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Lst>
  <p:sldIdLst>
    <p:sldId id="256" r:id="rId5"/>
    <p:sldId id="257" r:id="rId6"/>
    <p:sldId id="258" r:id="rId7"/>
    <p:sldId id="279" r:id="rId8"/>
    <p:sldId id="259" r:id="rId9"/>
    <p:sldId id="278" r:id="rId10"/>
    <p:sldId id="261" r:id="rId11"/>
    <p:sldId id="262" r:id="rId12"/>
    <p:sldId id="263" r:id="rId13"/>
    <p:sldId id="265" r:id="rId14"/>
    <p:sldId id="266" r:id="rId15"/>
    <p:sldId id="267" r:id="rId16"/>
    <p:sldId id="268" r:id="rId17"/>
    <p:sldId id="275" r:id="rId18"/>
    <p:sldId id="277" r:id="rId19"/>
    <p:sldId id="276" r:id="rId20"/>
    <p:sldId id="269" r:id="rId21"/>
    <p:sldId id="270" r:id="rId22"/>
    <p:sldId id="271" r:id="rId23"/>
    <p:sldId id="272" r:id="rId24"/>
    <p:sldId id="274"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ddam Sree Harshitha" initials="GSH" lastIdx="1" clrIdx="0">
    <p:extLst>
      <p:ext uri="{19B8F6BF-5375-455C-9EA6-DF929625EA0E}">
        <p15:presenceInfo xmlns:p15="http://schemas.microsoft.com/office/powerpoint/2012/main" xmlns="" userId="Gaddam Sree Harshit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730A"/>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46557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174822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402424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084077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687205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910973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3542364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19500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308010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401617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171039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303041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07467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03714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366093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83813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A6B4F-7A40-4E5D-BAEB-B2D4EA94D739}"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22707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5A6B4F-7A40-4E5D-BAEB-B2D4EA94D739}" type="datetimeFigureOut">
              <a:rPr lang="en-IN" smtClean="0"/>
              <a:pPr/>
              <a:t>22-03-2022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A9470-81AC-4423-AD17-A54B4F38867F}" type="slidenum">
              <a:rPr lang="en-IN" smtClean="0"/>
              <a:pPr/>
              <a:t>‹#›</a:t>
            </a:fld>
            <a:endParaRPr lang="en-IN"/>
          </a:p>
        </p:txBody>
      </p:sp>
    </p:spTree>
    <p:extLst>
      <p:ext uri="{BB962C8B-B14F-4D97-AF65-F5344CB8AC3E}">
        <p14:creationId xmlns:p14="http://schemas.microsoft.com/office/powerpoint/2010/main" xmlns="" val="1901644330"/>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itkgpacin.sharepoint.com/sites/TeamNametobedecided/Shared%20Documents/General/Recordings/Meeting%20in%20_General_-20220214_131853-Meeting%20Recording.mp4?web=1" TargetMode="External"/><Relationship Id="rId2" Type="http://schemas.openxmlformats.org/officeDocument/2006/relationships/hyperlink" Target="https://iitkgpacin.sharepoint.com/sites/TeamNametobedecided/Shared%20Documents/General/Recordings/Meeting%20in%20_General_-20220203_143727-Meeting%20Recording.mp4?web=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ideo" Target="file:///C:\Users\SUPER\Desktop\Team%205%20ppt\Render%203%20(Opening%20+%20Closing).mp4"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ideo" Target="file:///C:\Users\SUPER\Desktop\Team%205%20ppt\WhatsApp%20Video%202022-03-21%20at%2011.16.34%20PM.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6D623-F85B-4708-9ACA-1E42422A449C}"/>
              </a:ext>
            </a:extLst>
          </p:cNvPr>
          <p:cNvSpPr>
            <a:spLocks noGrp="1"/>
          </p:cNvSpPr>
          <p:nvPr>
            <p:ph type="ctrTitle"/>
          </p:nvPr>
        </p:nvSpPr>
        <p:spPr/>
        <p:txBody>
          <a:bodyPr/>
          <a:lstStyle/>
          <a:p>
            <a:r>
              <a:rPr lang="en-US" dirty="0">
                <a:solidFill>
                  <a:schemeClr val="tx1">
                    <a:lumMod val="75000"/>
                  </a:schemeClr>
                </a:solidFill>
              </a:rPr>
              <a:t>Gesture-Controlled</a:t>
            </a:r>
            <a:r>
              <a:rPr lang="en-US" sz="6600" dirty="0">
                <a:solidFill>
                  <a:schemeClr val="tx1">
                    <a:lumMod val="75000"/>
                  </a:schemeClr>
                </a:solidFill>
              </a:rPr>
              <a:t> Door Opener</a:t>
            </a:r>
            <a:endParaRPr lang="en-IN" sz="6600" dirty="0">
              <a:solidFill>
                <a:schemeClr val="tx1">
                  <a:lumMod val="75000"/>
                </a:schemeClr>
              </a:solidFill>
            </a:endParaRPr>
          </a:p>
        </p:txBody>
      </p:sp>
    </p:spTree>
    <p:extLst>
      <p:ext uri="{BB962C8B-B14F-4D97-AF65-F5344CB8AC3E}">
        <p14:creationId xmlns:p14="http://schemas.microsoft.com/office/powerpoint/2010/main" xmlns="" val="1880496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87A723-4806-4300-A749-A02FE05314D4}"/>
              </a:ext>
            </a:extLst>
          </p:cNvPr>
          <p:cNvSpPr>
            <a:spLocks noGrp="1"/>
          </p:cNvSpPr>
          <p:nvPr>
            <p:ph idx="1"/>
          </p:nvPr>
        </p:nvSpPr>
        <p:spPr>
          <a:xfrm>
            <a:off x="295445" y="144217"/>
            <a:ext cx="11538489" cy="7170982"/>
          </a:xfrm>
        </p:spPr>
        <p:txBody>
          <a:bodyPr/>
          <a:lstStyle/>
          <a:p>
            <a:pPr marL="0" indent="0">
              <a:buFont typeface="Century Gothic" pitchFamily="34" charset="0"/>
              <a:buChar char="►"/>
            </a:pPr>
            <a:r>
              <a:rPr lang="en-US" sz="2400" b="1" dirty="0">
                <a:solidFill>
                  <a:srgbClr val="00B0F0"/>
                </a:solidFill>
              </a:rPr>
              <a:t>Connections at Arduino</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Font typeface="Century Gothic" pitchFamily="34" charset="0"/>
              <a:buChar char="►"/>
            </a:pPr>
            <a:r>
              <a:rPr lang="en-IN" sz="2400" b="1" dirty="0">
                <a:solidFill>
                  <a:srgbClr val="00B0F0"/>
                </a:solidFill>
              </a:rPr>
              <a:t>DC motor connections to the L293D Motor Driver IC</a:t>
            </a:r>
          </a:p>
        </p:txBody>
      </p:sp>
      <p:pic>
        <p:nvPicPr>
          <p:cNvPr id="5" name="Picture 4">
            <a:extLst>
              <a:ext uri="{FF2B5EF4-FFF2-40B4-BE49-F238E27FC236}">
                <a16:creationId xmlns:a16="http://schemas.microsoft.com/office/drawing/2014/main" xmlns="" id="{CCB7BE62-6702-4694-A34A-29B99B583E1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18914" y="175335"/>
            <a:ext cx="4338220" cy="3253665"/>
          </a:xfrm>
          <a:prstGeom prst="rect">
            <a:avLst/>
          </a:prstGeom>
        </p:spPr>
      </p:pic>
      <p:pic>
        <p:nvPicPr>
          <p:cNvPr id="7" name="Picture 6">
            <a:extLst>
              <a:ext uri="{FF2B5EF4-FFF2-40B4-BE49-F238E27FC236}">
                <a16:creationId xmlns:a16="http://schemas.microsoft.com/office/drawing/2014/main" xmlns="" id="{2BD5C5BA-DFAC-486F-9814-D149EF8534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478" y="4288684"/>
            <a:ext cx="4885677" cy="2393981"/>
          </a:xfrm>
          <a:prstGeom prst="rect">
            <a:avLst/>
          </a:prstGeom>
        </p:spPr>
      </p:pic>
    </p:spTree>
    <p:extLst>
      <p:ext uri="{BB962C8B-B14F-4D97-AF65-F5344CB8AC3E}">
        <p14:creationId xmlns:p14="http://schemas.microsoft.com/office/powerpoint/2010/main" xmlns="" val="2674015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053D60-FDF2-4E1C-9EA8-788CCEADB933}"/>
              </a:ext>
            </a:extLst>
          </p:cNvPr>
          <p:cNvSpPr>
            <a:spLocks noGrp="1"/>
          </p:cNvSpPr>
          <p:nvPr>
            <p:ph idx="1"/>
          </p:nvPr>
        </p:nvSpPr>
        <p:spPr>
          <a:xfrm>
            <a:off x="213064" y="383590"/>
            <a:ext cx="12162408" cy="6286129"/>
          </a:xfrm>
        </p:spPr>
        <p:txBody>
          <a:bodyPr>
            <a:normAutofit/>
          </a:bodyPr>
          <a:lstStyle/>
          <a:p>
            <a:endParaRPr lang="en-US" dirty="0" smtClean="0"/>
          </a:p>
          <a:p>
            <a:pPr marL="0" indent="0">
              <a:buFont typeface="Century Gothic" pitchFamily="34" charset="0"/>
              <a:buChar char="►"/>
            </a:pPr>
            <a:r>
              <a:rPr lang="en-US" sz="2400" b="1" dirty="0" smtClean="0">
                <a:solidFill>
                  <a:srgbClr val="00B0F0"/>
                </a:solidFill>
              </a:rPr>
              <a:t>Structure </a:t>
            </a:r>
            <a:r>
              <a:rPr lang="en-US" sz="2400" b="1" dirty="0">
                <a:solidFill>
                  <a:srgbClr val="00B0F0"/>
                </a:solidFill>
              </a:rPr>
              <a:t>of Gesture Sensor</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solidFill>
                  <a:srgbClr val="00B050"/>
                </a:solidFill>
              </a:rPr>
              <a:t>                                                         </a:t>
            </a:r>
            <a:r>
              <a:rPr lang="en-US" sz="2400" b="1" dirty="0" smtClean="0">
                <a:solidFill>
                  <a:schemeClr val="bg2">
                    <a:lumMod val="40000"/>
                    <a:lumOff val="60000"/>
                  </a:schemeClr>
                </a:solidFill>
              </a:rPr>
              <a:t>►</a:t>
            </a:r>
            <a:r>
              <a:rPr lang="en-US" sz="2400" b="1" dirty="0" smtClean="0">
                <a:solidFill>
                  <a:srgbClr val="00B0F0"/>
                </a:solidFill>
              </a:rPr>
              <a:t>Connections </a:t>
            </a:r>
            <a:r>
              <a:rPr lang="en-US" sz="2400" b="1" dirty="0">
                <a:solidFill>
                  <a:srgbClr val="00B0F0"/>
                </a:solidFill>
              </a:rPr>
              <a:t>at Gesture Sensor</a:t>
            </a:r>
          </a:p>
          <a:p>
            <a:pPr marL="0" indent="0">
              <a:buNone/>
            </a:pPr>
            <a:endParaRPr lang="en-US" sz="1400" b="1" dirty="0">
              <a:solidFill>
                <a:srgbClr val="00B05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xmlns="" id="{053A9794-4617-4594-9474-074378FBEC6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22288" y="68802"/>
            <a:ext cx="3522424" cy="3457852"/>
          </a:xfrm>
          <a:prstGeom prst="rect">
            <a:avLst/>
          </a:prstGeom>
        </p:spPr>
      </p:pic>
      <p:pic>
        <p:nvPicPr>
          <p:cNvPr id="7" name="Picture 6">
            <a:extLst>
              <a:ext uri="{FF2B5EF4-FFF2-40B4-BE49-F238E27FC236}">
                <a16:creationId xmlns:a16="http://schemas.microsoft.com/office/drawing/2014/main" xmlns="" id="{A1E59BB8-7B2D-4560-900E-065986BA1F7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9688" y="3402736"/>
            <a:ext cx="4355977" cy="3266983"/>
          </a:xfrm>
          <a:prstGeom prst="rect">
            <a:avLst/>
          </a:prstGeom>
        </p:spPr>
      </p:pic>
    </p:spTree>
    <p:extLst>
      <p:ext uri="{BB962C8B-B14F-4D97-AF65-F5344CB8AC3E}">
        <p14:creationId xmlns:p14="http://schemas.microsoft.com/office/powerpoint/2010/main" xmlns="" val="4115199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0450DD-AF97-4913-8FD5-8FB594D7950A}"/>
              </a:ext>
            </a:extLst>
          </p:cNvPr>
          <p:cNvSpPr>
            <a:spLocks noGrp="1"/>
          </p:cNvSpPr>
          <p:nvPr>
            <p:ph idx="1"/>
          </p:nvPr>
        </p:nvSpPr>
        <p:spPr>
          <a:xfrm>
            <a:off x="330954" y="375038"/>
            <a:ext cx="11511858" cy="6141172"/>
          </a:xfrm>
        </p:spPr>
        <p:txBody>
          <a:bodyPr>
            <a:normAutofit/>
          </a:bodyPr>
          <a:lstStyle/>
          <a:p>
            <a:r>
              <a:rPr lang="en-US" sz="2400" b="1" dirty="0">
                <a:solidFill>
                  <a:srgbClr val="00B0F0"/>
                </a:solidFill>
              </a:rPr>
              <a:t>Overall Gesture Sensor connection with Arduino Uno microcontroller</a:t>
            </a:r>
            <a:endParaRPr lang="en-IN" sz="2400" b="1" dirty="0">
              <a:solidFill>
                <a:srgbClr val="00B0F0"/>
              </a:solidFill>
            </a:endParaRPr>
          </a:p>
        </p:txBody>
      </p:sp>
      <p:pic>
        <p:nvPicPr>
          <p:cNvPr id="5" name="Picture 4">
            <a:extLst>
              <a:ext uri="{FF2B5EF4-FFF2-40B4-BE49-F238E27FC236}">
                <a16:creationId xmlns:a16="http://schemas.microsoft.com/office/drawing/2014/main" xmlns="" id="{58F72B56-ACFC-4987-8F98-5249661BE1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930" y="1154097"/>
            <a:ext cx="5207428" cy="3830714"/>
          </a:xfrm>
          <a:prstGeom prst="rect">
            <a:avLst/>
          </a:prstGeom>
        </p:spPr>
      </p:pic>
    </p:spTree>
    <p:extLst>
      <p:ext uri="{BB962C8B-B14F-4D97-AF65-F5344CB8AC3E}">
        <p14:creationId xmlns:p14="http://schemas.microsoft.com/office/powerpoint/2010/main" xmlns="" val="3786901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08661-3A16-4D97-88D6-6D0452ABE128}"/>
              </a:ext>
            </a:extLst>
          </p:cNvPr>
          <p:cNvSpPr>
            <a:spLocks noGrp="1"/>
          </p:cNvSpPr>
          <p:nvPr>
            <p:ph type="title"/>
          </p:nvPr>
        </p:nvSpPr>
        <p:spPr>
          <a:xfrm>
            <a:off x="239698" y="239653"/>
            <a:ext cx="9677972" cy="6196657"/>
          </a:xfrm>
        </p:spPr>
        <p:txBody>
          <a:bodyPr/>
          <a:lstStyle/>
          <a:p>
            <a:r>
              <a:rPr lang="en-US" sz="2800" b="1" dirty="0"/>
              <a:t/>
            </a:r>
            <a:br>
              <a:rPr lang="en-US" sz="2800" b="1" dirty="0"/>
            </a:br>
            <a:r>
              <a:rPr lang="en-US" sz="2800" b="1" dirty="0" smtClean="0"/>
              <a:t>Initialization </a:t>
            </a:r>
            <a:r>
              <a:rPr lang="en-US" sz="2800" b="1" dirty="0"/>
              <a:t>of the code</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endParaRPr lang="en-IN" sz="2800" b="1" dirty="0"/>
          </a:p>
        </p:txBody>
      </p:sp>
      <p:pic>
        <p:nvPicPr>
          <p:cNvPr id="5" name="Picture 4" descr="WhatsApp Image 2022-03-22 at 11.25.35 AM (8).jpeg"/>
          <p:cNvPicPr>
            <a:picLocks noChangeAspect="1"/>
          </p:cNvPicPr>
          <p:nvPr/>
        </p:nvPicPr>
        <p:blipFill>
          <a:blip r:embed="rId2"/>
          <a:srcRect r="41117"/>
          <a:stretch>
            <a:fillRect/>
          </a:stretch>
        </p:blipFill>
        <p:spPr>
          <a:xfrm>
            <a:off x="732608" y="1549581"/>
            <a:ext cx="4531723" cy="3314700"/>
          </a:xfrm>
          <a:prstGeom prst="rect">
            <a:avLst/>
          </a:prstGeom>
        </p:spPr>
      </p:pic>
      <p:pic>
        <p:nvPicPr>
          <p:cNvPr id="6" name="Picture 5" descr="WhatsApp Image 2022-03-22 at 11.25.35 AM (7).jpeg"/>
          <p:cNvPicPr>
            <a:picLocks noChangeAspect="1"/>
          </p:cNvPicPr>
          <p:nvPr/>
        </p:nvPicPr>
        <p:blipFill>
          <a:blip r:embed="rId3"/>
          <a:stretch>
            <a:fillRect/>
          </a:stretch>
        </p:blipFill>
        <p:spPr>
          <a:xfrm>
            <a:off x="5297669" y="2037534"/>
            <a:ext cx="5724525" cy="2390775"/>
          </a:xfrm>
          <a:prstGeom prst="rect">
            <a:avLst/>
          </a:prstGeom>
        </p:spPr>
      </p:pic>
    </p:spTree>
    <p:extLst>
      <p:ext uri="{BB962C8B-B14F-4D97-AF65-F5344CB8AC3E}">
        <p14:creationId xmlns:p14="http://schemas.microsoft.com/office/powerpoint/2010/main" xmlns="" val="2437554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0080" y="522514"/>
            <a:ext cx="2560320" cy="523220"/>
          </a:xfrm>
          <a:prstGeom prst="rect">
            <a:avLst/>
          </a:prstGeom>
          <a:noFill/>
        </p:spPr>
        <p:txBody>
          <a:bodyPr wrap="square" rtlCol="0">
            <a:spAutoFit/>
          </a:bodyPr>
          <a:lstStyle/>
          <a:p>
            <a:r>
              <a:rPr lang="en-US" sz="2800" b="1" dirty="0" smtClean="0"/>
              <a:t>Loop</a:t>
            </a:r>
            <a:r>
              <a:rPr lang="en-US" b="1" dirty="0" smtClean="0"/>
              <a:t> </a:t>
            </a:r>
            <a:r>
              <a:rPr lang="en-US" sz="2800" b="1" dirty="0" smtClean="0"/>
              <a:t>Function</a:t>
            </a:r>
            <a:endParaRPr lang="en-US" sz="2800" dirty="0"/>
          </a:p>
        </p:txBody>
      </p:sp>
      <p:pic>
        <p:nvPicPr>
          <p:cNvPr id="7" name="Picture 6" descr="WhatsApp Image 2022-03-22 at 11.25.35 AM (3).jpeg"/>
          <p:cNvPicPr>
            <a:picLocks noChangeAspect="1"/>
          </p:cNvPicPr>
          <p:nvPr/>
        </p:nvPicPr>
        <p:blipFill>
          <a:blip r:embed="rId2"/>
          <a:stretch>
            <a:fillRect/>
          </a:stretch>
        </p:blipFill>
        <p:spPr>
          <a:xfrm>
            <a:off x="904603" y="1268458"/>
            <a:ext cx="9677400" cy="4895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2-03-22 at 11.25.35 AM (1).jpeg"/>
          <p:cNvPicPr>
            <a:picLocks noChangeAspect="1"/>
          </p:cNvPicPr>
          <p:nvPr/>
        </p:nvPicPr>
        <p:blipFill>
          <a:blip r:embed="rId2"/>
          <a:stretch>
            <a:fillRect/>
          </a:stretch>
        </p:blipFill>
        <p:spPr>
          <a:xfrm>
            <a:off x="1522230" y="1033462"/>
            <a:ext cx="8677275" cy="4791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2-03-22 at 11.25.35 AM (2).jpeg"/>
          <p:cNvPicPr>
            <a:picLocks noChangeAspect="1"/>
          </p:cNvPicPr>
          <p:nvPr/>
        </p:nvPicPr>
        <p:blipFill>
          <a:blip r:embed="rId2"/>
          <a:stretch>
            <a:fillRect/>
          </a:stretch>
        </p:blipFill>
        <p:spPr>
          <a:xfrm>
            <a:off x="1895475" y="1252537"/>
            <a:ext cx="8401050" cy="4352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E38508-791E-4E35-947B-B09D8C9CB3CD}"/>
              </a:ext>
            </a:extLst>
          </p:cNvPr>
          <p:cNvSpPr>
            <a:spLocks noGrp="1"/>
          </p:cNvSpPr>
          <p:nvPr>
            <p:ph idx="1"/>
          </p:nvPr>
        </p:nvSpPr>
        <p:spPr>
          <a:xfrm>
            <a:off x="124288" y="0"/>
            <a:ext cx="12067712" cy="6858000"/>
          </a:xfrm>
        </p:spPr>
        <p:txBody>
          <a:bodyPr>
            <a:normAutofit/>
          </a:bodyPr>
          <a:lstStyle/>
          <a:p>
            <a:pPr marL="0" indent="0">
              <a:buNone/>
            </a:pPr>
            <a:endParaRPr lang="en-US" sz="2800" b="1" dirty="0"/>
          </a:p>
          <a:p>
            <a:pPr marL="0" indent="0">
              <a:buNone/>
            </a:pPr>
            <a:r>
              <a:rPr lang="en-US" sz="2800" b="1" dirty="0" smtClean="0"/>
              <a:t>Function which runs the motor</a:t>
            </a:r>
            <a:endParaRPr lang="en-IN" sz="2800" b="1" dirty="0"/>
          </a:p>
        </p:txBody>
      </p:sp>
      <p:pic>
        <p:nvPicPr>
          <p:cNvPr id="4" name="Picture 3" descr="WhatsApp Image 2022-03-22 at 11.25.35 AM (6).jpeg"/>
          <p:cNvPicPr>
            <a:picLocks noChangeAspect="1"/>
          </p:cNvPicPr>
          <p:nvPr/>
        </p:nvPicPr>
        <p:blipFill>
          <a:blip r:embed="rId2"/>
          <a:stretch>
            <a:fillRect/>
          </a:stretch>
        </p:blipFill>
        <p:spPr>
          <a:xfrm>
            <a:off x="1519237" y="1885950"/>
            <a:ext cx="9153525" cy="3086100"/>
          </a:xfrm>
          <a:prstGeom prst="rect">
            <a:avLst/>
          </a:prstGeom>
        </p:spPr>
      </p:pic>
    </p:spTree>
    <p:extLst>
      <p:ext uri="{BB962C8B-B14F-4D97-AF65-F5344CB8AC3E}">
        <p14:creationId xmlns:p14="http://schemas.microsoft.com/office/powerpoint/2010/main" xmlns="" val="244392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3148F6-8340-4383-836B-D05298A5B4D9}"/>
              </a:ext>
            </a:extLst>
          </p:cNvPr>
          <p:cNvSpPr>
            <a:spLocks noGrp="1"/>
          </p:cNvSpPr>
          <p:nvPr>
            <p:ph idx="1"/>
          </p:nvPr>
        </p:nvSpPr>
        <p:spPr>
          <a:xfrm>
            <a:off x="355107" y="435006"/>
            <a:ext cx="11496581" cy="6422994"/>
          </a:xfrm>
        </p:spPr>
        <p:txBody>
          <a:bodyPr>
            <a:normAutofit/>
          </a:bodyPr>
          <a:lstStyle/>
          <a:p>
            <a:pPr>
              <a:buNone/>
            </a:pPr>
            <a:r>
              <a:rPr lang="en-US" b="1" dirty="0" smtClean="0"/>
              <a:t>                                                     </a:t>
            </a:r>
            <a:r>
              <a:rPr lang="en-US" sz="2400" b="1" u="sng" dirty="0">
                <a:solidFill>
                  <a:schemeClr val="accent2"/>
                </a:solidFill>
              </a:rPr>
              <a:t>FLOW CHART</a:t>
            </a:r>
            <a:endParaRPr lang="en-US" b="1" u="sng" dirty="0">
              <a:solidFill>
                <a:schemeClr val="accent2"/>
              </a:solidFill>
            </a:endParaRPr>
          </a:p>
          <a:p>
            <a:endParaRPr lang="en-US" b="1" dirty="0"/>
          </a:p>
          <a:p>
            <a:endParaRPr lang="en-US" b="1" dirty="0"/>
          </a:p>
          <a:p>
            <a:endParaRPr lang="en-US" b="1" dirty="0"/>
          </a:p>
          <a:p>
            <a:pPr marL="0" indent="0">
              <a:buNone/>
            </a:pPr>
            <a:endParaRPr lang="en-IN" b="1" dirty="0">
              <a:solidFill>
                <a:srgbClr val="00B050"/>
              </a:solidFill>
            </a:endParaRPr>
          </a:p>
        </p:txBody>
      </p:sp>
      <p:pic>
        <p:nvPicPr>
          <p:cNvPr id="8194" name="Picture 2" descr="https://lh5.googleusercontent.com/xiM6Te8t6kOfEUlUPAw1PkMAJj_cHr3V91ROxXcx688Tx9igrZklCyfnNhnVGnIFte29ZohNVcYz2u7_ECa1HTjGbwPIZzmI3BQ7qTXepAD2XKbTlstWm8pJH1dOupwEEXXzlYLO"/>
          <p:cNvPicPr>
            <a:picLocks noChangeAspect="1" noChangeArrowheads="1"/>
          </p:cNvPicPr>
          <p:nvPr/>
        </p:nvPicPr>
        <p:blipFill>
          <a:blip r:embed="rId2" cstate="print"/>
          <a:srcRect/>
          <a:stretch>
            <a:fillRect/>
          </a:stretch>
        </p:blipFill>
        <p:spPr bwMode="auto">
          <a:xfrm>
            <a:off x="3231030" y="1019003"/>
            <a:ext cx="4280113" cy="5538552"/>
          </a:xfrm>
          <a:prstGeom prst="rect">
            <a:avLst/>
          </a:prstGeom>
          <a:noFill/>
        </p:spPr>
      </p:pic>
    </p:spTree>
    <p:extLst>
      <p:ext uri="{BB962C8B-B14F-4D97-AF65-F5344CB8AC3E}">
        <p14:creationId xmlns:p14="http://schemas.microsoft.com/office/powerpoint/2010/main" xmlns="" val="4109417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9377E-0A0D-42B7-99A9-2C19D8A2DC72}"/>
              </a:ext>
            </a:extLst>
          </p:cNvPr>
          <p:cNvSpPr>
            <a:spLocks noGrp="1"/>
          </p:cNvSpPr>
          <p:nvPr>
            <p:ph type="title"/>
          </p:nvPr>
        </p:nvSpPr>
        <p:spPr>
          <a:xfrm>
            <a:off x="874220" y="372818"/>
            <a:ext cx="9404723" cy="1400530"/>
          </a:xfrm>
        </p:spPr>
        <p:txBody>
          <a:bodyPr/>
          <a:lstStyle/>
          <a:p>
            <a:r>
              <a:rPr lang="en-US" sz="2800" dirty="0">
                <a:solidFill>
                  <a:srgbClr val="FFFF00"/>
                </a:solidFill>
              </a:rPr>
              <a:t/>
            </a:r>
            <a:br>
              <a:rPr lang="en-US" sz="2800" dirty="0">
                <a:solidFill>
                  <a:srgbClr val="FFFF00"/>
                </a:solidFill>
              </a:rPr>
            </a:br>
            <a:r>
              <a:rPr lang="en-IN" sz="2800" dirty="0">
                <a:solidFill>
                  <a:srgbClr val="FFFF00"/>
                </a:solidFill>
              </a:rPr>
              <a:t>Here are some recordings made during testing….</a:t>
            </a:r>
          </a:p>
        </p:txBody>
      </p:sp>
      <p:sp>
        <p:nvSpPr>
          <p:cNvPr id="3" name="Content Placeholder 2">
            <a:extLst>
              <a:ext uri="{FF2B5EF4-FFF2-40B4-BE49-F238E27FC236}">
                <a16:creationId xmlns:a16="http://schemas.microsoft.com/office/drawing/2014/main" xmlns="" id="{6069780B-8C48-48BD-8E66-B28BA845097A}"/>
              </a:ext>
            </a:extLst>
          </p:cNvPr>
          <p:cNvSpPr>
            <a:spLocks noGrp="1"/>
          </p:cNvSpPr>
          <p:nvPr>
            <p:ph idx="1"/>
          </p:nvPr>
        </p:nvSpPr>
        <p:spPr/>
        <p:txBody>
          <a:bodyPr/>
          <a:lstStyle/>
          <a:p>
            <a:r>
              <a:rPr lang="en-IN" dirty="0">
                <a:hlinkClick r:id="rId2"/>
              </a:rPr>
              <a:t>https://iitkgpacin.sharepoint.com/sites/TeamNametobedecided/Shared%20Documents/General/Recordings/Meeting%20in%20_General_-20220203_143727-Meeting%20Recording.mp4?web=1</a:t>
            </a:r>
            <a:endParaRPr lang="en-IN" dirty="0"/>
          </a:p>
          <a:p>
            <a:pPr marL="0" indent="0">
              <a:buNone/>
            </a:pPr>
            <a:endParaRPr lang="en-IN" dirty="0"/>
          </a:p>
          <a:p>
            <a:r>
              <a:rPr lang="en-IN" dirty="0">
                <a:hlinkClick r:id="rId3"/>
              </a:rPr>
              <a:t>https://iitkgpacin.sharepoint.com/sites/TeamNametobedecided/Shared%20Documents/General/Recordings/Meeting%20in%20_General_-20220214_131853-Meeting%20Recording.mp4?web=1</a:t>
            </a:r>
            <a:endParaRPr lang="en-IN" dirty="0"/>
          </a:p>
          <a:p>
            <a:endParaRPr lang="en-IN" dirty="0"/>
          </a:p>
        </p:txBody>
      </p:sp>
    </p:spTree>
    <p:extLst>
      <p:ext uri="{BB962C8B-B14F-4D97-AF65-F5344CB8AC3E}">
        <p14:creationId xmlns:p14="http://schemas.microsoft.com/office/powerpoint/2010/main" xmlns="" val="3855074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6F641-7B7D-4FE1-9D18-A96BC11D98B4}"/>
              </a:ext>
            </a:extLst>
          </p:cNvPr>
          <p:cNvSpPr>
            <a:spLocks noGrp="1"/>
          </p:cNvSpPr>
          <p:nvPr>
            <p:ph type="title"/>
          </p:nvPr>
        </p:nvSpPr>
        <p:spPr>
          <a:xfrm>
            <a:off x="646111" y="426085"/>
            <a:ext cx="9404723" cy="1400530"/>
          </a:xfrm>
        </p:spPr>
        <p:txBody>
          <a:bodyPr/>
          <a:lstStyle/>
          <a:p>
            <a:r>
              <a:rPr lang="en-US" u="sng" dirty="0">
                <a:solidFill>
                  <a:srgbClr val="00B050"/>
                </a:solidFill>
                <a:latin typeface="Arial Black" pitchFamily="34" charset="0"/>
              </a:rPr>
              <a:t>Utility of Project </a:t>
            </a:r>
            <a:endParaRPr lang="en-IN" u="sng" dirty="0">
              <a:solidFill>
                <a:srgbClr val="00B050"/>
              </a:solidFill>
              <a:latin typeface="Arial Black" pitchFamily="34" charset="0"/>
            </a:endParaRPr>
          </a:p>
        </p:txBody>
      </p:sp>
      <p:sp>
        <p:nvSpPr>
          <p:cNvPr id="3" name="Content Placeholder 2">
            <a:extLst>
              <a:ext uri="{FF2B5EF4-FFF2-40B4-BE49-F238E27FC236}">
                <a16:creationId xmlns:a16="http://schemas.microsoft.com/office/drawing/2014/main" xmlns="" id="{7E9732FA-3B57-4211-9219-C74183973590}"/>
              </a:ext>
            </a:extLst>
          </p:cNvPr>
          <p:cNvSpPr>
            <a:spLocks noGrp="1"/>
          </p:cNvSpPr>
          <p:nvPr>
            <p:ph idx="1"/>
          </p:nvPr>
        </p:nvSpPr>
        <p:spPr>
          <a:xfrm>
            <a:off x="646111" y="1509204"/>
            <a:ext cx="10502284" cy="5051393"/>
          </a:xfrm>
        </p:spPr>
        <p:txBody>
          <a:bodyPr>
            <a:normAutofit fontScale="92500" lnSpcReduction="20000"/>
          </a:bodyPr>
          <a:lstStyle/>
          <a:p>
            <a:r>
              <a:rPr lang="en-US" sz="2400" dirty="0"/>
              <a:t>This device can  be implemented  on  doors, allowing them to function as contactless doors. Although automatic doors exist, this device will be implemented on doors that are already existing especially in hospitals, malls etc.</a:t>
            </a:r>
          </a:p>
          <a:p>
            <a:pPr marL="0" indent="0">
              <a:buNone/>
            </a:pPr>
            <a:endParaRPr lang="en-US" sz="2400" dirty="0"/>
          </a:p>
          <a:p>
            <a:r>
              <a:rPr lang="en-US" sz="2400" dirty="0"/>
              <a:t>This </a:t>
            </a:r>
            <a:r>
              <a:rPr lang="en-US" sz="2400" dirty="0" smtClean="0"/>
              <a:t>will be </a:t>
            </a:r>
            <a:r>
              <a:rPr lang="en-US" sz="2400" dirty="0"/>
              <a:t>helpful in corona times to open and close the doors in a contactless way and thus </a:t>
            </a:r>
            <a:r>
              <a:rPr lang="en-US" sz="2400" dirty="0" smtClean="0"/>
              <a:t>maintaining </a:t>
            </a:r>
            <a:r>
              <a:rPr lang="en-US" sz="2400" dirty="0"/>
              <a:t>hygiene.</a:t>
            </a:r>
          </a:p>
          <a:p>
            <a:endParaRPr lang="en-US" sz="2400" dirty="0"/>
          </a:p>
          <a:p>
            <a:r>
              <a:rPr lang="en-US" sz="2400" dirty="0"/>
              <a:t>This can also be implemented on doors at home for security purposes as  particular there can be a ‘Gesture-Lock’ feature activated in the product.</a:t>
            </a:r>
          </a:p>
          <a:p>
            <a:endParaRPr lang="en-US" sz="2400" dirty="0"/>
          </a:p>
          <a:p>
            <a:r>
              <a:rPr lang="en-US" sz="2400" dirty="0"/>
              <a:t>This device can also be used to open shutter and sliding doors without contact.</a:t>
            </a:r>
          </a:p>
          <a:p>
            <a:endParaRPr lang="en-US" sz="2400" dirty="0"/>
          </a:p>
          <a:p>
            <a:endParaRPr lang="en-US" sz="2400" dirty="0"/>
          </a:p>
          <a:p>
            <a:endParaRPr lang="en-US" sz="2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786757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5EBC0-6DA1-4549-BC6C-A3EE72DD8986}"/>
              </a:ext>
            </a:extLst>
          </p:cNvPr>
          <p:cNvSpPr>
            <a:spLocks noGrp="1"/>
          </p:cNvSpPr>
          <p:nvPr>
            <p:ph type="title"/>
          </p:nvPr>
        </p:nvSpPr>
        <p:spPr/>
        <p:txBody>
          <a:bodyPr/>
          <a:lstStyle/>
          <a:p>
            <a:r>
              <a:rPr lang="en-US" sz="4000" b="1" u="sng" dirty="0" smtClean="0">
                <a:solidFill>
                  <a:srgbClr val="00B0F0"/>
                </a:solidFill>
              </a:rPr>
              <a:t>ROLLER </a:t>
            </a:r>
            <a:r>
              <a:rPr lang="en-US" sz="4000" b="1" u="sng" dirty="0">
                <a:solidFill>
                  <a:srgbClr val="00B0F0"/>
                </a:solidFill>
              </a:rPr>
              <a:t>ANIMATION</a:t>
            </a:r>
            <a:endParaRPr lang="en-IN" b="1" u="sng" dirty="0">
              <a:solidFill>
                <a:srgbClr val="00B0F0"/>
              </a:solidFill>
            </a:endParaRPr>
          </a:p>
        </p:txBody>
      </p:sp>
      <p:pic>
        <p:nvPicPr>
          <p:cNvPr id="4" name="Render 3 (Opening + Closing).mp4">
            <a:hlinkClick r:id="" action="ppaction://media"/>
          </p:cNvPr>
          <p:cNvPicPr>
            <a:picLocks noGrp="1" noRot="1" noChangeAspect="1"/>
          </p:cNvPicPr>
          <p:nvPr>
            <p:ph idx="1"/>
            <a:videoFile r:link="rId1"/>
          </p:nvPr>
        </p:nvPicPr>
        <p:blipFill>
          <a:blip r:embed="rId3"/>
          <a:stretch>
            <a:fillRect/>
          </a:stretch>
        </p:blipFill>
        <p:spPr>
          <a:xfrm>
            <a:off x="2129245" y="1374582"/>
            <a:ext cx="6975566" cy="5231675"/>
          </a:xfrm>
          <a:prstGeom prst="rect">
            <a:avLst/>
          </a:prstGeom>
        </p:spPr>
      </p:pic>
    </p:spTree>
    <p:extLst>
      <p:ext uri="{BB962C8B-B14F-4D97-AF65-F5344CB8AC3E}">
        <p14:creationId xmlns:p14="http://schemas.microsoft.com/office/powerpoint/2010/main" xmlns="" val="2258155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sApp Video 2022-03-21 at 11.16.34 PM.mp4">
            <a:hlinkClick r:id="" action="ppaction://media"/>
          </p:cNvPr>
          <p:cNvPicPr>
            <a:picLocks noGrp="1" noRot="1" noChangeAspect="1"/>
          </p:cNvPicPr>
          <p:nvPr>
            <p:ph idx="1"/>
            <a:videoFile r:link="rId1"/>
          </p:nvPr>
        </p:nvPicPr>
        <p:blipFill>
          <a:blip r:embed="rId3"/>
          <a:stretch>
            <a:fillRect/>
          </a:stretch>
        </p:blipFill>
        <p:spPr>
          <a:xfrm>
            <a:off x="1240971" y="251175"/>
            <a:ext cx="8595360" cy="644652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3689A-C468-4C5A-B27D-B3D4EDBD8B71}"/>
              </a:ext>
            </a:extLst>
          </p:cNvPr>
          <p:cNvSpPr>
            <a:spLocks noGrp="1"/>
          </p:cNvSpPr>
          <p:nvPr>
            <p:ph type="title"/>
          </p:nvPr>
        </p:nvSpPr>
        <p:spPr>
          <a:xfrm>
            <a:off x="1125505" y="2654380"/>
            <a:ext cx="9404723" cy="1400530"/>
          </a:xfrm>
        </p:spPr>
        <p:txBody>
          <a:bodyPr/>
          <a:lstStyle/>
          <a:p>
            <a:r>
              <a:rPr lang="en-US" sz="4800" dirty="0"/>
              <a:t>            </a:t>
            </a:r>
            <a:r>
              <a:rPr lang="en-US" sz="8000" b="1" dirty="0"/>
              <a:t>THANK YOU</a:t>
            </a:r>
            <a:endParaRPr lang="en-IN" sz="4800" b="1" dirty="0"/>
          </a:p>
        </p:txBody>
      </p:sp>
    </p:spTree>
    <p:extLst>
      <p:ext uri="{BB962C8B-B14F-4D97-AF65-F5344CB8AC3E}">
        <p14:creationId xmlns:p14="http://schemas.microsoft.com/office/powerpoint/2010/main" xmlns="" val="783873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4172E-8B87-4201-959F-130E1F53F354}"/>
              </a:ext>
            </a:extLst>
          </p:cNvPr>
          <p:cNvSpPr>
            <a:spLocks noGrp="1"/>
          </p:cNvSpPr>
          <p:nvPr>
            <p:ph type="title"/>
          </p:nvPr>
        </p:nvSpPr>
        <p:spPr/>
        <p:txBody>
          <a:bodyPr/>
          <a:lstStyle/>
          <a:p>
            <a:r>
              <a:rPr lang="en-US" u="sng" dirty="0">
                <a:solidFill>
                  <a:srgbClr val="00B050"/>
                </a:solidFill>
                <a:latin typeface="Arial Black" pitchFamily="34" charset="0"/>
              </a:rPr>
              <a:t>Components</a:t>
            </a:r>
            <a:endParaRPr lang="en-IN" u="sng" dirty="0">
              <a:solidFill>
                <a:srgbClr val="00B050"/>
              </a:solidFill>
              <a:latin typeface="Arial Black" pitchFamily="34" charset="0"/>
            </a:endParaRPr>
          </a:p>
        </p:txBody>
      </p:sp>
      <p:sp>
        <p:nvSpPr>
          <p:cNvPr id="3" name="Content Placeholder 2">
            <a:extLst>
              <a:ext uri="{FF2B5EF4-FFF2-40B4-BE49-F238E27FC236}">
                <a16:creationId xmlns:a16="http://schemas.microsoft.com/office/drawing/2014/main" xmlns="" id="{602237B9-5A23-4E29-8D74-66ECE30CBF47}"/>
              </a:ext>
            </a:extLst>
          </p:cNvPr>
          <p:cNvSpPr>
            <a:spLocks noGrp="1"/>
          </p:cNvSpPr>
          <p:nvPr>
            <p:ph idx="1"/>
          </p:nvPr>
        </p:nvSpPr>
        <p:spPr>
          <a:xfrm>
            <a:off x="532660" y="1697812"/>
            <a:ext cx="9153209" cy="4707470"/>
          </a:xfrm>
        </p:spPr>
        <p:txBody>
          <a:bodyPr>
            <a:normAutofit/>
          </a:bodyPr>
          <a:lstStyle/>
          <a:p>
            <a:r>
              <a:rPr lang="en-US" sz="2400" dirty="0"/>
              <a:t>Motors-2</a:t>
            </a:r>
          </a:p>
          <a:p>
            <a:r>
              <a:rPr lang="en-US" sz="2400" dirty="0"/>
              <a:t>Arduino Uno board-1</a:t>
            </a:r>
          </a:p>
          <a:p>
            <a:r>
              <a:rPr lang="en-US" sz="2400" dirty="0"/>
              <a:t>PAJ 7620(Gesture Sensor)-</a:t>
            </a:r>
            <a:r>
              <a:rPr lang="en-US" sz="2400" dirty="0" smtClean="0"/>
              <a:t>1</a:t>
            </a:r>
            <a:endParaRPr lang="en-US" sz="2400" dirty="0"/>
          </a:p>
          <a:p>
            <a:r>
              <a:rPr lang="en-US" sz="2400" dirty="0"/>
              <a:t>Jumper wires</a:t>
            </a:r>
          </a:p>
          <a:p>
            <a:r>
              <a:rPr lang="en-US" sz="2400" dirty="0" smtClean="0"/>
              <a:t>Red, Green and Yellow LEDs</a:t>
            </a:r>
          </a:p>
          <a:p>
            <a:r>
              <a:rPr lang="en-US" sz="2400" dirty="0" smtClean="0"/>
              <a:t>3 x 220 </a:t>
            </a:r>
            <a:r>
              <a:rPr lang="el-GR" sz="2400" dirty="0" smtClean="0"/>
              <a:t>Ω</a:t>
            </a:r>
            <a:r>
              <a:rPr lang="en-US" sz="2400" dirty="0" smtClean="0"/>
              <a:t> Resistors</a:t>
            </a:r>
          </a:p>
          <a:p>
            <a:r>
              <a:rPr lang="en-US" sz="2400" dirty="0" smtClean="0"/>
              <a:t>L293D Motor Driver IC</a:t>
            </a:r>
          </a:p>
          <a:p>
            <a:r>
              <a:rPr lang="en-US" sz="2400" dirty="0" smtClean="0"/>
              <a:t>3 x 3.7V Li-ion Batteries</a:t>
            </a:r>
          </a:p>
          <a:p>
            <a:r>
              <a:rPr lang="en-US" sz="2400" dirty="0" smtClean="0"/>
              <a:t>Breadboard (Mini and Medium sizes)</a:t>
            </a:r>
            <a:endParaRPr lang="en-US" sz="2400" dirty="0"/>
          </a:p>
          <a:p>
            <a:endParaRPr lang="en-US" sz="2800" dirty="0"/>
          </a:p>
          <a:p>
            <a:endParaRPr lang="en-US" sz="2800" dirty="0"/>
          </a:p>
          <a:p>
            <a:pPr marL="0" indent="0">
              <a:buNone/>
            </a:pPr>
            <a:endParaRPr lang="en-IN" sz="2800" dirty="0"/>
          </a:p>
        </p:txBody>
      </p:sp>
    </p:spTree>
    <p:extLst>
      <p:ext uri="{BB962C8B-B14F-4D97-AF65-F5344CB8AC3E}">
        <p14:creationId xmlns:p14="http://schemas.microsoft.com/office/powerpoint/2010/main" xmlns="" val="621406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1316"/>
          </a:xfrm>
        </p:spPr>
        <p:txBody>
          <a:bodyPr/>
          <a:lstStyle/>
          <a:p>
            <a:r>
              <a:rPr lang="en-US" u="sng" dirty="0" smtClean="0">
                <a:solidFill>
                  <a:srgbClr val="00B050"/>
                </a:solidFill>
                <a:latin typeface="Arial Black" pitchFamily="34" charset="0"/>
              </a:rPr>
              <a:t>Final Cost</a:t>
            </a:r>
            <a:endParaRPr lang="en-US" dirty="0"/>
          </a:p>
        </p:txBody>
      </p:sp>
      <p:graphicFrame>
        <p:nvGraphicFramePr>
          <p:cNvPr id="4" name="Content Placeholder 3"/>
          <p:cNvGraphicFramePr>
            <a:graphicFrameLocks noGrp="1"/>
          </p:cNvGraphicFramePr>
          <p:nvPr>
            <p:ph idx="1"/>
          </p:nvPr>
        </p:nvGraphicFramePr>
        <p:xfrm>
          <a:off x="1090250" y="1216615"/>
          <a:ext cx="8947150" cy="4404360"/>
        </p:xfrm>
        <a:graphic>
          <a:graphicData uri="http://schemas.openxmlformats.org/drawingml/2006/table">
            <a:tbl>
              <a:tblPr firstRow="1" bandRow="1">
                <a:tableStyleId>{5C22544A-7EE6-4342-B048-85BDC9FD1C3A}</a:tableStyleId>
              </a:tblPr>
              <a:tblGrid>
                <a:gridCol w="4473575"/>
                <a:gridCol w="4473575"/>
              </a:tblGrid>
              <a:tr h="370840">
                <a:tc>
                  <a:txBody>
                    <a:bodyPr/>
                    <a:lstStyle/>
                    <a:p>
                      <a:pPr algn="ctr"/>
                      <a:r>
                        <a:rPr lang="en-US" sz="2800" dirty="0" smtClean="0">
                          <a:latin typeface="Arial Black" pitchFamily="34" charset="0"/>
                        </a:rPr>
                        <a:t>Item/Service</a:t>
                      </a:r>
                      <a:endParaRPr lang="en-US" sz="2800" dirty="0">
                        <a:latin typeface="Arial Black" pitchFamily="34" charset="0"/>
                      </a:endParaRPr>
                    </a:p>
                  </a:txBody>
                  <a:tcPr/>
                </a:tc>
                <a:tc>
                  <a:txBody>
                    <a:bodyPr/>
                    <a:lstStyle/>
                    <a:p>
                      <a:pPr algn="ctr"/>
                      <a:r>
                        <a:rPr lang="en-US" sz="2800" dirty="0" smtClean="0">
                          <a:latin typeface="Arial Black" pitchFamily="34" charset="0"/>
                        </a:rPr>
                        <a:t>Cost</a:t>
                      </a:r>
                      <a:endParaRPr lang="en-US" sz="2800" dirty="0"/>
                    </a:p>
                  </a:txBody>
                  <a:tcPr/>
                </a:tc>
              </a:tr>
              <a:tr h="370840">
                <a:tc>
                  <a:txBody>
                    <a:bodyPr/>
                    <a:lstStyle/>
                    <a:p>
                      <a:pPr algn="ctr" rtl="0" fontAlgn="t">
                        <a:spcBef>
                          <a:spcPts val="0"/>
                        </a:spcBef>
                        <a:spcAft>
                          <a:spcPts val="0"/>
                        </a:spcAft>
                      </a:pPr>
                      <a:r>
                        <a:rPr lang="en-US" sz="2000" b="0" i="0" u="none" strike="noStrike" dirty="0" err="1">
                          <a:solidFill>
                            <a:srgbClr val="000000"/>
                          </a:solidFill>
                          <a:latin typeface="Comic Sans MS"/>
                        </a:rPr>
                        <a:t>Arduino</a:t>
                      </a:r>
                      <a:r>
                        <a:rPr lang="en-US" sz="2000" b="0" i="0" u="none" strike="noStrike" dirty="0">
                          <a:solidFill>
                            <a:srgbClr val="000000"/>
                          </a:solidFill>
                          <a:latin typeface="Comic Sans MS"/>
                        </a:rPr>
                        <a:t> Uno R3</a:t>
                      </a:r>
                      <a:endParaRPr lang="en-US" dirty="0"/>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650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Mini Breadboard</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30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Medium Breadboard</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60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Gesture Sensor</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700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Li - Ion Batteries</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65x3=165</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Motor</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185x2=370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L293D IC</a:t>
                      </a:r>
                      <a:endParaRPr lang="en-US"/>
                    </a:p>
                  </a:txBody>
                  <a:tcPr marL="63500" marR="63500" marT="63500" marB="63500"/>
                </a:tc>
                <a:tc>
                  <a:txBody>
                    <a:bodyPr/>
                    <a:lstStyle/>
                    <a:p>
                      <a:pPr algn="ctr" rtl="0" fontAlgn="t">
                        <a:spcBef>
                          <a:spcPts val="0"/>
                        </a:spcBef>
                        <a:spcAft>
                          <a:spcPts val="0"/>
                        </a:spcAft>
                      </a:pPr>
                      <a:r>
                        <a:rPr lang="en-US" sz="2000" b="0" i="0" u="none" strike="noStrike">
                          <a:solidFill>
                            <a:srgbClr val="000000"/>
                          </a:solidFill>
                          <a:latin typeface="Comic Sans MS"/>
                        </a:rPr>
                        <a:t>60</a:t>
                      </a:r>
                      <a:endParaRPr lang="en-US"/>
                    </a:p>
                  </a:txBody>
                  <a:tcPr marL="63500" marR="63500" marT="63500" marB="63500"/>
                </a:tc>
              </a:tr>
              <a:tr h="370840">
                <a:tc>
                  <a:txBody>
                    <a:bodyPr/>
                    <a:lstStyle/>
                    <a:p>
                      <a:pPr algn="ctr" rtl="0" fontAlgn="t">
                        <a:spcBef>
                          <a:spcPts val="0"/>
                        </a:spcBef>
                        <a:spcAft>
                          <a:spcPts val="0"/>
                        </a:spcAft>
                      </a:pPr>
                      <a:r>
                        <a:rPr lang="en-US" sz="2000" b="0" i="0" u="none" strike="noStrike">
                          <a:solidFill>
                            <a:srgbClr val="000000"/>
                          </a:solidFill>
                          <a:latin typeface="Comic Sans MS"/>
                        </a:rPr>
                        <a:t>Battery Holder</a:t>
                      </a:r>
                      <a:endParaRPr lang="en-US"/>
                    </a:p>
                  </a:txBody>
                  <a:tcPr marL="63500" marR="63500" marT="63500" marB="63500"/>
                </a:tc>
                <a:tc>
                  <a:txBody>
                    <a:bodyPr/>
                    <a:lstStyle/>
                    <a:p>
                      <a:pPr algn="ctr" rtl="0" fontAlgn="t">
                        <a:spcBef>
                          <a:spcPts val="0"/>
                        </a:spcBef>
                        <a:spcAft>
                          <a:spcPts val="0"/>
                        </a:spcAft>
                      </a:pPr>
                      <a:r>
                        <a:rPr lang="en-US" sz="2000" b="0" i="0" u="none" strike="noStrike" dirty="0">
                          <a:solidFill>
                            <a:srgbClr val="000000"/>
                          </a:solidFill>
                          <a:latin typeface="Comic Sans MS"/>
                        </a:rPr>
                        <a:t>80</a:t>
                      </a:r>
                      <a:endParaRPr lang="en-US" dirty="0"/>
                    </a:p>
                  </a:txBody>
                  <a:tcPr marL="63500" marR="63500" marT="63500" marB="63500"/>
                </a:tc>
              </a:tr>
              <a:tr h="370840">
                <a:tc>
                  <a:txBody>
                    <a:bodyPr/>
                    <a:lstStyle/>
                    <a:p>
                      <a:pPr algn="ctr" rtl="0" fontAlgn="t">
                        <a:spcBef>
                          <a:spcPts val="0"/>
                        </a:spcBef>
                        <a:spcAft>
                          <a:spcPts val="0"/>
                        </a:spcAft>
                      </a:pPr>
                      <a:r>
                        <a:rPr lang="en-US" sz="2000" b="0" i="0" u="none" strike="noStrike" dirty="0">
                          <a:solidFill>
                            <a:srgbClr val="000000"/>
                          </a:solidFill>
                          <a:latin typeface="Comic Sans MS"/>
                        </a:rPr>
                        <a:t>9V Battery</a:t>
                      </a:r>
                      <a:endParaRPr lang="en-US" dirty="0"/>
                    </a:p>
                  </a:txBody>
                  <a:tcPr marL="63500" marR="63500" marT="63500" marB="63500"/>
                </a:tc>
                <a:tc>
                  <a:txBody>
                    <a:bodyPr/>
                    <a:lstStyle/>
                    <a:p>
                      <a:pPr algn="ctr" rtl="0" fontAlgn="t">
                        <a:spcBef>
                          <a:spcPts val="0"/>
                        </a:spcBef>
                        <a:spcAft>
                          <a:spcPts val="0"/>
                        </a:spcAft>
                      </a:pPr>
                      <a:r>
                        <a:rPr lang="en-US" sz="2000" b="0" i="0" u="none" strike="noStrike" dirty="0">
                          <a:solidFill>
                            <a:srgbClr val="000000"/>
                          </a:solidFill>
                          <a:latin typeface="Comic Sans MS"/>
                        </a:rPr>
                        <a:t>25</a:t>
                      </a:r>
                      <a:endParaRPr lang="en-US" dirty="0"/>
                    </a:p>
                  </a:txBody>
                  <a:tcPr marL="63500" marR="63500" marT="63500" marB="63500"/>
                </a:tc>
              </a:tr>
            </a:tbl>
          </a:graphicData>
        </a:graphic>
      </p:graphicFrame>
      <p:sp>
        <p:nvSpPr>
          <p:cNvPr id="5" name="TextBox 4"/>
          <p:cNvSpPr txBox="1"/>
          <p:nvPr/>
        </p:nvSpPr>
        <p:spPr>
          <a:xfrm>
            <a:off x="6949440" y="5799909"/>
            <a:ext cx="2586446" cy="461665"/>
          </a:xfrm>
          <a:prstGeom prst="rect">
            <a:avLst/>
          </a:prstGeom>
          <a:noFill/>
        </p:spPr>
        <p:txBody>
          <a:bodyPr wrap="square" rtlCol="0">
            <a:spAutoFit/>
          </a:bodyPr>
          <a:lstStyle/>
          <a:p>
            <a:pPr algn="r"/>
            <a:r>
              <a:rPr lang="en-US" sz="2400" dirty="0" smtClean="0">
                <a:solidFill>
                  <a:schemeClr val="bg1"/>
                </a:solidFill>
                <a:latin typeface="Arial Black" pitchFamily="34" charset="0"/>
              </a:rPr>
              <a:t>Total = </a:t>
            </a:r>
            <a:r>
              <a:rPr lang="en-US" sz="2400" dirty="0" smtClean="0">
                <a:solidFill>
                  <a:schemeClr val="bg1"/>
                </a:solidFill>
                <a:latin typeface="Arial Black" pitchFamily="34" charset="0"/>
              </a:rPr>
              <a:t>₹</a:t>
            </a:r>
            <a:r>
              <a:rPr lang="en-US" sz="2400" dirty="0" smtClean="0">
                <a:solidFill>
                  <a:schemeClr val="bg1"/>
                </a:solidFill>
                <a:latin typeface="Arial Black" pitchFamily="34" charset="0"/>
              </a:rPr>
              <a:t>2140</a:t>
            </a:r>
            <a:endParaRPr lang="en-US" sz="2400" dirty="0">
              <a:solidFill>
                <a:schemeClr val="bg1"/>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6457A-2361-4B04-8EF8-73EA129B73B9}"/>
              </a:ext>
            </a:extLst>
          </p:cNvPr>
          <p:cNvSpPr>
            <a:spLocks noGrp="1"/>
          </p:cNvSpPr>
          <p:nvPr>
            <p:ph type="title"/>
          </p:nvPr>
        </p:nvSpPr>
        <p:spPr>
          <a:xfrm>
            <a:off x="646111" y="372819"/>
            <a:ext cx="9404723" cy="1400530"/>
          </a:xfrm>
        </p:spPr>
        <p:txBody>
          <a:bodyPr/>
          <a:lstStyle/>
          <a:p>
            <a:r>
              <a:rPr lang="en-US" sz="4000" u="sng" dirty="0">
                <a:solidFill>
                  <a:srgbClr val="00B050"/>
                </a:solidFill>
                <a:latin typeface="Arial Black" pitchFamily="34" charset="0"/>
              </a:rPr>
              <a:t>Roles of Team Members</a:t>
            </a:r>
            <a:endParaRPr lang="en-IN" sz="4000" u="sng" dirty="0">
              <a:solidFill>
                <a:srgbClr val="00B050"/>
              </a:solidFill>
              <a:latin typeface="Arial Black" pitchFamily="34" charset="0"/>
            </a:endParaRPr>
          </a:p>
        </p:txBody>
      </p:sp>
      <p:sp>
        <p:nvSpPr>
          <p:cNvPr id="3" name="Content Placeholder 2">
            <a:extLst>
              <a:ext uri="{FF2B5EF4-FFF2-40B4-BE49-F238E27FC236}">
                <a16:creationId xmlns:a16="http://schemas.microsoft.com/office/drawing/2014/main" xmlns="" id="{FB2C1363-88D5-4CD0-A644-B674AE2E657C}"/>
              </a:ext>
            </a:extLst>
          </p:cNvPr>
          <p:cNvSpPr>
            <a:spLocks noGrp="1"/>
          </p:cNvSpPr>
          <p:nvPr>
            <p:ph idx="1"/>
          </p:nvPr>
        </p:nvSpPr>
        <p:spPr>
          <a:xfrm>
            <a:off x="725010" y="1227909"/>
            <a:ext cx="10741980" cy="5473337"/>
          </a:xfrm>
        </p:spPr>
        <p:txBody>
          <a:bodyPr/>
          <a:lstStyle/>
          <a:p>
            <a:r>
              <a:rPr lang="en-US" sz="2400" dirty="0">
                <a:solidFill>
                  <a:srgbClr val="FFFF00"/>
                </a:solidFill>
              </a:rPr>
              <a:t>Shaikh </a:t>
            </a:r>
            <a:r>
              <a:rPr lang="en-US" sz="2400" dirty="0" err="1">
                <a:solidFill>
                  <a:srgbClr val="FFFF00"/>
                </a:solidFill>
              </a:rPr>
              <a:t>Amaanur</a:t>
            </a:r>
            <a:r>
              <a:rPr lang="en-US" sz="2400" dirty="0">
                <a:solidFill>
                  <a:srgbClr val="FFFF00"/>
                </a:solidFill>
              </a:rPr>
              <a:t> </a:t>
            </a:r>
            <a:r>
              <a:rPr lang="en-US" sz="2400" dirty="0" err="1">
                <a:solidFill>
                  <a:srgbClr val="FFFF00"/>
                </a:solidFill>
              </a:rPr>
              <a:t>Rahman</a:t>
            </a:r>
            <a:r>
              <a:rPr lang="en-US" sz="2400" dirty="0">
                <a:solidFill>
                  <a:srgbClr val="FFFF00"/>
                </a:solidFill>
              </a:rPr>
              <a:t> </a:t>
            </a:r>
            <a:r>
              <a:rPr lang="en-US" sz="2400" dirty="0" smtClean="0">
                <a:solidFill>
                  <a:srgbClr val="FFFF00"/>
                </a:solidFill>
              </a:rPr>
              <a:t>– </a:t>
            </a:r>
            <a:r>
              <a:rPr lang="en-US" sz="2400" dirty="0" smtClean="0">
                <a:solidFill>
                  <a:schemeClr val="tx1">
                    <a:lumMod val="95000"/>
                  </a:schemeClr>
                </a:solidFill>
              </a:rPr>
              <a:t>Design, Management and Report Writing</a:t>
            </a:r>
            <a:endParaRPr lang="en-US" sz="2400" dirty="0">
              <a:solidFill>
                <a:schemeClr val="tx1">
                  <a:lumMod val="95000"/>
                </a:schemeClr>
              </a:solidFill>
            </a:endParaRPr>
          </a:p>
          <a:p>
            <a:pPr marL="0" indent="0">
              <a:buNone/>
            </a:pPr>
            <a:endParaRPr lang="en-IN" sz="2400" dirty="0"/>
          </a:p>
          <a:p>
            <a:r>
              <a:rPr lang="en-IN" sz="2400" dirty="0" err="1">
                <a:solidFill>
                  <a:srgbClr val="FFFF00"/>
                </a:solidFill>
              </a:rPr>
              <a:t>Nirvik</a:t>
            </a:r>
            <a:r>
              <a:rPr lang="en-IN" sz="2400" dirty="0">
                <a:solidFill>
                  <a:srgbClr val="FFFF00"/>
                </a:solidFill>
              </a:rPr>
              <a:t> Paul                            </a:t>
            </a:r>
            <a:r>
              <a:rPr lang="en-IN" sz="2400" dirty="0" smtClean="0">
                <a:solidFill>
                  <a:srgbClr val="FFFF00"/>
                </a:solidFill>
              </a:rPr>
              <a:t>- </a:t>
            </a:r>
            <a:r>
              <a:rPr lang="en-US" sz="2400" dirty="0" smtClean="0"/>
              <a:t>Assembly of the Components, Mechanical Set Up and Demonstration</a:t>
            </a:r>
          </a:p>
          <a:p>
            <a:pPr>
              <a:buNone/>
            </a:pPr>
            <a:endParaRPr lang="en-IN" sz="2400" dirty="0"/>
          </a:p>
          <a:p>
            <a:r>
              <a:rPr lang="en-IN" sz="2400" dirty="0">
                <a:solidFill>
                  <a:srgbClr val="FFFF00"/>
                </a:solidFill>
              </a:rPr>
              <a:t>Dheeraj </a:t>
            </a:r>
            <a:r>
              <a:rPr lang="en-IN" sz="2400" dirty="0" err="1">
                <a:solidFill>
                  <a:srgbClr val="FFFF00"/>
                </a:solidFill>
              </a:rPr>
              <a:t>Chandak</a:t>
            </a:r>
            <a:r>
              <a:rPr lang="en-IN" sz="2400" dirty="0">
                <a:solidFill>
                  <a:srgbClr val="FFFF00"/>
                </a:solidFill>
              </a:rPr>
              <a:t>              -</a:t>
            </a:r>
            <a:r>
              <a:rPr lang="en-IN" sz="2400" dirty="0"/>
              <a:t> </a:t>
            </a:r>
            <a:r>
              <a:rPr lang="en-IN" sz="2400" dirty="0" smtClean="0"/>
              <a:t>Code Writing</a:t>
            </a:r>
            <a:endParaRPr lang="en-IN" sz="2400" dirty="0"/>
          </a:p>
          <a:p>
            <a:endParaRPr lang="en-IN" sz="2400" dirty="0"/>
          </a:p>
          <a:p>
            <a:r>
              <a:rPr lang="en-IN" sz="2400" dirty="0" err="1">
                <a:solidFill>
                  <a:srgbClr val="FFFF00"/>
                </a:solidFill>
              </a:rPr>
              <a:t>Mrinmay</a:t>
            </a:r>
            <a:r>
              <a:rPr lang="en-IN" sz="2400" dirty="0">
                <a:solidFill>
                  <a:srgbClr val="FFFF00"/>
                </a:solidFill>
              </a:rPr>
              <a:t> Pal                        -</a:t>
            </a:r>
            <a:r>
              <a:rPr lang="en-IN" sz="2400" dirty="0"/>
              <a:t> Illustration </a:t>
            </a:r>
            <a:r>
              <a:rPr lang="en-IN" sz="2400" dirty="0" smtClean="0"/>
              <a:t>and Animation Design</a:t>
            </a:r>
            <a:endParaRPr lang="en-IN" sz="2400" dirty="0"/>
          </a:p>
          <a:p>
            <a:endParaRPr lang="en-IN" sz="2400" dirty="0">
              <a:solidFill>
                <a:srgbClr val="FFFF00"/>
              </a:solidFill>
            </a:endParaRPr>
          </a:p>
          <a:p>
            <a:r>
              <a:rPr lang="en-IN" sz="2400" dirty="0">
                <a:solidFill>
                  <a:srgbClr val="FFFF00"/>
                </a:solidFill>
              </a:rPr>
              <a:t>Gaddam Sree Harshitha   - </a:t>
            </a:r>
            <a:r>
              <a:rPr lang="en-IN" sz="2400" dirty="0" smtClean="0"/>
              <a:t>Code Writing, </a:t>
            </a:r>
            <a:r>
              <a:rPr lang="en-IN" sz="2400" dirty="0"/>
              <a:t>PPT making and Video editing </a:t>
            </a:r>
          </a:p>
          <a:p>
            <a:endParaRPr lang="en-IN" sz="2400" dirty="0">
              <a:solidFill>
                <a:srgbClr val="FFFF00"/>
              </a:solidFill>
            </a:endParaRPr>
          </a:p>
          <a:p>
            <a:endParaRPr lang="en-US" dirty="0"/>
          </a:p>
        </p:txBody>
      </p:sp>
    </p:spTree>
    <p:extLst>
      <p:ext uri="{BB962C8B-B14F-4D97-AF65-F5344CB8AC3E}">
        <p14:creationId xmlns:p14="http://schemas.microsoft.com/office/powerpoint/2010/main" xmlns="" val="3537405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8" y="335153"/>
            <a:ext cx="9404723" cy="1062573"/>
          </a:xfrm>
        </p:spPr>
        <p:txBody>
          <a:bodyPr/>
          <a:lstStyle/>
          <a:p>
            <a:r>
              <a:rPr lang="en-US" u="sng" dirty="0" smtClean="0">
                <a:solidFill>
                  <a:srgbClr val="FF0000"/>
                </a:solidFill>
              </a:rPr>
              <a:t>Challenges Faced</a:t>
            </a:r>
            <a:endParaRPr lang="en-US" u="sng" dirty="0">
              <a:solidFill>
                <a:srgbClr val="FF0000"/>
              </a:solidFill>
            </a:endParaRPr>
          </a:p>
        </p:txBody>
      </p:sp>
      <p:sp>
        <p:nvSpPr>
          <p:cNvPr id="3" name="Content Placeholder 2"/>
          <p:cNvSpPr>
            <a:spLocks noGrp="1"/>
          </p:cNvSpPr>
          <p:nvPr>
            <p:ph idx="1"/>
          </p:nvPr>
        </p:nvSpPr>
        <p:spPr>
          <a:xfrm>
            <a:off x="705395" y="1240971"/>
            <a:ext cx="9797142" cy="5342709"/>
          </a:xfrm>
        </p:spPr>
        <p:txBody>
          <a:bodyPr>
            <a:normAutofit fontScale="92500" lnSpcReduction="20000"/>
          </a:bodyPr>
          <a:lstStyle/>
          <a:p>
            <a:pPr>
              <a:buNone/>
            </a:pPr>
            <a:r>
              <a:rPr lang="en-US" dirty="0" smtClean="0">
                <a:latin typeface="Arial Rounded MT Bold" pitchFamily="34" charset="0"/>
              </a:rPr>
              <a:t>While doing the project, we encountered many challenges, which we were able to overcome as a team:</a:t>
            </a:r>
          </a:p>
          <a:p>
            <a:pPr fontAlgn="base"/>
            <a:r>
              <a:rPr lang="en-US" dirty="0" smtClean="0">
                <a:latin typeface="Arial Rounded MT Bold" pitchFamily="34" charset="0"/>
              </a:rPr>
              <a:t>While doing the hardware work, one of the </a:t>
            </a:r>
            <a:r>
              <a:rPr lang="en-US" dirty="0" err="1" smtClean="0">
                <a:latin typeface="Arial Rounded MT Bold" pitchFamily="34" charset="0"/>
              </a:rPr>
              <a:t>Arduino</a:t>
            </a:r>
            <a:r>
              <a:rPr lang="en-US" dirty="0" smtClean="0">
                <a:latin typeface="Arial Rounded MT Bold" pitchFamily="34" charset="0"/>
              </a:rPr>
              <a:t> Uno Boards got permanently damaged accidentally. We had to replace the board.</a:t>
            </a:r>
          </a:p>
          <a:p>
            <a:pPr fontAlgn="base"/>
            <a:r>
              <a:rPr lang="en-US" dirty="0" smtClean="0">
                <a:latin typeface="Arial Rounded MT Bold" pitchFamily="34" charset="0"/>
              </a:rPr>
              <a:t>We lost a set of Li-Ion Batteries, and their holder as they accidentally short circuited.</a:t>
            </a:r>
          </a:p>
          <a:p>
            <a:pPr fontAlgn="base"/>
            <a:r>
              <a:rPr lang="en-US" dirty="0" smtClean="0">
                <a:latin typeface="Arial Rounded MT Bold" pitchFamily="34" charset="0"/>
              </a:rPr>
              <a:t>Making the animation for the working of a shutter door was a totally new experience. The Team Member concerned, </a:t>
            </a:r>
            <a:r>
              <a:rPr lang="en-US" dirty="0" err="1" smtClean="0">
                <a:latin typeface="Arial Rounded MT Bold" pitchFamily="34" charset="0"/>
              </a:rPr>
              <a:t>Mrinmay</a:t>
            </a:r>
            <a:r>
              <a:rPr lang="en-US" dirty="0" smtClean="0">
                <a:latin typeface="Arial Rounded MT Bold" pitchFamily="34" charset="0"/>
              </a:rPr>
              <a:t> Pal, had to not only dig for such a type of animation software but also had to learn it. So there was a learning challenge there. Also, to make the animation realistic, he had to configure the ‘physics settings’ and ‘material settings’ for the shutter door.</a:t>
            </a:r>
          </a:p>
          <a:p>
            <a:pPr fontAlgn="base"/>
            <a:r>
              <a:rPr lang="en-US" dirty="0" smtClean="0">
                <a:latin typeface="Arial Rounded MT Bold" pitchFamily="34" charset="0"/>
              </a:rPr>
              <a:t>While trying to come up with a code, we tried three different ways to implement the </a:t>
            </a:r>
            <a:r>
              <a:rPr lang="en-US" dirty="0" err="1" smtClean="0">
                <a:latin typeface="Arial Rounded MT Bold" pitchFamily="34" charset="0"/>
              </a:rPr>
              <a:t>passcode</a:t>
            </a:r>
            <a:r>
              <a:rPr lang="en-US" dirty="0" smtClean="0">
                <a:latin typeface="Arial Rounded MT Bold" pitchFamily="34" charset="0"/>
              </a:rPr>
              <a:t> feature. But only one of them worked. There was a bit of a challenge there as we were previously not very fluent with programming languages.</a:t>
            </a:r>
          </a:p>
          <a:p>
            <a:pPr fontAlgn="base"/>
            <a:r>
              <a:rPr lang="en-US" dirty="0" smtClean="0">
                <a:latin typeface="Arial Rounded MT Bold" pitchFamily="34" charset="0"/>
              </a:rPr>
              <a:t>While setting up the apparatus, it became a challenge to us as to where we could place the DC Motor, for opening the door. Soon we had to come up with a slight adjustment to overcome that challenge.(The door would not open to a 90 degree angle).</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99407-7185-4E74-B5DF-FA9CC7497C03}"/>
              </a:ext>
            </a:extLst>
          </p:cNvPr>
          <p:cNvSpPr>
            <a:spLocks noGrp="1"/>
          </p:cNvSpPr>
          <p:nvPr>
            <p:ph type="title"/>
          </p:nvPr>
        </p:nvSpPr>
        <p:spPr>
          <a:xfrm>
            <a:off x="450168" y="465781"/>
            <a:ext cx="9404723" cy="1400530"/>
          </a:xfrm>
        </p:spPr>
        <p:txBody>
          <a:bodyPr/>
          <a:lstStyle/>
          <a:p>
            <a:r>
              <a:rPr lang="en-US" u="sng" dirty="0">
                <a:solidFill>
                  <a:srgbClr val="92D050"/>
                </a:solidFill>
                <a:latin typeface="Arial Black" pitchFamily="34" charset="0"/>
              </a:rPr>
              <a:t>Mechanism</a:t>
            </a:r>
            <a:r>
              <a:rPr lang="en-US" dirty="0">
                <a:solidFill>
                  <a:srgbClr val="92D050"/>
                </a:solidFill>
              </a:rPr>
              <a:t/>
            </a:r>
            <a:br>
              <a:rPr lang="en-US" dirty="0">
                <a:solidFill>
                  <a:srgbClr val="92D050"/>
                </a:solidFill>
              </a:rPr>
            </a:br>
            <a:endParaRPr lang="en-IN" dirty="0">
              <a:solidFill>
                <a:srgbClr val="92D050"/>
              </a:solidFill>
            </a:endParaRPr>
          </a:p>
        </p:txBody>
      </p:sp>
      <p:sp>
        <p:nvSpPr>
          <p:cNvPr id="3" name="Content Placeholder 2">
            <a:extLst>
              <a:ext uri="{FF2B5EF4-FFF2-40B4-BE49-F238E27FC236}">
                <a16:creationId xmlns:a16="http://schemas.microsoft.com/office/drawing/2014/main" xmlns="" id="{5CBA47A3-86D1-498B-AE20-0634504B042C}"/>
              </a:ext>
            </a:extLst>
          </p:cNvPr>
          <p:cNvSpPr>
            <a:spLocks noGrp="1"/>
          </p:cNvSpPr>
          <p:nvPr>
            <p:ph idx="1"/>
          </p:nvPr>
        </p:nvSpPr>
        <p:spPr>
          <a:xfrm>
            <a:off x="368434" y="1464814"/>
            <a:ext cx="11259823" cy="5210305"/>
          </a:xfrm>
        </p:spPr>
        <p:txBody>
          <a:bodyPr>
            <a:normAutofit fontScale="92500"/>
          </a:bodyPr>
          <a:lstStyle/>
          <a:p>
            <a:r>
              <a:rPr lang="en-US" sz="2400" dirty="0"/>
              <a:t> Arduino setup is made and a gesture sensor is connected to that</a:t>
            </a:r>
          </a:p>
          <a:p>
            <a:pPr marL="0" indent="0">
              <a:buNone/>
            </a:pPr>
            <a:r>
              <a:rPr lang="en-US" sz="2400" dirty="0" err="1"/>
              <a:t>Arduino</a:t>
            </a:r>
            <a:r>
              <a:rPr lang="en-US" sz="2400" dirty="0"/>
              <a:t> U</a:t>
            </a:r>
            <a:r>
              <a:rPr lang="en-US" sz="2400" dirty="0" smtClean="0"/>
              <a:t>no </a:t>
            </a:r>
            <a:r>
              <a:rPr lang="en-US" sz="2400" dirty="0"/>
              <a:t>board. Two </a:t>
            </a:r>
            <a:r>
              <a:rPr lang="en-US" sz="2400" dirty="0">
                <a:solidFill>
                  <a:schemeClr val="bg2">
                    <a:lumMod val="60000"/>
                    <a:lumOff val="40000"/>
                  </a:schemeClr>
                </a:solidFill>
              </a:rPr>
              <a:t>3.7V/12V</a:t>
            </a:r>
            <a:r>
              <a:rPr lang="en-US" sz="2400" dirty="0"/>
              <a:t> DC motors are  connected to the above setup.</a:t>
            </a:r>
          </a:p>
          <a:p>
            <a:pPr marL="0" indent="0">
              <a:buNone/>
            </a:pPr>
            <a:r>
              <a:rPr lang="en-US" sz="2400" dirty="0" smtClean="0"/>
              <a:t>A </a:t>
            </a:r>
            <a:r>
              <a:rPr lang="en-US" sz="2400" dirty="0"/>
              <a:t>connection is made between door and motor with the help of wire.</a:t>
            </a:r>
          </a:p>
          <a:p>
            <a:pPr marL="0" indent="0">
              <a:buNone/>
            </a:pPr>
            <a:endParaRPr lang="en-US" sz="2400" dirty="0"/>
          </a:p>
          <a:p>
            <a:pPr marL="0" indent="0">
              <a:buNone/>
            </a:pPr>
            <a:r>
              <a:rPr lang="en-US" sz="2400" b="1" dirty="0">
                <a:solidFill>
                  <a:schemeClr val="accent1">
                    <a:lumMod val="60000"/>
                    <a:lumOff val="40000"/>
                  </a:schemeClr>
                </a:solidFill>
              </a:rPr>
              <a:t> </a:t>
            </a:r>
            <a:r>
              <a:rPr lang="en-US" sz="2400" b="1" u="sng" dirty="0">
                <a:solidFill>
                  <a:schemeClr val="accent1">
                    <a:lumMod val="60000"/>
                    <a:lumOff val="40000"/>
                  </a:schemeClr>
                </a:solidFill>
              </a:rPr>
              <a:t>OVERALL WORKING OF THE DEVICE</a:t>
            </a:r>
          </a:p>
          <a:p>
            <a:pPr marL="0" indent="0">
              <a:spcBef>
                <a:spcPts val="600"/>
              </a:spcBef>
              <a:buNone/>
            </a:pPr>
            <a:r>
              <a:rPr lang="en-US" sz="2400" dirty="0"/>
              <a:t>When ever hand motion is read by gesture  sensor it sends a</a:t>
            </a:r>
          </a:p>
          <a:p>
            <a:pPr marL="0" indent="0">
              <a:spcBef>
                <a:spcPts val="600"/>
              </a:spcBef>
              <a:buNone/>
            </a:pPr>
            <a:r>
              <a:rPr lang="en-US" sz="2400" dirty="0"/>
              <a:t>signal to the micro controller - </a:t>
            </a:r>
            <a:r>
              <a:rPr lang="en-US" sz="2400" dirty="0" err="1"/>
              <a:t>Arduino</a:t>
            </a:r>
            <a:r>
              <a:rPr lang="en-US" sz="2400" dirty="0"/>
              <a:t> Uno; which will decide whether to </a:t>
            </a:r>
          </a:p>
          <a:p>
            <a:pPr marL="0" indent="0">
              <a:spcBef>
                <a:spcPts val="600"/>
              </a:spcBef>
              <a:buNone/>
            </a:pPr>
            <a:r>
              <a:rPr lang="en-US" sz="2400" dirty="0"/>
              <a:t>actuate the DC motor according to the code written.	When the gesture is</a:t>
            </a:r>
          </a:p>
          <a:p>
            <a:pPr marL="0" indent="0">
              <a:lnSpc>
                <a:spcPct val="150000"/>
              </a:lnSpc>
              <a:spcBef>
                <a:spcPts val="600"/>
              </a:spcBef>
              <a:buNone/>
            </a:pPr>
            <a:r>
              <a:rPr lang="en-US" sz="2400" dirty="0"/>
              <a:t>recognized, the DC motor rotates and it will provide torque </a:t>
            </a:r>
            <a:r>
              <a:rPr lang="en-US" sz="2400" dirty="0" smtClean="0"/>
              <a:t>to the </a:t>
            </a:r>
            <a:r>
              <a:rPr lang="en-US" sz="2400" dirty="0"/>
              <a:t>door through a wire joining the door to the motor’s </a:t>
            </a:r>
            <a:r>
              <a:rPr lang="en-US" sz="2400" dirty="0" smtClean="0"/>
              <a:t>axle. </a:t>
            </a:r>
            <a:r>
              <a:rPr lang="en-US" sz="2400" dirty="0"/>
              <a:t>The wire will coil around the motor’s </a:t>
            </a:r>
            <a:r>
              <a:rPr lang="en-US" sz="2400" dirty="0" smtClean="0"/>
              <a:t>axle.</a:t>
            </a:r>
            <a:endParaRPr lang="en-US" sz="2400" dirty="0"/>
          </a:p>
          <a:p>
            <a:pPr marL="0" indent="0">
              <a:buNone/>
            </a:pPr>
            <a:endParaRPr lang="en-IN" sz="2400" dirty="0"/>
          </a:p>
        </p:txBody>
      </p:sp>
    </p:spTree>
    <p:extLst>
      <p:ext uri="{BB962C8B-B14F-4D97-AF65-F5344CB8AC3E}">
        <p14:creationId xmlns:p14="http://schemas.microsoft.com/office/powerpoint/2010/main" xmlns="" val="369052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42197C-230F-4E96-B27A-91347456722E}"/>
              </a:ext>
            </a:extLst>
          </p:cNvPr>
          <p:cNvSpPr>
            <a:spLocks noGrp="1"/>
          </p:cNvSpPr>
          <p:nvPr>
            <p:ph idx="1"/>
          </p:nvPr>
        </p:nvSpPr>
        <p:spPr>
          <a:xfrm>
            <a:off x="162757" y="330072"/>
            <a:ext cx="11629748" cy="1485665"/>
          </a:xfrm>
        </p:spPr>
        <p:txBody>
          <a:bodyPr>
            <a:normAutofit fontScale="25000" lnSpcReduction="20000"/>
          </a:bodyPr>
          <a:lstStyle/>
          <a:p>
            <a:r>
              <a:rPr lang="en-US" sz="8000" dirty="0"/>
              <a:t>The procedure discussed in </a:t>
            </a:r>
            <a:r>
              <a:rPr lang="en-US" sz="8000" dirty="0" smtClean="0"/>
              <a:t>previous</a:t>
            </a:r>
            <a:r>
              <a:rPr lang="en-US" sz="8000" dirty="0" smtClean="0"/>
              <a:t> </a:t>
            </a:r>
            <a:r>
              <a:rPr lang="en-US" sz="8000" dirty="0"/>
              <a:t>slide </a:t>
            </a:r>
            <a:r>
              <a:rPr lang="en-US" sz="8000" dirty="0" smtClean="0"/>
              <a:t>can</a:t>
            </a:r>
            <a:r>
              <a:rPr lang="en-US" sz="8000" dirty="0" smtClean="0"/>
              <a:t> </a:t>
            </a:r>
            <a:r>
              <a:rPr lang="en-US" sz="8000" dirty="0"/>
              <a:t>be performed on 3 types of </a:t>
            </a:r>
          </a:p>
          <a:p>
            <a:pPr marL="0" indent="0">
              <a:buNone/>
            </a:pPr>
            <a:r>
              <a:rPr lang="en-IN" sz="8000" dirty="0"/>
              <a:t>Doors.</a:t>
            </a:r>
          </a:p>
          <a:p>
            <a:pPr marL="0" indent="0">
              <a:buNone/>
            </a:pPr>
            <a:r>
              <a:rPr lang="en-IN" sz="8000" dirty="0"/>
              <a:t>   The following pictures represents the schematic design: </a:t>
            </a:r>
            <a:r>
              <a:rPr lang="en-IN" dirty="0"/>
              <a:t>                                                             </a:t>
            </a:r>
          </a:p>
          <a:p>
            <a:pPr marL="0" indent="0">
              <a:buNone/>
            </a:pPr>
            <a:endParaRPr lang="en-IN" dirty="0"/>
          </a:p>
          <a:p>
            <a:pPr marL="0" indent="0">
              <a:buNone/>
            </a:pPr>
            <a:r>
              <a:rPr lang="en-IN" dirty="0"/>
              <a:t>                                                                             </a:t>
            </a:r>
          </a:p>
          <a:p>
            <a:pPr marL="0" indent="0">
              <a:buNone/>
            </a:pPr>
            <a:r>
              <a:rPr lang="en-IN" dirty="0"/>
              <a:t>                                                                          </a:t>
            </a:r>
            <a:r>
              <a:rPr lang="en-IN" sz="2400" dirty="0"/>
              <a:t>                                                                                                                         </a:t>
            </a:r>
          </a:p>
          <a:p>
            <a:pPr marL="0" indent="0">
              <a:buNone/>
            </a:pPr>
            <a:endParaRPr lang="en-IN" sz="2400" dirty="0"/>
          </a:p>
          <a:p>
            <a:pPr marL="0" indent="0">
              <a:buNone/>
            </a:pPr>
            <a:endParaRPr lang="en-IN" sz="2400" dirty="0"/>
          </a:p>
          <a:p>
            <a:pPr marL="0" indent="0">
              <a:buNone/>
            </a:pPr>
            <a:endParaRPr lang="en-US" sz="2400" dirty="0"/>
          </a:p>
        </p:txBody>
      </p:sp>
      <p:pic>
        <p:nvPicPr>
          <p:cNvPr id="7" name="Picture 6">
            <a:extLst>
              <a:ext uri="{FF2B5EF4-FFF2-40B4-BE49-F238E27FC236}">
                <a16:creationId xmlns:a16="http://schemas.microsoft.com/office/drawing/2014/main" xmlns="" id="{21EAAD38-495A-400C-A2F1-EE7B50B4239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49398" y="1956689"/>
            <a:ext cx="4532050" cy="4532050"/>
          </a:xfrm>
          <a:prstGeom prst="rect">
            <a:avLst/>
          </a:prstGeom>
        </p:spPr>
      </p:pic>
      <p:sp>
        <p:nvSpPr>
          <p:cNvPr id="4" name="TextBox 3"/>
          <p:cNvSpPr txBox="1"/>
          <p:nvPr/>
        </p:nvSpPr>
        <p:spPr>
          <a:xfrm>
            <a:off x="418012" y="2664822"/>
            <a:ext cx="5878285" cy="2339102"/>
          </a:xfrm>
          <a:prstGeom prst="rect">
            <a:avLst/>
          </a:prstGeom>
          <a:noFill/>
        </p:spPr>
        <p:txBody>
          <a:bodyPr wrap="square" rtlCol="0">
            <a:spAutoFit/>
          </a:bodyPr>
          <a:lstStyle/>
          <a:p>
            <a:r>
              <a:rPr lang="en-IN" b="1" dirty="0">
                <a:solidFill>
                  <a:srgbClr val="00B050"/>
                </a:solidFill>
              </a:rPr>
              <a:t>The dimensions of </a:t>
            </a:r>
            <a:r>
              <a:rPr lang="en-IN" b="1" dirty="0" smtClean="0">
                <a:solidFill>
                  <a:srgbClr val="00B050"/>
                </a:solidFill>
              </a:rPr>
              <a:t>door:</a:t>
            </a:r>
            <a:r>
              <a:rPr lang="en-IN" b="1" dirty="0" smtClean="0"/>
              <a:t> </a:t>
            </a:r>
            <a:endParaRPr lang="en-IN" b="1" dirty="0"/>
          </a:p>
          <a:p>
            <a:r>
              <a:rPr lang="en-IN" dirty="0"/>
              <a:t>          </a:t>
            </a:r>
            <a:r>
              <a:rPr lang="en-IN" dirty="0" smtClean="0">
                <a:solidFill>
                  <a:schemeClr val="bg2">
                    <a:lumMod val="40000"/>
                    <a:lumOff val="60000"/>
                  </a:schemeClr>
                </a:solidFill>
              </a:rPr>
              <a:t>75cm </a:t>
            </a:r>
            <a:r>
              <a:rPr lang="en-IN" dirty="0">
                <a:solidFill>
                  <a:schemeClr val="bg2">
                    <a:lumMod val="40000"/>
                    <a:lumOff val="60000"/>
                  </a:schemeClr>
                </a:solidFill>
              </a:rPr>
              <a:t>x 50cm x 5cm.</a:t>
            </a:r>
          </a:p>
          <a:p>
            <a:r>
              <a:rPr lang="en-IN" dirty="0">
                <a:solidFill>
                  <a:schemeClr val="tx1">
                    <a:lumMod val="85000"/>
                  </a:schemeClr>
                </a:solidFill>
              </a:rPr>
              <a:t>                                                                           </a:t>
            </a:r>
            <a:r>
              <a:rPr lang="en-IN" dirty="0"/>
              <a:t>Connections will be made as shown. The dotted line represents the position of cable before the door  was opened and the solid line represents the position of cable  after the door got rotated</a:t>
            </a:r>
            <a:r>
              <a:rPr lang="en-IN" sz="2000" dirty="0"/>
              <a:t>.</a:t>
            </a:r>
          </a:p>
          <a:p>
            <a:endParaRPr lang="en-US" dirty="0"/>
          </a:p>
        </p:txBody>
      </p:sp>
      <p:sp>
        <p:nvSpPr>
          <p:cNvPr id="5" name="TextBox 4"/>
          <p:cNvSpPr txBox="1"/>
          <p:nvPr/>
        </p:nvSpPr>
        <p:spPr>
          <a:xfrm>
            <a:off x="509451" y="1580606"/>
            <a:ext cx="5133703" cy="584775"/>
          </a:xfrm>
          <a:prstGeom prst="rect">
            <a:avLst/>
          </a:prstGeom>
          <a:noFill/>
        </p:spPr>
        <p:txBody>
          <a:bodyPr wrap="square" rtlCol="0">
            <a:spAutoFit/>
          </a:bodyPr>
          <a:lstStyle/>
          <a:p>
            <a:r>
              <a:rPr lang="en-US" sz="2800" dirty="0" err="1">
                <a:solidFill>
                  <a:srgbClr val="F5730A"/>
                </a:solidFill>
                <a:latin typeface="Arial Black" pitchFamily="34" charset="0"/>
              </a:rPr>
              <a:t>i</a:t>
            </a:r>
            <a:r>
              <a:rPr lang="en-US" sz="2800" dirty="0">
                <a:solidFill>
                  <a:srgbClr val="F5730A"/>
                </a:solidFill>
                <a:latin typeface="Arial Black" pitchFamily="34" charset="0"/>
              </a:rPr>
              <a:t>) </a:t>
            </a:r>
            <a:r>
              <a:rPr lang="en-US" sz="3200" dirty="0">
                <a:solidFill>
                  <a:srgbClr val="F5730A"/>
                </a:solidFill>
                <a:latin typeface="Arial Black" pitchFamily="34" charset="0"/>
              </a:rPr>
              <a:t>Hinged Door -</a:t>
            </a:r>
          </a:p>
        </p:txBody>
      </p:sp>
    </p:spTree>
    <p:extLst>
      <p:ext uri="{BB962C8B-B14F-4D97-AF65-F5344CB8AC3E}">
        <p14:creationId xmlns:p14="http://schemas.microsoft.com/office/powerpoint/2010/main" xmlns="" val="101843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92BCED-B224-4977-A3E3-E371FCA73C49}"/>
              </a:ext>
            </a:extLst>
          </p:cNvPr>
          <p:cNvSpPr>
            <a:spLocks noGrp="1"/>
          </p:cNvSpPr>
          <p:nvPr>
            <p:ph idx="1"/>
          </p:nvPr>
        </p:nvSpPr>
        <p:spPr>
          <a:xfrm>
            <a:off x="650789" y="506028"/>
            <a:ext cx="10890421" cy="6249880"/>
          </a:xfrm>
        </p:spPr>
        <p:txBody>
          <a:bodyPr>
            <a:normAutofit/>
          </a:bodyPr>
          <a:lstStyle/>
          <a:p>
            <a:pPr marL="0" indent="0">
              <a:buNone/>
            </a:pPr>
            <a:r>
              <a:rPr lang="en-US" sz="2800" dirty="0">
                <a:solidFill>
                  <a:srgbClr val="F5730A"/>
                </a:solidFill>
                <a:latin typeface="Arial Black" pitchFamily="34" charset="0"/>
                <a:ea typeface="+mn-ea"/>
                <a:cs typeface="+mn-cs"/>
              </a:rPr>
              <a:t>ii) </a:t>
            </a:r>
            <a:r>
              <a:rPr lang="en-US" sz="3200" dirty="0">
                <a:solidFill>
                  <a:srgbClr val="F5730A"/>
                </a:solidFill>
                <a:latin typeface="Arial Black" pitchFamily="34" charset="0"/>
                <a:ea typeface="+mn-ea"/>
                <a:cs typeface="+mn-cs"/>
              </a:rPr>
              <a:t>Sliding door -</a:t>
            </a:r>
          </a:p>
          <a:p>
            <a:pPr marL="0" indent="0">
              <a:buNone/>
            </a:pPr>
            <a:r>
              <a:rPr lang="en-US" sz="2400" dirty="0"/>
              <a:t>     </a:t>
            </a:r>
            <a:r>
              <a:rPr lang="en-US" dirty="0"/>
              <a:t> This door will be made with the help of</a:t>
            </a:r>
          </a:p>
          <a:p>
            <a:pPr marL="0" indent="0">
              <a:buNone/>
            </a:pPr>
            <a:r>
              <a:rPr lang="en-US" dirty="0"/>
              <a:t>       cardboards and two wheels are</a:t>
            </a:r>
          </a:p>
          <a:p>
            <a:pPr marL="0" indent="0">
              <a:buNone/>
            </a:pPr>
            <a:r>
              <a:rPr lang="en-US" dirty="0"/>
              <a:t>       attached one at left and other at</a:t>
            </a:r>
          </a:p>
          <a:p>
            <a:pPr marL="0" indent="0">
              <a:buNone/>
            </a:pPr>
            <a:r>
              <a:rPr lang="en-US" dirty="0"/>
              <a:t>       right to simulate sliding</a:t>
            </a:r>
            <a:r>
              <a:rPr lang="en-US" sz="2400" dirty="0"/>
              <a:t>.</a:t>
            </a:r>
          </a:p>
          <a:p>
            <a:pPr marL="0" indent="0">
              <a:buNone/>
            </a:pPr>
            <a:endParaRPr lang="en-US" sz="1600" dirty="0"/>
          </a:p>
          <a:p>
            <a:pPr marL="0" indent="0">
              <a:buNone/>
            </a:pPr>
            <a:r>
              <a:rPr lang="en-US" sz="2800" dirty="0">
                <a:solidFill>
                  <a:srgbClr val="F5730A"/>
                </a:solidFill>
                <a:latin typeface="Arial Black" pitchFamily="34" charset="0"/>
                <a:ea typeface="+mn-ea"/>
                <a:cs typeface="+mn-cs"/>
              </a:rPr>
              <a:t>iii) </a:t>
            </a:r>
            <a:r>
              <a:rPr lang="en-US" sz="3200" dirty="0">
                <a:solidFill>
                  <a:srgbClr val="F5730A"/>
                </a:solidFill>
                <a:latin typeface="Arial Black" pitchFamily="34" charset="0"/>
                <a:ea typeface="+mn-ea"/>
                <a:cs typeface="+mn-cs"/>
              </a:rPr>
              <a:t>Shutter door -</a:t>
            </a:r>
          </a:p>
          <a:p>
            <a:pPr marL="0" indent="0">
              <a:buNone/>
            </a:pPr>
            <a:endParaRPr lang="en-US" sz="2400" dirty="0"/>
          </a:p>
          <a:p>
            <a:pPr marL="0" indent="0">
              <a:buNone/>
            </a:pPr>
            <a:endParaRPr lang="en-US" sz="2400" dirty="0"/>
          </a:p>
          <a:p>
            <a:pPr marL="0" indent="0">
              <a:buNone/>
            </a:pPr>
            <a:r>
              <a:rPr lang="en-US" dirty="0"/>
              <a:t>                                                      The demonstration of the device using  </a:t>
            </a:r>
          </a:p>
          <a:p>
            <a:pPr marL="0" indent="0">
              <a:buNone/>
            </a:pPr>
            <a:r>
              <a:rPr lang="en-US" dirty="0"/>
              <a:t>                                                      this door will be done through animation</a:t>
            </a:r>
            <a:r>
              <a:rPr lang="en-US" sz="2400" dirty="0"/>
              <a:t>.</a:t>
            </a:r>
          </a:p>
          <a:p>
            <a:pPr marL="0" indent="0">
              <a:buNone/>
            </a:pPr>
            <a:endParaRPr lang="en-IN" sz="2400" dirty="0"/>
          </a:p>
        </p:txBody>
      </p:sp>
      <p:pic>
        <p:nvPicPr>
          <p:cNvPr id="5" name="Picture 4">
            <a:extLst>
              <a:ext uri="{FF2B5EF4-FFF2-40B4-BE49-F238E27FC236}">
                <a16:creationId xmlns:a16="http://schemas.microsoft.com/office/drawing/2014/main" xmlns="" id="{CCF5C22E-E922-45B9-9EC1-27C02ADF899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26927" y="793812"/>
            <a:ext cx="2929632" cy="2929632"/>
          </a:xfrm>
          <a:prstGeom prst="rect">
            <a:avLst/>
          </a:prstGeom>
        </p:spPr>
      </p:pic>
      <p:pic>
        <p:nvPicPr>
          <p:cNvPr id="7" name="Picture 6">
            <a:extLst>
              <a:ext uri="{FF2B5EF4-FFF2-40B4-BE49-F238E27FC236}">
                <a16:creationId xmlns:a16="http://schemas.microsoft.com/office/drawing/2014/main" xmlns="" id="{68099557-D987-45E9-B33C-8E1AFA20F85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0427" y="3996433"/>
            <a:ext cx="2744680" cy="2744680"/>
          </a:xfrm>
          <a:prstGeom prst="rect">
            <a:avLst/>
          </a:prstGeom>
        </p:spPr>
      </p:pic>
    </p:spTree>
    <p:extLst>
      <p:ext uri="{BB962C8B-B14F-4D97-AF65-F5344CB8AC3E}">
        <p14:creationId xmlns:p14="http://schemas.microsoft.com/office/powerpoint/2010/main" xmlns="" val="3243880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8730C4E956F746AD3A4C73D5196C0B" ma:contentTypeVersion="2" ma:contentTypeDescription="Create a new document." ma:contentTypeScope="" ma:versionID="9451f88d8c3f483c5776948043b780cd">
  <xsd:schema xmlns:xsd="http://www.w3.org/2001/XMLSchema" xmlns:xs="http://www.w3.org/2001/XMLSchema" xmlns:p="http://schemas.microsoft.com/office/2006/metadata/properties" xmlns:ns3="c79d98ee-1d9f-4fa1-a5f6-ee6ef2051a6b" targetNamespace="http://schemas.microsoft.com/office/2006/metadata/properties" ma:root="true" ma:fieldsID="b61d439576b74641ee5350330edd8d86" ns3:_="">
    <xsd:import namespace="c79d98ee-1d9f-4fa1-a5f6-ee6ef2051a6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d98ee-1d9f-4fa1-a5f6-ee6ef2051a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F769-AA3A-4D24-A9D9-EB96DA5165C8}">
  <ds:schemaRefs>
    <ds:schemaRef ds:uri="http://schemas.microsoft.com/office/2006/metadata/properties"/>
    <ds:schemaRef ds:uri="c79d98ee-1d9f-4fa1-a5f6-ee6ef2051a6b"/>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s>
</ds:datastoreItem>
</file>

<file path=customXml/itemProps2.xml><?xml version="1.0" encoding="utf-8"?>
<ds:datastoreItem xmlns:ds="http://schemas.openxmlformats.org/officeDocument/2006/customXml" ds:itemID="{B4428838-D4C1-4B04-B841-8027D19ACB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9d98ee-1d9f-4fa1-a5f6-ee6ef2051a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DBFD02-85EE-4573-915F-C7397ABD46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1884</TotalTime>
  <Words>751</Words>
  <Application>Microsoft Office PowerPoint</Application>
  <PresentationFormat>Custom</PresentationFormat>
  <Paragraphs>155</Paragraphs>
  <Slides>22</Slides>
  <Notes>0</Notes>
  <HiddenSlides>0</HiddenSlides>
  <MMClips>2</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Gesture-Controlled Door Opener</vt:lpstr>
      <vt:lpstr>Utility of Project </vt:lpstr>
      <vt:lpstr>Components</vt:lpstr>
      <vt:lpstr>Final Cost</vt:lpstr>
      <vt:lpstr>Roles of Team Members</vt:lpstr>
      <vt:lpstr>Challenges Faced</vt:lpstr>
      <vt:lpstr>Mechanism </vt:lpstr>
      <vt:lpstr>Slide 8</vt:lpstr>
      <vt:lpstr>Slide 9</vt:lpstr>
      <vt:lpstr>Slide 10</vt:lpstr>
      <vt:lpstr>Slide 11</vt:lpstr>
      <vt:lpstr>Slide 12</vt:lpstr>
      <vt:lpstr> Initialization of the code        </vt:lpstr>
      <vt:lpstr>Slide 14</vt:lpstr>
      <vt:lpstr>Slide 15</vt:lpstr>
      <vt:lpstr>Slide 16</vt:lpstr>
      <vt:lpstr>Slide 17</vt:lpstr>
      <vt:lpstr>Slide 18</vt:lpstr>
      <vt:lpstr> Here are some recordings made during testing….</vt:lpstr>
      <vt:lpstr>ROLLER ANIMATION</vt:lpstr>
      <vt:lpstr>Slide 21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Gesture-Controlled Door Opener</dc:title>
  <dc:creator>Gaddam Sree Harshitha</dc:creator>
  <cp:lastModifiedBy>SUPER</cp:lastModifiedBy>
  <cp:revision>33</cp:revision>
  <dcterms:created xsi:type="dcterms:W3CDTF">2022-01-19T05:10:32Z</dcterms:created>
  <dcterms:modified xsi:type="dcterms:W3CDTF">2022-03-22T07:47:30Z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0x0101000C8730C4E956F746AD3A4C73D5196C0B</vt:lpwstr>
  </property>
</Properties>
</file>