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chinelearningplus.com/time-series/vector-autoregression-examples-python/" TargetMode="External"/><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tatisticshowto.com/granger-caus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Vector Auto Regression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SREE KAVYA DURBAKA</a:t>
            </a:r>
          </a:p>
          <a:p>
            <a:pPr>
              <a:lnSpc>
                <a:spcPct val="100000"/>
              </a:lnSpc>
            </a:pPr>
            <a:r>
              <a:rPr lang="en-US" sz="1600" dirty="0"/>
              <a:t>E22033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C625-BB0D-E9E8-7290-03DF912F5FC8}"/>
              </a:ext>
            </a:extLst>
          </p:cNvPr>
          <p:cNvSpPr>
            <a:spLocks noGrp="1"/>
          </p:cNvSpPr>
          <p:nvPr>
            <p:ph type="title"/>
          </p:nvPr>
        </p:nvSpPr>
        <p:spPr/>
        <p:txBody>
          <a:bodyPr/>
          <a:lstStyle/>
          <a:p>
            <a:r>
              <a:rPr lang="en-IN" dirty="0"/>
              <a:t>AIC refresher </a:t>
            </a:r>
          </a:p>
        </p:txBody>
      </p:sp>
      <p:pic>
        <p:nvPicPr>
          <p:cNvPr id="7" name="Content Placeholder 6">
            <a:extLst>
              <a:ext uri="{FF2B5EF4-FFF2-40B4-BE49-F238E27FC236}">
                <a16:creationId xmlns:a16="http://schemas.microsoft.com/office/drawing/2014/main" id="{195E095A-7302-94F5-70F8-453347D88AF0}"/>
              </a:ext>
            </a:extLst>
          </p:cNvPr>
          <p:cNvPicPr>
            <a:picLocks noGrp="1" noChangeAspect="1"/>
          </p:cNvPicPr>
          <p:nvPr>
            <p:ph idx="1"/>
          </p:nvPr>
        </p:nvPicPr>
        <p:blipFill>
          <a:blip r:embed="rId2"/>
          <a:stretch>
            <a:fillRect/>
          </a:stretch>
        </p:blipFill>
        <p:spPr>
          <a:xfrm>
            <a:off x="6902825" y="2183881"/>
            <a:ext cx="4517371" cy="3550075"/>
          </a:xfrm>
        </p:spPr>
      </p:pic>
      <p:sp>
        <p:nvSpPr>
          <p:cNvPr id="8" name="TextBox 7">
            <a:extLst>
              <a:ext uri="{FF2B5EF4-FFF2-40B4-BE49-F238E27FC236}">
                <a16:creationId xmlns:a16="http://schemas.microsoft.com/office/drawing/2014/main" id="{E35ACE68-1494-8498-A91B-2C09BA4FA875}"/>
              </a:ext>
            </a:extLst>
          </p:cNvPr>
          <p:cNvSpPr txBox="1"/>
          <p:nvPr/>
        </p:nvSpPr>
        <p:spPr>
          <a:xfrm>
            <a:off x="1097280" y="2804756"/>
            <a:ext cx="5200386" cy="2308324"/>
          </a:xfrm>
          <a:prstGeom prst="rect">
            <a:avLst/>
          </a:prstGeom>
          <a:noFill/>
        </p:spPr>
        <p:txBody>
          <a:bodyPr wrap="square" rtlCol="0">
            <a:spAutoFit/>
          </a:bodyPr>
          <a:lstStyle/>
          <a:p>
            <a:r>
              <a:rPr lang="en-IN" b="1" i="0" dirty="0">
                <a:solidFill>
                  <a:srgbClr val="1B2B68"/>
                </a:solidFill>
                <a:effectLst/>
                <a:latin typeface="Gilmer"/>
              </a:rPr>
              <a:t>Akaike Information Criterion </a:t>
            </a:r>
          </a:p>
          <a:p>
            <a:r>
              <a:rPr lang="en-US" b="0" i="0" dirty="0">
                <a:solidFill>
                  <a:srgbClr val="111111"/>
                </a:solidFill>
                <a:effectLst/>
                <a:latin typeface="Roboto" panose="02000000000000000000" pitchFamily="2" charset="0"/>
              </a:rPr>
              <a:t>The Akaike information criterion ( AIC) is an</a:t>
            </a:r>
            <a:r>
              <a:rPr lang="en-US" b="1" i="0" dirty="0">
                <a:solidFill>
                  <a:srgbClr val="111111"/>
                </a:solidFill>
                <a:effectLst/>
                <a:latin typeface="Roboto" panose="02000000000000000000" pitchFamily="2" charset="0"/>
              </a:rPr>
              <a:t> estimator of out-of-sample prediction error and thereby relative quality of statistical models for a given set of data</a:t>
            </a:r>
            <a:r>
              <a:rPr lang="en-US" b="0" i="0" dirty="0">
                <a:solidFill>
                  <a:srgbClr val="111111"/>
                </a:solidFill>
                <a:effectLst/>
                <a:latin typeface="Roboto" panose="02000000000000000000" pitchFamily="2" charset="0"/>
              </a:rPr>
              <a:t>. Given a collection of models for the data, AIC estimates the quality of each model, relative to each of the other models.</a:t>
            </a:r>
            <a:endParaRPr lang="en-IN" dirty="0"/>
          </a:p>
          <a:p>
            <a:endParaRPr lang="en-IN" dirty="0"/>
          </a:p>
        </p:txBody>
      </p:sp>
    </p:spTree>
    <p:extLst>
      <p:ext uri="{BB962C8B-B14F-4D97-AF65-F5344CB8AC3E}">
        <p14:creationId xmlns:p14="http://schemas.microsoft.com/office/powerpoint/2010/main" val="84505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699C-AC3A-3398-C06C-C3974F31673A}"/>
              </a:ext>
            </a:extLst>
          </p:cNvPr>
          <p:cNvSpPr>
            <a:spLocks noGrp="1"/>
          </p:cNvSpPr>
          <p:nvPr>
            <p:ph type="title"/>
          </p:nvPr>
        </p:nvSpPr>
        <p:spPr/>
        <p:txBody>
          <a:bodyPr/>
          <a:lstStyle/>
          <a:p>
            <a:r>
              <a:rPr lang="en-IN" dirty="0"/>
              <a:t>Serial correlation in errors </a:t>
            </a:r>
          </a:p>
        </p:txBody>
      </p:sp>
      <p:sp>
        <p:nvSpPr>
          <p:cNvPr id="3" name="Content Placeholder 2">
            <a:extLst>
              <a:ext uri="{FF2B5EF4-FFF2-40B4-BE49-F238E27FC236}">
                <a16:creationId xmlns:a16="http://schemas.microsoft.com/office/drawing/2014/main" id="{4F4BE0A6-ACA0-654D-0D05-C99B0E86869A}"/>
              </a:ext>
            </a:extLst>
          </p:cNvPr>
          <p:cNvSpPr>
            <a:spLocks noGrp="1"/>
          </p:cNvSpPr>
          <p:nvPr>
            <p:ph sz="half" idx="1"/>
          </p:nvPr>
        </p:nvSpPr>
        <p:spPr/>
        <p:txBody>
          <a:bodyPr>
            <a:normAutofit fontScale="92500" lnSpcReduction="20000"/>
          </a:bodyPr>
          <a:lstStyle/>
          <a:p>
            <a:pPr algn="l"/>
            <a:r>
              <a:rPr lang="en-US" b="0" i="0" dirty="0">
                <a:solidFill>
                  <a:srgbClr val="000000"/>
                </a:solidFill>
                <a:effectLst/>
                <a:latin typeface="Helvetica Neue"/>
              </a:rPr>
              <a:t>A common way of checking for serial correlation of errors can be measured using Durbin Watson’s Statistic.</a:t>
            </a:r>
          </a:p>
          <a:p>
            <a:pPr algn="l"/>
            <a:r>
              <a:rPr lang="en-US" b="0" i="0" dirty="0">
                <a:solidFill>
                  <a:srgbClr val="000000"/>
                </a:solidFill>
                <a:effectLst/>
                <a:latin typeface="Helvetica Neue"/>
              </a:rPr>
              <a:t>The value of this statistic can vary between 0 and 4. The closer it is to the value 2, the more there is no significant serial correlation. The closer to 0, there is a positive serial correlation, and the closer it is to 4 implies a negative serial correlation.</a:t>
            </a:r>
          </a:p>
          <a:p>
            <a:pPr algn="l"/>
            <a:endParaRPr lang="en-US" dirty="0">
              <a:solidFill>
                <a:srgbClr val="000000"/>
              </a:solidFill>
              <a:latin typeface="Helvetica Neue"/>
            </a:endParaRPr>
          </a:p>
          <a:p>
            <a:pPr marL="0" indent="0" algn="l">
              <a:buNone/>
            </a:pPr>
            <a:r>
              <a:rPr lang="en-US" b="0" i="0" dirty="0">
                <a:solidFill>
                  <a:srgbClr val="000000"/>
                </a:solidFill>
                <a:effectLst/>
                <a:latin typeface="Helvetica Neue"/>
              </a:rPr>
              <a:t># If there is no multicollinearity, we can proceed with the model!</a:t>
            </a:r>
          </a:p>
          <a:p>
            <a:endParaRPr lang="en-IN" dirty="0"/>
          </a:p>
        </p:txBody>
      </p:sp>
      <p:pic>
        <p:nvPicPr>
          <p:cNvPr id="6" name="Content Placeholder 5">
            <a:extLst>
              <a:ext uri="{FF2B5EF4-FFF2-40B4-BE49-F238E27FC236}">
                <a16:creationId xmlns:a16="http://schemas.microsoft.com/office/drawing/2014/main" id="{C2DCFDC8-31FC-A290-8257-3E1F066210A0}"/>
              </a:ext>
            </a:extLst>
          </p:cNvPr>
          <p:cNvPicPr>
            <a:picLocks noGrp="1" noChangeAspect="1"/>
          </p:cNvPicPr>
          <p:nvPr>
            <p:ph sz="half" idx="2"/>
          </p:nvPr>
        </p:nvPicPr>
        <p:blipFill>
          <a:blip r:embed="rId2"/>
          <a:stretch>
            <a:fillRect/>
          </a:stretch>
        </p:blipFill>
        <p:spPr>
          <a:xfrm>
            <a:off x="7141316" y="2837544"/>
            <a:ext cx="3604572" cy="1310754"/>
          </a:xfrm>
        </p:spPr>
      </p:pic>
    </p:spTree>
    <p:extLst>
      <p:ext uri="{BB962C8B-B14F-4D97-AF65-F5344CB8AC3E}">
        <p14:creationId xmlns:p14="http://schemas.microsoft.com/office/powerpoint/2010/main" val="176660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2CBF7D-9149-8A3A-FEA3-CBB6F0C0313F}"/>
              </a:ext>
            </a:extLst>
          </p:cNvPr>
          <p:cNvSpPr>
            <a:spLocks noGrp="1"/>
          </p:cNvSpPr>
          <p:nvPr>
            <p:ph type="title"/>
          </p:nvPr>
        </p:nvSpPr>
        <p:spPr/>
        <p:txBody>
          <a:bodyPr/>
          <a:lstStyle/>
          <a:p>
            <a:r>
              <a:rPr lang="en-IN" dirty="0"/>
              <a:t>Forecasting </a:t>
            </a:r>
          </a:p>
        </p:txBody>
      </p:sp>
      <p:sp>
        <p:nvSpPr>
          <p:cNvPr id="6" name="Content Placeholder 5">
            <a:extLst>
              <a:ext uri="{FF2B5EF4-FFF2-40B4-BE49-F238E27FC236}">
                <a16:creationId xmlns:a16="http://schemas.microsoft.com/office/drawing/2014/main" id="{B17646FD-B333-D7E9-086D-34669E7927E6}"/>
              </a:ext>
            </a:extLst>
          </p:cNvPr>
          <p:cNvSpPr>
            <a:spLocks noGrp="1"/>
          </p:cNvSpPr>
          <p:nvPr>
            <p:ph idx="1"/>
          </p:nvPr>
        </p:nvSpPr>
        <p:spPr/>
        <p:txBody>
          <a:bodyPr/>
          <a:lstStyle/>
          <a:p>
            <a:pPr algn="l"/>
            <a:r>
              <a:rPr lang="en-US" b="0" i="0" dirty="0">
                <a:solidFill>
                  <a:srgbClr val="000000"/>
                </a:solidFill>
                <a:effectLst/>
                <a:latin typeface="Helvetica Neue"/>
              </a:rPr>
              <a:t>In order to forecast, the VAR model expects up to the lag order number of observations from the past data.</a:t>
            </a:r>
          </a:p>
          <a:p>
            <a:pPr algn="l"/>
            <a:r>
              <a:rPr lang="en-US" b="0" i="0" dirty="0">
                <a:solidFill>
                  <a:srgbClr val="000000"/>
                </a:solidFill>
                <a:effectLst/>
                <a:latin typeface="Helvetica Neue"/>
              </a:rPr>
              <a:t>This is because, the terms in the VAR model are essentially the lags of the various time series in the dataset, so you need to provide it as many of the previous values as indicated by the lag order used by the model.</a:t>
            </a:r>
          </a:p>
          <a:p>
            <a:endParaRPr lang="en-IN" dirty="0"/>
          </a:p>
        </p:txBody>
      </p:sp>
    </p:spTree>
    <p:extLst>
      <p:ext uri="{BB962C8B-B14F-4D97-AF65-F5344CB8AC3E}">
        <p14:creationId xmlns:p14="http://schemas.microsoft.com/office/powerpoint/2010/main" val="270374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45C7-3072-CA1E-DF23-053C849E43E2}"/>
              </a:ext>
            </a:extLst>
          </p:cNvPr>
          <p:cNvSpPr>
            <a:spLocks noGrp="1"/>
          </p:cNvSpPr>
          <p:nvPr>
            <p:ph type="title"/>
          </p:nvPr>
        </p:nvSpPr>
        <p:spPr/>
        <p:txBody>
          <a:bodyPr/>
          <a:lstStyle/>
          <a:p>
            <a:r>
              <a:rPr lang="en-IN" dirty="0"/>
              <a:t>Steps after forecast</a:t>
            </a:r>
          </a:p>
        </p:txBody>
      </p:sp>
      <p:sp>
        <p:nvSpPr>
          <p:cNvPr id="3" name="Content Placeholder 2">
            <a:extLst>
              <a:ext uri="{FF2B5EF4-FFF2-40B4-BE49-F238E27FC236}">
                <a16:creationId xmlns:a16="http://schemas.microsoft.com/office/drawing/2014/main" id="{71FB92A0-4B0C-189A-F005-9B22387403B8}"/>
              </a:ext>
            </a:extLst>
          </p:cNvPr>
          <p:cNvSpPr>
            <a:spLocks noGrp="1"/>
          </p:cNvSpPr>
          <p:nvPr>
            <p:ph idx="1"/>
          </p:nvPr>
        </p:nvSpPr>
        <p:spPr/>
        <p:txBody>
          <a:bodyPr/>
          <a:lstStyle/>
          <a:p>
            <a:pPr marL="457200" indent="-457200">
              <a:buFont typeface="+mj-lt"/>
              <a:buAutoNum type="arabicPeriod"/>
            </a:pPr>
            <a:r>
              <a:rPr lang="en-US" dirty="0">
                <a:solidFill>
                  <a:srgbClr val="000000"/>
                </a:solidFill>
                <a:latin typeface="Helvetica Neue"/>
              </a:rPr>
              <a:t>D</a:t>
            </a:r>
            <a:r>
              <a:rPr lang="en-US" b="0" i="0" dirty="0">
                <a:solidFill>
                  <a:srgbClr val="000000"/>
                </a:solidFill>
                <a:effectLst/>
                <a:latin typeface="Helvetica Neue"/>
              </a:rPr>
              <a:t>e-difference the data as many times you had differenced the original input data.</a:t>
            </a:r>
          </a:p>
          <a:p>
            <a:pPr marL="457200" indent="-457200">
              <a:buFont typeface="+mj-lt"/>
              <a:buAutoNum type="arabicPeriod"/>
            </a:pPr>
            <a:r>
              <a:rPr lang="en-IN" i="0" dirty="0">
                <a:solidFill>
                  <a:srgbClr val="000000"/>
                </a:solidFill>
                <a:effectLst/>
                <a:latin typeface="Helvetica Neue"/>
              </a:rPr>
              <a:t>Forecast vs Actuals plot</a:t>
            </a:r>
          </a:p>
          <a:p>
            <a:pPr marL="457200" indent="-457200">
              <a:buFont typeface="+mj-lt"/>
              <a:buAutoNum type="arabicPeriod"/>
            </a:pPr>
            <a:r>
              <a:rPr lang="en-IN" i="0" dirty="0">
                <a:solidFill>
                  <a:srgbClr val="000000"/>
                </a:solidFill>
                <a:effectLst/>
                <a:latin typeface="Helvetica Neue"/>
              </a:rPr>
              <a:t>Evaluating the Forecasts </a:t>
            </a:r>
          </a:p>
          <a:p>
            <a:pPr marL="457200" indent="-457200">
              <a:buFont typeface="+mj-lt"/>
              <a:buAutoNum type="arabicPeriod"/>
            </a:pPr>
            <a:endParaRPr lang="en-IN" i="0" dirty="0">
              <a:solidFill>
                <a:srgbClr val="000000"/>
              </a:solidFill>
              <a:effectLst/>
              <a:latin typeface="Helvetica Neue"/>
            </a:endParaRPr>
          </a:p>
          <a:p>
            <a:pPr marL="457200" indent="-457200">
              <a:buFont typeface="+mj-lt"/>
              <a:buAutoNum type="arabicPeriod"/>
            </a:pPr>
            <a:endParaRPr lang="en-IN" dirty="0"/>
          </a:p>
        </p:txBody>
      </p:sp>
    </p:spTree>
    <p:extLst>
      <p:ext uri="{BB962C8B-B14F-4D97-AF65-F5344CB8AC3E}">
        <p14:creationId xmlns:p14="http://schemas.microsoft.com/office/powerpoint/2010/main" val="228010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ADDFA2D0-DC91-A17C-8DD6-5136CD8D1DCA}"/>
              </a:ext>
            </a:extLst>
          </p:cNvPr>
          <p:cNvPicPr>
            <a:picLocks noGrp="1" noChangeAspect="1"/>
          </p:cNvPicPr>
          <p:nvPr>
            <p:ph type="pic" idx="1"/>
          </p:nvPr>
        </p:nvPicPr>
        <p:blipFill>
          <a:blip r:embed="rId2"/>
          <a:srcRect t="20129" b="20129"/>
          <a:stretch>
            <a:fillRect/>
          </a:stretch>
        </p:blipFill>
        <p:spPr>
          <a:xfrm>
            <a:off x="390422" y="224117"/>
            <a:ext cx="11411156" cy="4285132"/>
          </a:xfrm>
        </p:spPr>
      </p:pic>
      <p:sp>
        <p:nvSpPr>
          <p:cNvPr id="6" name="Title 5">
            <a:extLst>
              <a:ext uri="{FF2B5EF4-FFF2-40B4-BE49-F238E27FC236}">
                <a16:creationId xmlns:a16="http://schemas.microsoft.com/office/drawing/2014/main" id="{E571E769-63CD-8730-A102-0D441ADD0863}"/>
              </a:ext>
            </a:extLst>
          </p:cNvPr>
          <p:cNvSpPr>
            <a:spLocks noGrp="1"/>
          </p:cNvSpPr>
          <p:nvPr>
            <p:ph type="title"/>
          </p:nvPr>
        </p:nvSpPr>
        <p:spPr/>
        <p:txBody>
          <a:bodyPr/>
          <a:lstStyle/>
          <a:p>
            <a:r>
              <a:rPr lang="en-IN" dirty="0"/>
              <a:t>Thank You!</a:t>
            </a:r>
          </a:p>
        </p:txBody>
      </p:sp>
      <p:sp>
        <p:nvSpPr>
          <p:cNvPr id="8" name="Text Placeholder 7">
            <a:extLst>
              <a:ext uri="{FF2B5EF4-FFF2-40B4-BE49-F238E27FC236}">
                <a16:creationId xmlns:a16="http://schemas.microsoft.com/office/drawing/2014/main" id="{56642277-D712-C0CC-AE6D-9F376DC4B38B}"/>
              </a:ext>
            </a:extLst>
          </p:cNvPr>
          <p:cNvSpPr>
            <a:spLocks noGrp="1"/>
          </p:cNvSpPr>
          <p:nvPr>
            <p:ph type="body" sz="half" idx="2"/>
          </p:nvPr>
        </p:nvSpPr>
        <p:spPr/>
        <p:txBody>
          <a:bodyPr/>
          <a:lstStyle/>
          <a:p>
            <a:r>
              <a:rPr lang="en-IN" dirty="0"/>
              <a:t>References: </a:t>
            </a:r>
            <a:r>
              <a:rPr lang="en-US" dirty="0">
                <a:hlinkClick r:id="rId3"/>
              </a:rPr>
              <a:t>Vector Autoregression (VAR) - Comprehensive Guide with Examples in Python - Machine Learning Plus</a:t>
            </a:r>
            <a:endParaRPr lang="en-IN" dirty="0"/>
          </a:p>
        </p:txBody>
      </p:sp>
    </p:spTree>
    <p:extLst>
      <p:ext uri="{BB962C8B-B14F-4D97-AF65-F5344CB8AC3E}">
        <p14:creationId xmlns:p14="http://schemas.microsoft.com/office/powerpoint/2010/main" val="298407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0033-3DC7-9F6B-EE50-5652E639FE7C}"/>
              </a:ext>
            </a:extLst>
          </p:cNvPr>
          <p:cNvSpPr>
            <a:spLocks noGrp="1"/>
          </p:cNvSpPr>
          <p:nvPr>
            <p:ph type="title"/>
          </p:nvPr>
        </p:nvSpPr>
        <p:spPr/>
        <p:txBody>
          <a:bodyPr/>
          <a:lstStyle/>
          <a:p>
            <a:r>
              <a:rPr lang="en-IN" dirty="0"/>
              <a:t>What is VAR</a:t>
            </a:r>
          </a:p>
        </p:txBody>
      </p:sp>
      <p:sp>
        <p:nvSpPr>
          <p:cNvPr id="3" name="Content Placeholder 2">
            <a:extLst>
              <a:ext uri="{FF2B5EF4-FFF2-40B4-BE49-F238E27FC236}">
                <a16:creationId xmlns:a16="http://schemas.microsoft.com/office/drawing/2014/main" id="{E5A5433D-B52D-E2EA-2A94-342BD03B6703}"/>
              </a:ext>
            </a:extLst>
          </p:cNvPr>
          <p:cNvSpPr>
            <a:spLocks noGrp="1"/>
          </p:cNvSpPr>
          <p:nvPr>
            <p:ph idx="1"/>
          </p:nvPr>
        </p:nvSpPr>
        <p:spPr/>
        <p:txBody>
          <a:bodyPr/>
          <a:lstStyle/>
          <a:p>
            <a:r>
              <a:rPr lang="en-US" b="0" i="1" dirty="0">
                <a:solidFill>
                  <a:srgbClr val="111111"/>
                </a:solidFill>
                <a:effectLst/>
                <a:latin typeface="raleway" panose="020B0604020202020204" pitchFamily="2" charset="0"/>
              </a:rPr>
              <a:t>Vector Autoregression (VAR) is a forecasting algorithm that can be used when two or more time series influence each other.</a:t>
            </a:r>
          </a:p>
          <a:p>
            <a:r>
              <a:rPr lang="en-US" i="1" dirty="0">
                <a:solidFill>
                  <a:srgbClr val="111111"/>
                </a:solidFill>
                <a:latin typeface="raleway" panose="020B0604020202020204" pitchFamily="2" charset="0"/>
              </a:rPr>
              <a:t>So far, we have studied univariate time series modelling techniques. </a:t>
            </a:r>
          </a:p>
          <a:p>
            <a:r>
              <a:rPr lang="en-US" i="1" dirty="0">
                <a:solidFill>
                  <a:srgbClr val="111111"/>
                </a:solidFill>
                <a:latin typeface="raleway" panose="020B0604020202020204" pitchFamily="2" charset="0"/>
              </a:rPr>
              <a:t>In this method, we model multiple time series as vectors. The predicted output again will be a vector. </a:t>
            </a:r>
          </a:p>
          <a:p>
            <a:endParaRPr lang="en-US" i="1" dirty="0">
              <a:solidFill>
                <a:srgbClr val="111111"/>
              </a:solidFill>
              <a:latin typeface="raleway" panose="020B0604020202020204" pitchFamily="2" charset="0"/>
            </a:endParaRPr>
          </a:p>
          <a:p>
            <a:r>
              <a:rPr lang="en-US" i="1" dirty="0">
                <a:solidFill>
                  <a:srgbClr val="111111"/>
                </a:solidFill>
                <a:latin typeface="raleway" panose="020B0604020202020204" pitchFamily="2" charset="0"/>
              </a:rPr>
              <a:t>Autoregression is the same as the autoregression we have studied before. </a:t>
            </a:r>
            <a:endParaRPr lang="en-IN" dirty="0"/>
          </a:p>
        </p:txBody>
      </p:sp>
    </p:spTree>
    <p:extLst>
      <p:ext uri="{BB962C8B-B14F-4D97-AF65-F5344CB8AC3E}">
        <p14:creationId xmlns:p14="http://schemas.microsoft.com/office/powerpoint/2010/main" val="180196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11ADEC-8F32-A225-F5E1-0842A2D3B500}"/>
              </a:ext>
            </a:extLst>
          </p:cNvPr>
          <p:cNvSpPr>
            <a:spLocks noGrp="1"/>
          </p:cNvSpPr>
          <p:nvPr>
            <p:ph type="title"/>
          </p:nvPr>
        </p:nvSpPr>
        <p:spPr/>
        <p:txBody>
          <a:bodyPr/>
          <a:lstStyle/>
          <a:p>
            <a:r>
              <a:rPr lang="en-IN" dirty="0"/>
              <a:t>AR vs VAR model</a:t>
            </a:r>
          </a:p>
        </p:txBody>
      </p:sp>
      <p:pic>
        <p:nvPicPr>
          <p:cNvPr id="8" name="Content Placeholder 7">
            <a:extLst>
              <a:ext uri="{FF2B5EF4-FFF2-40B4-BE49-F238E27FC236}">
                <a16:creationId xmlns:a16="http://schemas.microsoft.com/office/drawing/2014/main" id="{9F41CB8E-B668-83A4-C38A-870B6E5BF4F2}"/>
              </a:ext>
            </a:extLst>
          </p:cNvPr>
          <p:cNvPicPr>
            <a:picLocks noGrp="1" noChangeAspect="1"/>
          </p:cNvPicPr>
          <p:nvPr>
            <p:ph sz="half" idx="1"/>
          </p:nvPr>
        </p:nvPicPr>
        <p:blipFill>
          <a:blip r:embed="rId2"/>
          <a:stretch>
            <a:fillRect/>
          </a:stretch>
        </p:blipFill>
        <p:spPr>
          <a:xfrm>
            <a:off x="1096963" y="3613077"/>
            <a:ext cx="4640262" cy="763733"/>
          </a:xfrm>
        </p:spPr>
      </p:pic>
      <p:pic>
        <p:nvPicPr>
          <p:cNvPr id="10" name="Content Placeholder 9">
            <a:extLst>
              <a:ext uri="{FF2B5EF4-FFF2-40B4-BE49-F238E27FC236}">
                <a16:creationId xmlns:a16="http://schemas.microsoft.com/office/drawing/2014/main" id="{E19A2080-3A70-1CAA-7A54-E2C27A11B8C2}"/>
              </a:ext>
            </a:extLst>
          </p:cNvPr>
          <p:cNvPicPr>
            <a:picLocks noGrp="1" noChangeAspect="1"/>
          </p:cNvPicPr>
          <p:nvPr>
            <p:ph sz="half" idx="2"/>
          </p:nvPr>
        </p:nvPicPr>
        <p:blipFill>
          <a:blip r:embed="rId3"/>
          <a:stretch>
            <a:fillRect/>
          </a:stretch>
        </p:blipFill>
        <p:spPr>
          <a:xfrm>
            <a:off x="6758735" y="3363232"/>
            <a:ext cx="4638675" cy="1013578"/>
          </a:xfrm>
        </p:spPr>
      </p:pic>
    </p:spTree>
    <p:extLst>
      <p:ext uri="{BB962C8B-B14F-4D97-AF65-F5344CB8AC3E}">
        <p14:creationId xmlns:p14="http://schemas.microsoft.com/office/powerpoint/2010/main" val="386494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0F5B-88C0-E220-C400-3926132CB243}"/>
              </a:ext>
            </a:extLst>
          </p:cNvPr>
          <p:cNvSpPr>
            <a:spLocks noGrp="1"/>
          </p:cNvSpPr>
          <p:nvPr>
            <p:ph type="title"/>
          </p:nvPr>
        </p:nvSpPr>
        <p:spPr/>
        <p:txBody>
          <a:bodyPr/>
          <a:lstStyle/>
          <a:p>
            <a:r>
              <a:rPr lang="en-IN" dirty="0"/>
              <a:t>Granger’s Causality </a:t>
            </a:r>
          </a:p>
        </p:txBody>
      </p:sp>
      <p:sp>
        <p:nvSpPr>
          <p:cNvPr id="5" name="Content Placeholder 4">
            <a:extLst>
              <a:ext uri="{FF2B5EF4-FFF2-40B4-BE49-F238E27FC236}">
                <a16:creationId xmlns:a16="http://schemas.microsoft.com/office/drawing/2014/main" id="{5DC2927F-5FDA-B7AD-AF90-923172C10EFA}"/>
              </a:ext>
            </a:extLst>
          </p:cNvPr>
          <p:cNvSpPr>
            <a:spLocks noGrp="1"/>
          </p:cNvSpPr>
          <p:nvPr>
            <p:ph idx="1"/>
          </p:nvPr>
        </p:nvSpPr>
        <p:spPr/>
        <p:txBody>
          <a:bodyPr/>
          <a:lstStyle/>
          <a:p>
            <a:pPr marL="457200" indent="-457200">
              <a:buFont typeface="+mj-lt"/>
              <a:buAutoNum type="arabicPeriod"/>
            </a:pPr>
            <a:r>
              <a:rPr lang="en-US" b="0" i="0" dirty="0">
                <a:solidFill>
                  <a:srgbClr val="777777"/>
                </a:solidFill>
                <a:effectLst/>
                <a:latin typeface="pt sans" panose="020B0604020202020204" pitchFamily="34" charset="0"/>
              </a:rPr>
              <a:t>Granger causality is a way to investigate </a:t>
            </a:r>
            <a:r>
              <a:rPr lang="en-US" b="1" i="0" dirty="0">
                <a:solidFill>
                  <a:srgbClr val="777777"/>
                </a:solidFill>
                <a:effectLst/>
                <a:latin typeface="pt sans" panose="020B0604020202020204" pitchFamily="34" charset="0"/>
              </a:rPr>
              <a:t>causality </a:t>
            </a:r>
            <a:r>
              <a:rPr lang="en-US" b="0" i="0" dirty="0">
                <a:solidFill>
                  <a:srgbClr val="777777"/>
                </a:solidFill>
                <a:effectLst/>
                <a:latin typeface="pt sans" panose="020B0604020202020204" pitchFamily="34" charset="0"/>
              </a:rPr>
              <a:t>between two variables in a time series. </a:t>
            </a:r>
          </a:p>
          <a:p>
            <a:pPr marL="457200" indent="-457200">
              <a:buFont typeface="+mj-lt"/>
              <a:buAutoNum type="arabicPeriod"/>
            </a:pPr>
            <a:r>
              <a:rPr lang="en-US" b="0" i="0" dirty="0">
                <a:solidFill>
                  <a:srgbClr val="777777"/>
                </a:solidFill>
                <a:effectLst/>
                <a:latin typeface="pt sans" panose="020B0503020203020204" pitchFamily="34" charset="0"/>
              </a:rPr>
              <a:t>A variable X is causal to variable Y if X is the cause of Y </a:t>
            </a:r>
            <a:r>
              <a:rPr lang="en-US" b="0" i="1" dirty="0">
                <a:solidFill>
                  <a:srgbClr val="777777"/>
                </a:solidFill>
                <a:effectLst/>
                <a:latin typeface="pt sans" panose="020B0503020203020204" pitchFamily="34" charset="0"/>
              </a:rPr>
              <a:t>or</a:t>
            </a:r>
            <a:r>
              <a:rPr lang="en-US" b="0" i="0" dirty="0">
                <a:solidFill>
                  <a:srgbClr val="777777"/>
                </a:solidFill>
                <a:effectLst/>
                <a:latin typeface="pt sans" panose="020B0503020203020204" pitchFamily="34" charset="0"/>
              </a:rPr>
              <a:t> Y is the cause of X.</a:t>
            </a:r>
          </a:p>
          <a:p>
            <a:pPr marL="457200" indent="-457200">
              <a:buFont typeface="+mj-lt"/>
              <a:buAutoNum type="arabicPeriod"/>
            </a:pPr>
            <a:r>
              <a:rPr lang="en-US" dirty="0">
                <a:solidFill>
                  <a:srgbClr val="777777"/>
                </a:solidFill>
                <a:latin typeface="pt sans" panose="020B0503020203020204" pitchFamily="34" charset="0"/>
              </a:rPr>
              <a:t>Y</a:t>
            </a:r>
            <a:r>
              <a:rPr lang="en-US" b="0" i="0" dirty="0">
                <a:solidFill>
                  <a:srgbClr val="777777"/>
                </a:solidFill>
                <a:effectLst/>
                <a:latin typeface="pt sans" panose="020B0503020203020204" pitchFamily="34" charset="0"/>
              </a:rPr>
              <a:t>ou aren’t testing a true cause-and-effect relationship; What you want to know is if </a:t>
            </a:r>
            <a:r>
              <a:rPr lang="en-US" b="1" i="0" dirty="0">
                <a:solidFill>
                  <a:srgbClr val="777777"/>
                </a:solidFill>
                <a:effectLst/>
                <a:latin typeface="pt sans" panose="020B0503020203020204" pitchFamily="34" charset="0"/>
              </a:rPr>
              <a:t>a particular variable comes before another</a:t>
            </a:r>
            <a:r>
              <a:rPr lang="en-US" b="0" i="0" dirty="0">
                <a:solidFill>
                  <a:srgbClr val="777777"/>
                </a:solidFill>
                <a:effectLst/>
                <a:latin typeface="pt sans" panose="020B0503020203020204" pitchFamily="34" charset="0"/>
              </a:rPr>
              <a:t> in the time series. In other words, if you find Granger causality in your data there isn’t a causal link in the true sense of the word.</a:t>
            </a:r>
          </a:p>
          <a:p>
            <a:pPr marL="457200" indent="-457200">
              <a:buFont typeface="+mj-lt"/>
              <a:buAutoNum type="arabicPeriod"/>
            </a:pPr>
            <a:r>
              <a:rPr lang="en-IN" dirty="0">
                <a:solidFill>
                  <a:srgbClr val="777777"/>
                </a:solidFill>
                <a:latin typeface="pt sans" panose="020B0503020203020204" pitchFamily="34" charset="0"/>
              </a:rPr>
              <a:t>We are just checking precedence!</a:t>
            </a:r>
          </a:p>
          <a:p>
            <a:pPr marL="457200" indent="-457200">
              <a:buFont typeface="+mj-lt"/>
              <a:buAutoNum type="arabicPeriod"/>
            </a:pPr>
            <a:r>
              <a:rPr lang="en-US" b="0" i="0" dirty="0">
                <a:solidFill>
                  <a:srgbClr val="777777"/>
                </a:solidFill>
                <a:effectLst/>
                <a:latin typeface="pt sans" panose="020B0503020203020204" pitchFamily="34" charset="0"/>
              </a:rPr>
              <a:t>The </a:t>
            </a:r>
            <a:r>
              <a:rPr lang="en-US" b="0" i="0" u="none" strike="noStrike" dirty="0">
                <a:solidFill>
                  <a:srgbClr val="05A9C5"/>
                </a:solidFill>
                <a:effectLst/>
                <a:latin typeface="pt sans" panose="020B0503020203020204" pitchFamily="34" charset="0"/>
              </a:rPr>
              <a:t>null hypothesis </a:t>
            </a:r>
            <a:r>
              <a:rPr lang="en-US" b="0" i="0" dirty="0">
                <a:solidFill>
                  <a:srgbClr val="777777"/>
                </a:solidFill>
                <a:effectLst/>
                <a:latin typeface="pt sans" panose="020B0503020203020204" pitchFamily="34" charset="0"/>
              </a:rPr>
              <a:t>for the test is that lagged x-values do not explain the variation in y. In other words, it assumes that x(t) doesn’t Granger cause y(t). </a:t>
            </a:r>
            <a:endParaRPr lang="en-US" dirty="0">
              <a:solidFill>
                <a:srgbClr val="777777"/>
              </a:solidFill>
              <a:latin typeface="pt sans" panose="020B0503020203020204" pitchFamily="34" charset="0"/>
            </a:endParaRPr>
          </a:p>
        </p:txBody>
      </p:sp>
    </p:spTree>
    <p:extLst>
      <p:ext uri="{BB962C8B-B14F-4D97-AF65-F5344CB8AC3E}">
        <p14:creationId xmlns:p14="http://schemas.microsoft.com/office/powerpoint/2010/main" val="367198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F6DA-7678-42A1-8F28-9DBD3E2E013D}"/>
              </a:ext>
            </a:extLst>
          </p:cNvPr>
          <p:cNvSpPr>
            <a:spLocks noGrp="1"/>
          </p:cNvSpPr>
          <p:nvPr>
            <p:ph type="title"/>
          </p:nvPr>
        </p:nvSpPr>
        <p:spPr/>
        <p:txBody>
          <a:bodyPr/>
          <a:lstStyle/>
          <a:p>
            <a:r>
              <a:rPr lang="en-IN" dirty="0"/>
              <a:t>About the test</a:t>
            </a:r>
          </a:p>
        </p:txBody>
      </p:sp>
      <p:sp>
        <p:nvSpPr>
          <p:cNvPr id="5" name="Content Placeholder 4">
            <a:extLst>
              <a:ext uri="{FF2B5EF4-FFF2-40B4-BE49-F238E27FC236}">
                <a16:creationId xmlns:a16="http://schemas.microsoft.com/office/drawing/2014/main" id="{D4B138E6-B47E-8505-4D94-6A7D13C3A034}"/>
              </a:ext>
            </a:extLst>
          </p:cNvPr>
          <p:cNvSpPr>
            <a:spLocks noGrp="1"/>
          </p:cNvSpPr>
          <p:nvPr>
            <p:ph idx="1"/>
          </p:nvPr>
        </p:nvSpPr>
        <p:spPr/>
        <p:txBody>
          <a:bodyPr/>
          <a:lstStyle/>
          <a:p>
            <a:pPr marL="0" indent="0">
              <a:buNone/>
            </a:pPr>
            <a:r>
              <a:rPr lang="en-US" b="0" i="0" dirty="0">
                <a:solidFill>
                  <a:srgbClr val="777777"/>
                </a:solidFill>
                <a:effectLst/>
                <a:latin typeface="pt sans" panose="020B0503020203020204" pitchFamily="34" charset="0"/>
              </a:rPr>
              <a:t>Make sure your time series is </a:t>
            </a:r>
            <a:r>
              <a:rPr lang="en-US" b="0" i="0" u="none" strike="noStrike" dirty="0">
                <a:solidFill>
                  <a:srgbClr val="05A9C5"/>
                </a:solidFill>
                <a:effectLst/>
                <a:latin typeface="pt sans" panose="020B0503020203020204" pitchFamily="34" charset="0"/>
              </a:rPr>
              <a:t>stationary </a:t>
            </a:r>
            <a:r>
              <a:rPr lang="en-US" b="0" i="0" dirty="0">
                <a:solidFill>
                  <a:srgbClr val="777777"/>
                </a:solidFill>
                <a:effectLst/>
                <a:latin typeface="pt sans" panose="020B0503020203020204" pitchFamily="34" charset="0"/>
              </a:rPr>
              <a:t>before proceeding.</a:t>
            </a:r>
          </a:p>
          <a:p>
            <a:pPr marL="0" indent="0">
              <a:buNone/>
            </a:pPr>
            <a:endParaRPr lang="en-US" dirty="0">
              <a:solidFill>
                <a:srgbClr val="000000"/>
              </a:solidFill>
              <a:latin typeface="Helvetica Neue"/>
            </a:endParaRPr>
          </a:p>
          <a:p>
            <a:pPr marL="0" indent="0">
              <a:buNone/>
            </a:pPr>
            <a:r>
              <a:rPr lang="en-US" b="1" dirty="0">
                <a:solidFill>
                  <a:srgbClr val="000000"/>
                </a:solidFill>
                <a:latin typeface="Helvetica Neue"/>
              </a:rPr>
              <a:t>The null</a:t>
            </a:r>
            <a:r>
              <a:rPr lang="en-US" b="1" i="0" dirty="0">
                <a:solidFill>
                  <a:srgbClr val="000000"/>
                </a:solidFill>
                <a:effectLst/>
                <a:latin typeface="Helvetica Neue"/>
              </a:rPr>
              <a:t> hypothesis is that the coefficients of past values in the regression equation are zero</a:t>
            </a:r>
            <a:endParaRPr lang="en-US" b="0" i="0" dirty="0">
              <a:solidFill>
                <a:srgbClr val="777777"/>
              </a:solidFill>
              <a:effectLst/>
              <a:latin typeface="pt sans" panose="020B0503020203020204" pitchFamily="34" charset="0"/>
            </a:endParaRPr>
          </a:p>
          <a:p>
            <a:pPr marL="457200" indent="-457200">
              <a:buFont typeface="+mj-lt"/>
              <a:buAutoNum type="arabicPeriod"/>
            </a:pPr>
            <a:endParaRPr lang="en-US" dirty="0">
              <a:solidFill>
                <a:srgbClr val="05A9C5"/>
              </a:solidFill>
              <a:latin typeface="pt sans" panose="020B0503020203020204" pitchFamily="34" charset="0"/>
            </a:endParaRPr>
          </a:p>
          <a:p>
            <a:pPr marL="0" indent="0">
              <a:buNone/>
            </a:pPr>
            <a:r>
              <a:rPr lang="en-US" dirty="0">
                <a:solidFill>
                  <a:srgbClr val="05A9C5"/>
                </a:solidFill>
                <a:latin typeface="pt sans" panose="020B0503020203020204" pitchFamily="34" charset="0"/>
              </a:rPr>
              <a:t>Reference: </a:t>
            </a:r>
            <a:r>
              <a:rPr lang="en-US" dirty="0">
                <a:hlinkClick r:id="rId2"/>
              </a:rPr>
              <a:t>Granger Causality: Definition, Running the Test - Statistics How To</a:t>
            </a:r>
            <a:endParaRPr lang="en-IN" dirty="0"/>
          </a:p>
        </p:txBody>
      </p:sp>
    </p:spTree>
    <p:extLst>
      <p:ext uri="{BB962C8B-B14F-4D97-AF65-F5344CB8AC3E}">
        <p14:creationId xmlns:p14="http://schemas.microsoft.com/office/powerpoint/2010/main" val="424570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D57F-A174-7B22-5F41-48FF3BE76A87}"/>
              </a:ext>
            </a:extLst>
          </p:cNvPr>
          <p:cNvSpPr>
            <a:spLocks noGrp="1"/>
          </p:cNvSpPr>
          <p:nvPr>
            <p:ph type="title"/>
          </p:nvPr>
        </p:nvSpPr>
        <p:spPr/>
        <p:txBody>
          <a:bodyPr/>
          <a:lstStyle/>
          <a:p>
            <a:r>
              <a:rPr lang="en-IN" dirty="0"/>
              <a:t>Cointegration Test </a:t>
            </a:r>
          </a:p>
        </p:txBody>
      </p:sp>
      <p:sp>
        <p:nvSpPr>
          <p:cNvPr id="3" name="Content Placeholder 2">
            <a:extLst>
              <a:ext uri="{FF2B5EF4-FFF2-40B4-BE49-F238E27FC236}">
                <a16:creationId xmlns:a16="http://schemas.microsoft.com/office/drawing/2014/main" id="{30DA4CED-F970-07C2-E09D-156308D7B98C}"/>
              </a:ext>
            </a:extLst>
          </p:cNvPr>
          <p:cNvSpPr>
            <a:spLocks noGrp="1"/>
          </p:cNvSpPr>
          <p:nvPr>
            <p:ph idx="1"/>
          </p:nvPr>
        </p:nvSpPr>
        <p:spPr/>
        <p:txBody>
          <a:bodyPr>
            <a:normAutofit lnSpcReduction="10000"/>
          </a:bodyPr>
          <a:lstStyle/>
          <a:p>
            <a:r>
              <a:rPr lang="en-US" b="0" i="0" dirty="0">
                <a:solidFill>
                  <a:srgbClr val="000000"/>
                </a:solidFill>
                <a:effectLst/>
                <a:latin typeface="Roboto" panose="02000000000000000000" pitchFamily="2" charset="0"/>
              </a:rPr>
              <a:t>A cointegration test is used to establish if there is a correlation between several time series in the long term.</a:t>
            </a:r>
          </a:p>
          <a:p>
            <a:r>
              <a:rPr lang="en-US" b="0" i="0" dirty="0">
                <a:solidFill>
                  <a:srgbClr val="000000"/>
                </a:solidFill>
                <a:effectLst/>
                <a:latin typeface="Helvetica Neue"/>
              </a:rPr>
              <a:t>It helps to establish the presence of a statistically significant connection between two or more time series.</a:t>
            </a:r>
          </a:p>
          <a:p>
            <a:endParaRPr lang="en-US" dirty="0">
              <a:solidFill>
                <a:srgbClr val="000000"/>
              </a:solidFill>
              <a:latin typeface="Helvetica Neue"/>
            </a:endParaRPr>
          </a:p>
          <a:p>
            <a:r>
              <a:rPr lang="en-US" b="0" i="0" dirty="0">
                <a:solidFill>
                  <a:srgbClr val="111111"/>
                </a:solidFill>
                <a:effectLst/>
                <a:latin typeface="Roboto" panose="02000000000000000000" pitchFamily="2" charset="0"/>
              </a:rPr>
              <a:t>The Johansen test is used to</a:t>
            </a:r>
            <a:r>
              <a:rPr lang="en-US" b="1" i="0" dirty="0">
                <a:solidFill>
                  <a:srgbClr val="111111"/>
                </a:solidFill>
                <a:effectLst/>
                <a:latin typeface="Roboto" panose="02000000000000000000" pitchFamily="2" charset="0"/>
              </a:rPr>
              <a:t> test cointegrating relationships between several non-stationary time series data</a:t>
            </a:r>
          </a:p>
          <a:p>
            <a:endParaRPr lang="en-US" b="1" dirty="0">
              <a:solidFill>
                <a:srgbClr val="111111"/>
              </a:solidFill>
              <a:latin typeface="Roboto" panose="02000000000000000000" pitchFamily="2" charset="0"/>
            </a:endParaRPr>
          </a:p>
          <a:p>
            <a:r>
              <a:rPr lang="en-IN" dirty="0"/>
              <a:t>.</a:t>
            </a:r>
          </a:p>
        </p:txBody>
      </p:sp>
      <p:sp>
        <p:nvSpPr>
          <p:cNvPr id="4" name="Rectangle 1">
            <a:extLst>
              <a:ext uri="{FF2B5EF4-FFF2-40B4-BE49-F238E27FC236}">
                <a16:creationId xmlns:a16="http://schemas.microsoft.com/office/drawing/2014/main" id="{C83C4E1B-5EAF-B860-6317-20578DEEEA5B}"/>
              </a:ext>
            </a:extLst>
          </p:cNvPr>
          <p:cNvSpPr>
            <a:spLocks noChangeArrowheads="1"/>
          </p:cNvSpPr>
          <p:nvPr/>
        </p:nvSpPr>
        <p:spPr bwMode="auto">
          <a:xfrm>
            <a:off x="6797966" y="5532106"/>
            <a:ext cx="307570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Test Stat &gt; C(95%) =&gt; </a:t>
            </a:r>
            <a:r>
              <a:rPr kumimoji="0" lang="en-US" altLang="en-US" sz="1000" b="0" i="0" u="none" strike="noStrike" cap="none" normalizeH="0" baseline="0" dirty="0" err="1">
                <a:ln>
                  <a:noFill/>
                </a:ln>
                <a:solidFill>
                  <a:srgbClr val="000000"/>
                </a:solidFill>
                <a:effectLst/>
                <a:latin typeface="Courier New" panose="02070309020205020404" pitchFamily="49" charset="0"/>
              </a:rPr>
              <a:t>Signif</a:t>
            </a:r>
            <a:r>
              <a:rPr kumimoji="0" lang="en-US" altLang="en-US" sz="1000" b="0" i="0" u="none" strike="noStrike" cap="none" normalizeH="0" baseline="0" dirty="0">
                <a:ln>
                  <a:noFill/>
                </a:ln>
                <a:solidFill>
                  <a:srgbClr val="000000"/>
                </a:solidFill>
                <a:effectLst/>
                <a:latin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48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DDF5-35EF-403A-B295-F939339853A8}"/>
              </a:ext>
            </a:extLst>
          </p:cNvPr>
          <p:cNvSpPr>
            <a:spLocks noGrp="1"/>
          </p:cNvSpPr>
          <p:nvPr>
            <p:ph type="title"/>
          </p:nvPr>
        </p:nvSpPr>
        <p:spPr/>
        <p:txBody>
          <a:bodyPr/>
          <a:lstStyle/>
          <a:p>
            <a:r>
              <a:rPr lang="en-IN" dirty="0"/>
              <a:t>Johansen test </a:t>
            </a:r>
          </a:p>
        </p:txBody>
      </p:sp>
      <p:sp>
        <p:nvSpPr>
          <p:cNvPr id="3" name="Content Placeholder 2">
            <a:extLst>
              <a:ext uri="{FF2B5EF4-FFF2-40B4-BE49-F238E27FC236}">
                <a16:creationId xmlns:a16="http://schemas.microsoft.com/office/drawing/2014/main" id="{7803FA49-64DB-E25A-7110-C560AA0E6A7E}"/>
              </a:ext>
            </a:extLst>
          </p:cNvPr>
          <p:cNvSpPr>
            <a:spLocks noGrp="1"/>
          </p:cNvSpPr>
          <p:nvPr>
            <p:ph idx="1"/>
          </p:nvPr>
        </p:nvSpPr>
        <p:spPr/>
        <p:txBody>
          <a:bodyPr/>
          <a:lstStyle/>
          <a:p>
            <a:pPr marL="457200" indent="-457200">
              <a:buFont typeface="+mj-lt"/>
              <a:buAutoNum type="arabicPeriod"/>
            </a:pPr>
            <a:r>
              <a:rPr lang="en-IN" dirty="0"/>
              <a:t>If the test statistic is &gt; critical value at say, 95% then we accept the null. </a:t>
            </a:r>
          </a:p>
          <a:p>
            <a:pPr marL="457200" indent="-457200">
              <a:buFont typeface="+mj-lt"/>
              <a:buAutoNum type="arabicPeriod"/>
            </a:pPr>
            <a:r>
              <a:rPr lang="en-IN" dirty="0"/>
              <a:t>The Null hypothesis: The relationship is significant</a:t>
            </a:r>
          </a:p>
          <a:p>
            <a:pPr marL="457200" indent="-457200">
              <a:buFont typeface="+mj-lt"/>
              <a:buAutoNum type="arabicPeriod"/>
            </a:pPr>
            <a:r>
              <a:rPr lang="en-US" b="0" i="0" dirty="0">
                <a:solidFill>
                  <a:srgbClr val="666666"/>
                </a:solidFill>
                <a:effectLst/>
                <a:latin typeface="Roboto" panose="02000000000000000000" pitchFamily="2" charset="0"/>
              </a:rPr>
              <a:t>Four 'variables' xi are co-integrated if one can find a linear combination of the four variables that are integrated of order zero.</a:t>
            </a: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74308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7093-8C22-89E9-2918-A4FD6C4C7D98}"/>
              </a:ext>
            </a:extLst>
          </p:cNvPr>
          <p:cNvSpPr>
            <a:spLocks noGrp="1"/>
          </p:cNvSpPr>
          <p:nvPr>
            <p:ph type="title"/>
          </p:nvPr>
        </p:nvSpPr>
        <p:spPr/>
        <p:txBody>
          <a:bodyPr/>
          <a:lstStyle/>
          <a:p>
            <a:r>
              <a:rPr lang="en-IN" dirty="0"/>
              <a:t>Implementing VAR model </a:t>
            </a:r>
          </a:p>
        </p:txBody>
      </p:sp>
      <p:sp>
        <p:nvSpPr>
          <p:cNvPr id="3" name="Content Placeholder 2">
            <a:extLst>
              <a:ext uri="{FF2B5EF4-FFF2-40B4-BE49-F238E27FC236}">
                <a16:creationId xmlns:a16="http://schemas.microsoft.com/office/drawing/2014/main" id="{E57CD737-46D8-037E-3DCD-2634F9D4AFD8}"/>
              </a:ext>
            </a:extLst>
          </p:cNvPr>
          <p:cNvSpPr>
            <a:spLocks noGrp="1"/>
          </p:cNvSpPr>
          <p:nvPr>
            <p:ph idx="1"/>
          </p:nvPr>
        </p:nvSpPr>
        <p:spPr/>
        <p:txBody>
          <a:bodyPr/>
          <a:lstStyle/>
          <a:p>
            <a:pPr marL="457200" indent="-457200">
              <a:buFont typeface="+mj-lt"/>
              <a:buAutoNum type="arabicPeriod"/>
            </a:pPr>
            <a:r>
              <a:rPr lang="en-IN" dirty="0"/>
              <a:t>Check for stationarity of all the series. </a:t>
            </a:r>
          </a:p>
          <a:p>
            <a:pPr marL="457200" indent="-457200">
              <a:buFont typeface="+mj-lt"/>
              <a:buAutoNum type="arabicPeriod"/>
            </a:pPr>
            <a:endParaRPr lang="en-IN" dirty="0"/>
          </a:p>
          <a:p>
            <a:pPr marL="457200" indent="-457200">
              <a:buFont typeface="+mj-lt"/>
              <a:buAutoNum type="arabicPeriod"/>
            </a:pPr>
            <a:r>
              <a:rPr lang="en-IN" dirty="0"/>
              <a:t>Form A-D test.</a:t>
            </a:r>
          </a:p>
          <a:p>
            <a:pPr marL="457200" indent="-457200">
              <a:buFont typeface="+mj-lt"/>
              <a:buAutoNum type="arabicPeriod"/>
            </a:pPr>
            <a:r>
              <a:rPr lang="en-IN" dirty="0"/>
              <a:t>If at least one series is not stationary, Perform differencing.</a:t>
            </a:r>
          </a:p>
          <a:p>
            <a:pPr marL="0" indent="0">
              <a:buNone/>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67893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028A-731B-02DE-EF76-44DA5E0090F2}"/>
              </a:ext>
            </a:extLst>
          </p:cNvPr>
          <p:cNvSpPr>
            <a:spLocks noGrp="1"/>
          </p:cNvSpPr>
          <p:nvPr>
            <p:ph type="title"/>
          </p:nvPr>
        </p:nvSpPr>
        <p:spPr/>
        <p:txBody>
          <a:bodyPr/>
          <a:lstStyle/>
          <a:p>
            <a:r>
              <a:rPr lang="en-IN" dirty="0"/>
              <a:t>Selecting the order of the model </a:t>
            </a:r>
          </a:p>
        </p:txBody>
      </p:sp>
      <p:sp>
        <p:nvSpPr>
          <p:cNvPr id="3" name="Content Placeholder 2">
            <a:extLst>
              <a:ext uri="{FF2B5EF4-FFF2-40B4-BE49-F238E27FC236}">
                <a16:creationId xmlns:a16="http://schemas.microsoft.com/office/drawing/2014/main" id="{9EFD93C9-69BC-E6CF-2871-7AD187C5E0E6}"/>
              </a:ext>
            </a:extLst>
          </p:cNvPr>
          <p:cNvSpPr>
            <a:spLocks noGrp="1"/>
          </p:cNvSpPr>
          <p:nvPr>
            <p:ph idx="1"/>
          </p:nvPr>
        </p:nvSpPr>
        <p:spPr/>
        <p:txBody>
          <a:bodyPr>
            <a:normAutofit/>
          </a:bodyPr>
          <a:lstStyle/>
          <a:p>
            <a:r>
              <a:rPr lang="en-US" b="0" i="0" dirty="0">
                <a:solidFill>
                  <a:srgbClr val="000000"/>
                </a:solidFill>
                <a:effectLst/>
                <a:latin typeface="Helvetica Neue"/>
              </a:rPr>
              <a:t>To select the right order of the VAR model, we iteratively fit increasing orders of the VAR model and pick the order that gives a model with the least AIC.</a:t>
            </a:r>
          </a:p>
          <a:p>
            <a:endParaRPr lang="en-US" dirty="0">
              <a:solidFill>
                <a:srgbClr val="000000"/>
              </a:solidFill>
              <a:latin typeface="Helvetica Neue"/>
            </a:endParaRPr>
          </a:p>
          <a:p>
            <a:pPr algn="l"/>
            <a:r>
              <a:rPr lang="en-US" b="0" i="0" dirty="0">
                <a:solidFill>
                  <a:srgbClr val="000000"/>
                </a:solidFill>
                <a:effectLst/>
                <a:latin typeface="Helvetica Neue"/>
              </a:rPr>
              <a:t>An alternate method to choose the order(p) of the VAR models is to use the </a:t>
            </a:r>
            <a:r>
              <a:rPr lang="en-US" b="0" i="0" dirty="0" err="1">
                <a:solidFill>
                  <a:srgbClr val="000000"/>
                </a:solidFill>
                <a:effectLst/>
                <a:latin typeface="Helvetica Neue"/>
              </a:rPr>
              <a:t>model.select_order</a:t>
            </a:r>
            <a:r>
              <a:rPr lang="en-US" b="0" i="0" dirty="0">
                <a:solidFill>
                  <a:srgbClr val="000000"/>
                </a:solidFill>
                <a:effectLst/>
                <a:latin typeface="Helvetica Neue"/>
              </a:rPr>
              <a:t>(</a:t>
            </a:r>
            <a:r>
              <a:rPr lang="en-US" b="0" i="0" dirty="0" err="1">
                <a:solidFill>
                  <a:srgbClr val="000000"/>
                </a:solidFill>
                <a:effectLst/>
                <a:latin typeface="Helvetica Neue"/>
              </a:rPr>
              <a:t>maxlags</a:t>
            </a:r>
            <a:r>
              <a:rPr lang="en-US" b="0" i="0" dirty="0">
                <a:solidFill>
                  <a:srgbClr val="000000"/>
                </a:solidFill>
                <a:effectLst/>
                <a:latin typeface="Helvetica Neue"/>
              </a:rPr>
              <a:t>) method.</a:t>
            </a:r>
          </a:p>
          <a:p>
            <a:pPr algn="l"/>
            <a:r>
              <a:rPr lang="en-US" b="0" i="0" dirty="0">
                <a:solidFill>
                  <a:srgbClr val="000000"/>
                </a:solidFill>
                <a:effectLst/>
                <a:latin typeface="Helvetica Neue"/>
              </a:rPr>
              <a:t>The selected order(p) is the order that gives the lowest ‘AIC’, ‘BIC’, ‘FPE’ and ‘HQIC’ scores.</a:t>
            </a: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294429403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Vector Auto Regression</Template>
  <TotalTime>0</TotalTime>
  <Words>762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Bookman Old Style</vt:lpstr>
      <vt:lpstr>Calibri</vt:lpstr>
      <vt:lpstr>Courier New</vt:lpstr>
      <vt:lpstr>Franklin Gothic Book</vt:lpstr>
      <vt:lpstr>Gilmer</vt:lpstr>
      <vt:lpstr>Helvetica Neue</vt:lpstr>
      <vt:lpstr>PT Sans</vt:lpstr>
      <vt:lpstr>Raleway</vt:lpstr>
      <vt:lpstr>Roboto</vt:lpstr>
      <vt:lpstr>1_RetrospectVTI</vt:lpstr>
      <vt:lpstr>Vector Auto Regression</vt:lpstr>
      <vt:lpstr>What is VAR</vt:lpstr>
      <vt:lpstr>AR vs VAR model</vt:lpstr>
      <vt:lpstr>Granger’s Causality </vt:lpstr>
      <vt:lpstr>About the test</vt:lpstr>
      <vt:lpstr>Cointegration Test </vt:lpstr>
      <vt:lpstr>Johansen test </vt:lpstr>
      <vt:lpstr>Implementing VAR model </vt:lpstr>
      <vt:lpstr>Selecting the order of the model </vt:lpstr>
      <vt:lpstr>AIC refresher </vt:lpstr>
      <vt:lpstr>Serial correlation in errors </vt:lpstr>
      <vt:lpstr>Forecasting </vt:lpstr>
      <vt:lpstr>Steps after forecast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Auto Regression</dc:title>
  <dc:creator>Kavya Durbaka</dc:creator>
  <cp:lastModifiedBy>Kavya Durbaka</cp:lastModifiedBy>
  <cp:revision>1</cp:revision>
  <dcterms:created xsi:type="dcterms:W3CDTF">2022-07-24T14:28:47Z</dcterms:created>
  <dcterms:modified xsi:type="dcterms:W3CDTF">2022-07-24T14:29:29Z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