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57" r:id="rId3"/>
    <p:sldId id="297" r:id="rId4"/>
    <p:sldId id="296" r:id="rId5"/>
    <p:sldId id="299" r:id="rId6"/>
    <p:sldId id="300" r:id="rId7"/>
    <p:sldId id="309" r:id="rId8"/>
    <p:sldId id="317" r:id="rId9"/>
    <p:sldId id="318" r:id="rId10"/>
    <p:sldId id="304" r:id="rId11"/>
    <p:sldId id="319" r:id="rId12"/>
    <p:sldId id="307" r:id="rId13"/>
    <p:sldId id="308" r:id="rId14"/>
    <p:sldId id="312" r:id="rId15"/>
    <p:sldId id="262" r:id="rId16"/>
    <p:sldId id="320" r:id="rId17"/>
    <p:sldId id="321" r:id="rId18"/>
    <p:sldId id="322" r:id="rId19"/>
    <p:sldId id="323" r:id="rId20"/>
    <p:sldId id="324" r:id="rId21"/>
    <p:sldId id="325" r:id="rId22"/>
    <p:sldId id="326" r:id="rId23"/>
    <p:sldId id="279" r:id="rId24"/>
  </p:sldIdLst>
  <p:sldSz cx="9144000" cy="5143500" type="screen16x9"/>
  <p:notesSz cx="6858000" cy="9144000"/>
  <p:embeddedFontLst>
    <p:embeddedFont>
      <p:font typeface="Montserrat"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AB7DF799-30FA-4E81-9A03-E76CF8082A68}">
  <a:tblStyle styleId="{AB7DF799-30FA-4E81-9A03-E76CF8082A6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A6B13DA-1A52-4BC2-868D-33AB9D5DA5F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6" autoAdjust="0"/>
  </p:normalViewPr>
  <p:slideViewPr>
    <p:cSldViewPr snapToGrid="0">
      <p:cViewPr>
        <p:scale>
          <a:sx n="101" d="100"/>
          <a:sy n="101" d="100"/>
        </p:scale>
        <p:origin x="-486" y="-180"/>
      </p:cViewPr>
      <p:guideLst>
        <p:guide orient="horz" pos="1620"/>
        <p:guide pos="2880"/>
      </p:guideLst>
    </p:cSldViewPr>
  </p:slideViewPr>
  <p:outlineViewPr>
    <p:cViewPr>
      <p:scale>
        <a:sx n="33" d="100"/>
        <a:sy n="33" d="100"/>
      </p:scale>
      <p:origin x="0" y="51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299011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3184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665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155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781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154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578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03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59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674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6593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5" y="0"/>
            <a:ext cx="91440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25" y="0"/>
            <a:ext cx="9144000" cy="13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Google Shape;26;p5"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Google Shape;27;p5"/>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6"/>
          <p:cNvSpPr/>
          <p:nvPr/>
        </p:nvSpPr>
        <p:spPr>
          <a:xfrm>
            <a:off x="-25" y="0"/>
            <a:ext cx="9144000" cy="13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32;p6"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6"/>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80125" y="1443000"/>
            <a:ext cx="3461400" cy="2764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25" y="0"/>
            <a:ext cx="9144000" cy="13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8"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62"/>
        <p:cNvGrpSpPr/>
        <p:nvPr/>
      </p:nvGrpSpPr>
      <p:grpSpPr>
        <a:xfrm>
          <a:off x="0" y="0"/>
          <a:ext cx="0" cy="0"/>
          <a:chOff x="0" y="0"/>
          <a:chExt cx="0" cy="0"/>
        </a:xfrm>
      </p:grpSpPr>
      <p:sp>
        <p:nvSpPr>
          <p:cNvPr id="63" name="Google Shape;63;p12"/>
          <p:cNvSpPr/>
          <p:nvPr/>
        </p:nvSpPr>
        <p:spPr>
          <a:xfrm rot="10800000" flipH="1">
            <a:off x="-25" y="1289850"/>
            <a:ext cx="9144000" cy="38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Google Shape;65;p1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10200" y="648725"/>
            <a:ext cx="7131300" cy="671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1pPr>
            <a:lvl2pPr lvl="1">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2pPr>
            <a:lvl3pPr lvl="2">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3pPr>
            <a:lvl4pPr lvl="3">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4pPr>
            <a:lvl5pPr lvl="4">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5pPr>
            <a:lvl6pPr lvl="5">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6pPr>
            <a:lvl7pPr lvl="6">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7pPr>
            <a:lvl8pPr lvl="7">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8pPr>
            <a:lvl9pPr lvl="8">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7766425" y="648725"/>
            <a:ext cx="548700" cy="671400"/>
          </a:xfrm>
          <a:prstGeom prst="rect">
            <a:avLst/>
          </a:prstGeom>
          <a:noFill/>
          <a:ln>
            <a:noFill/>
          </a:ln>
        </p:spPr>
        <p:txBody>
          <a:bodyPr spcFirstLastPara="1" wrap="square" lIns="91425" tIns="91425" rIns="91425" bIns="91425" anchor="b" anchorCtr="0">
            <a:noAutofit/>
          </a:bodyPr>
          <a:lstStyle>
            <a:lvl1pPr lvl="0" algn="r">
              <a:buNone/>
              <a:defRPr sz="1200">
                <a:solidFill>
                  <a:schemeClr val="lt1"/>
                </a:solidFill>
                <a:latin typeface="Montserrat"/>
                <a:ea typeface="Montserrat"/>
                <a:cs typeface="Montserrat"/>
                <a:sym typeface="Montserrat"/>
              </a:defRPr>
            </a:lvl1pPr>
            <a:lvl2pPr lvl="1" algn="r">
              <a:buNone/>
              <a:defRPr sz="1200">
                <a:solidFill>
                  <a:schemeClr val="lt1"/>
                </a:solidFill>
                <a:latin typeface="Montserrat"/>
                <a:ea typeface="Montserrat"/>
                <a:cs typeface="Montserrat"/>
                <a:sym typeface="Montserrat"/>
              </a:defRPr>
            </a:lvl2pPr>
            <a:lvl3pPr lvl="2" algn="r">
              <a:buNone/>
              <a:defRPr sz="1200">
                <a:solidFill>
                  <a:schemeClr val="lt1"/>
                </a:solidFill>
                <a:latin typeface="Montserrat"/>
                <a:ea typeface="Montserrat"/>
                <a:cs typeface="Montserrat"/>
                <a:sym typeface="Montserrat"/>
              </a:defRPr>
            </a:lvl3pPr>
            <a:lvl4pPr lvl="3" algn="r">
              <a:buNone/>
              <a:defRPr sz="1200">
                <a:solidFill>
                  <a:schemeClr val="lt1"/>
                </a:solidFill>
                <a:latin typeface="Montserrat"/>
                <a:ea typeface="Montserrat"/>
                <a:cs typeface="Montserrat"/>
                <a:sym typeface="Montserrat"/>
              </a:defRPr>
            </a:lvl4pPr>
            <a:lvl5pPr lvl="4" algn="r">
              <a:buNone/>
              <a:defRPr sz="1200">
                <a:solidFill>
                  <a:schemeClr val="lt1"/>
                </a:solidFill>
                <a:latin typeface="Montserrat"/>
                <a:ea typeface="Montserrat"/>
                <a:cs typeface="Montserrat"/>
                <a:sym typeface="Montserrat"/>
              </a:defRPr>
            </a:lvl5pPr>
            <a:lvl6pPr lvl="5" algn="r">
              <a:buNone/>
              <a:defRPr sz="1200">
                <a:solidFill>
                  <a:schemeClr val="lt1"/>
                </a:solidFill>
                <a:latin typeface="Montserrat"/>
                <a:ea typeface="Montserrat"/>
                <a:cs typeface="Montserrat"/>
                <a:sym typeface="Montserrat"/>
              </a:defRPr>
            </a:lvl6pPr>
            <a:lvl7pPr lvl="6" algn="r">
              <a:buNone/>
              <a:defRPr sz="1200">
                <a:solidFill>
                  <a:schemeClr val="lt1"/>
                </a:solidFill>
                <a:latin typeface="Montserrat"/>
                <a:ea typeface="Montserrat"/>
                <a:cs typeface="Montserrat"/>
                <a:sym typeface="Montserrat"/>
              </a:defRPr>
            </a:lvl7pPr>
            <a:lvl8pPr lvl="7" algn="r">
              <a:buNone/>
              <a:defRPr sz="1200">
                <a:solidFill>
                  <a:schemeClr val="lt1"/>
                </a:solidFill>
                <a:latin typeface="Montserrat"/>
                <a:ea typeface="Montserrat"/>
                <a:cs typeface="Montserrat"/>
                <a:sym typeface="Montserrat"/>
              </a:defRPr>
            </a:lvl8pPr>
            <a:lvl9pPr lvl="8" algn="r">
              <a:buNone/>
              <a:defRPr sz="1200">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ree-krishnnaa-anand-8a029626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SreeKrishnna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1139200" y="645550"/>
            <a:ext cx="6865800" cy="1001715"/>
          </a:xfrm>
          <a:prstGeom prst="rect">
            <a:avLst/>
          </a:prstGeom>
        </p:spPr>
        <p:txBody>
          <a:bodyPr spcFirstLastPara="1" wrap="square" lIns="91425" tIns="91425" rIns="91425" bIns="91425" anchor="b" anchorCtr="0">
            <a:noAutofit/>
          </a:bodyPr>
          <a:lstStyle/>
          <a:p>
            <a:pPr lvl="0" algn="ctr"/>
            <a:r>
              <a:rPr lang="en-US" dirty="0" smtClean="0"/>
              <a:t/>
            </a:r>
            <a:br>
              <a:rPr lang="en-US" dirty="0" smtClean="0"/>
            </a:br>
            <a:r>
              <a:rPr lang="en-US" dirty="0" smtClean="0"/>
              <a:t/>
            </a:r>
            <a:br>
              <a:rPr lang="en-US" dirty="0" smtClean="0"/>
            </a:br>
            <a:r>
              <a:rPr lang="en-US" dirty="0"/>
              <a:t/>
            </a:r>
            <a:br>
              <a:rPr lang="en-US" dirty="0"/>
            </a:br>
            <a:r>
              <a:rPr lang="en-US" dirty="0" smtClean="0"/>
              <a:t>Hound Vault </a:t>
            </a:r>
            <a:r>
              <a:rPr lang="en-US" sz="1200" dirty="0" smtClean="0"/>
              <a:t>-(</a:t>
            </a:r>
            <a:r>
              <a:rPr lang="en-US" sz="1200" dirty="0"/>
              <a:t>A </a:t>
            </a:r>
            <a:r>
              <a:rPr lang="en-US" sz="1200" dirty="0" smtClean="0"/>
              <a:t>simple vault website)</a:t>
            </a:r>
            <a:endParaRPr lang="en-US" dirty="0"/>
          </a:p>
        </p:txBody>
      </p:sp>
      <p:sp>
        <p:nvSpPr>
          <p:cNvPr id="14" name="TextBox 13">
            <a:extLst>
              <a:ext uri="{FF2B5EF4-FFF2-40B4-BE49-F238E27FC236}">
                <a16:creationId xmlns="" xmlns:a16="http://schemas.microsoft.com/office/drawing/2014/main" id="{D0D7E8B9-0042-4CA2-A130-F010FF33E56A}"/>
              </a:ext>
            </a:extLst>
          </p:cNvPr>
          <p:cNvSpPr txBox="1"/>
          <p:nvPr/>
        </p:nvSpPr>
        <p:spPr>
          <a:xfrm>
            <a:off x="2460812" y="1766248"/>
            <a:ext cx="4572000" cy="707886"/>
          </a:xfrm>
          <a:prstGeom prst="rect">
            <a:avLst/>
          </a:prstGeom>
          <a:noFill/>
        </p:spPr>
        <p:txBody>
          <a:bodyPr wrap="square">
            <a:spAutoFit/>
          </a:bodyPr>
          <a:lstStyle/>
          <a:p>
            <a:pPr algn="ctr"/>
            <a:r>
              <a:rPr lang="en-US" sz="2000" b="1" dirty="0">
                <a:solidFill>
                  <a:srgbClr val="002060"/>
                </a:solidFill>
                <a:latin typeface="Source Sans Pro"/>
                <a:ea typeface="Source Sans Pro"/>
                <a:sym typeface="Source Sans Pro"/>
              </a:rPr>
              <a:t>Full Stack Training – Project </a:t>
            </a:r>
            <a:r>
              <a:rPr lang="en-US" sz="2000" b="1" dirty="0" smtClean="0">
                <a:solidFill>
                  <a:srgbClr val="002060"/>
                </a:solidFill>
                <a:latin typeface="Source Sans Pro"/>
                <a:ea typeface="Source Sans Pro"/>
                <a:sym typeface="Source Sans Pro"/>
              </a:rPr>
              <a:t>Presentation/ Review </a:t>
            </a:r>
            <a:r>
              <a:rPr lang="en-US" sz="2000" b="1" dirty="0">
                <a:solidFill>
                  <a:srgbClr val="002060"/>
                </a:solidFill>
                <a:latin typeface="Source Sans Pro"/>
                <a:ea typeface="Source Sans Pro"/>
                <a:sym typeface="Source Sans Pro"/>
              </a:rPr>
              <a:t>- </a:t>
            </a:r>
            <a:r>
              <a:rPr lang="en-US" sz="2000" b="1" dirty="0" smtClean="0">
                <a:solidFill>
                  <a:srgbClr val="002060"/>
                </a:solidFill>
                <a:latin typeface="Source Sans Pro"/>
                <a:ea typeface="Source Sans Pro"/>
                <a:sym typeface="Source Sans Pro"/>
              </a:rPr>
              <a:t>02</a:t>
            </a:r>
            <a:endParaRPr lang="en-US" sz="2000" b="1" dirty="0">
              <a:solidFill>
                <a:srgbClr val="002060"/>
              </a:solidFill>
              <a:latin typeface="Source Sans Pro"/>
              <a:ea typeface="Source Sans Pro"/>
              <a:sym typeface="Source Sans Pro"/>
            </a:endParaRPr>
          </a:p>
        </p:txBody>
      </p:sp>
      <p:pic>
        <p:nvPicPr>
          <p:cNvPr id="13" name="Picture 12">
            <a:extLst>
              <a:ext uri="{FF2B5EF4-FFF2-40B4-BE49-F238E27FC236}">
                <a16:creationId xmlns="" xmlns:a16="http://schemas.microsoft.com/office/drawing/2014/main" id="{1B9DB8E1-BC47-4C02-B120-B8654CB5CA3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18" y="3914760"/>
            <a:ext cx="1877023" cy="468620"/>
          </a:xfrm>
          <a:prstGeom prst="rect">
            <a:avLst/>
          </a:prstGeom>
          <a:noFill/>
          <a:ln>
            <a:noFill/>
          </a:ln>
        </p:spPr>
      </p:pic>
      <p:sp>
        <p:nvSpPr>
          <p:cNvPr id="2" name="TextBox 1">
            <a:extLst>
              <a:ext uri="{FF2B5EF4-FFF2-40B4-BE49-F238E27FC236}">
                <a16:creationId xmlns="" xmlns:a16="http://schemas.microsoft.com/office/drawing/2014/main" id="{613C4520-A6BD-432B-8641-50B52FD7E115}"/>
              </a:ext>
            </a:extLst>
          </p:cNvPr>
          <p:cNvSpPr txBox="1"/>
          <p:nvPr/>
        </p:nvSpPr>
        <p:spPr>
          <a:xfrm>
            <a:off x="5586292" y="2783541"/>
            <a:ext cx="2690373" cy="1169551"/>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Presented </a:t>
            </a:r>
            <a:r>
              <a:rPr lang="en-US" dirty="0" smtClean="0">
                <a:latin typeface="Source Sans Pro" panose="020B0503030403020204" pitchFamily="34" charset="0"/>
                <a:ea typeface="Source Sans Pro" panose="020B0503030403020204" pitchFamily="34" charset="0"/>
              </a:rPr>
              <a:t>by:</a:t>
            </a:r>
          </a:p>
          <a:p>
            <a:r>
              <a:rPr lang="en-US" dirty="0" smtClean="0">
                <a:latin typeface="Source Sans Pro" panose="020B0503030403020204" pitchFamily="34" charset="0"/>
                <a:ea typeface="Source Sans Pro" panose="020B0503030403020204" pitchFamily="34" charset="0"/>
              </a:rPr>
              <a:t>-SREE KRISHNNAA A</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ROLL </a:t>
            </a:r>
            <a:r>
              <a:rPr lang="en-US" dirty="0" smtClean="0">
                <a:latin typeface="Source Sans Pro" panose="020B0503030403020204" pitchFamily="34" charset="0"/>
                <a:ea typeface="Source Sans Pro" panose="020B0503030403020204" pitchFamily="34" charset="0"/>
              </a:rPr>
              <a:t>NO :717821E151</a:t>
            </a:r>
            <a:endParaRPr lang="en-US" dirty="0">
              <a:latin typeface="Source Sans Pro" panose="020B0503030403020204" pitchFamily="34" charset="0"/>
              <a:ea typeface="Source Sans Pro" panose="020B0503030403020204" pitchFamily="34" charset="0"/>
            </a:endParaRPr>
          </a:p>
          <a:p>
            <a:r>
              <a:rPr lang="en-US" dirty="0" smtClean="0">
                <a:latin typeface="Source Sans Pro" panose="020B0503030403020204" pitchFamily="34" charset="0"/>
                <a:ea typeface="Source Sans Pro" panose="020B0503030403020204" pitchFamily="34" charset="0"/>
              </a:rPr>
              <a:t>DEPT   :EEE</a:t>
            </a:r>
            <a:endParaRPr lang="en-US" dirty="0">
              <a:latin typeface="Source Sans Pro" panose="020B0503030403020204" pitchFamily="34" charset="0"/>
              <a:ea typeface="Source Sans Pro" panose="020B0503030403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Project Modules</a:t>
            </a:r>
          </a:p>
        </p:txBody>
      </p:sp>
      <p:sp>
        <p:nvSpPr>
          <p:cNvPr id="113" name="Google Shape;113;p18"/>
          <p:cNvSpPr txBox="1">
            <a:spLocks noGrp="1"/>
          </p:cNvSpPr>
          <p:nvPr>
            <p:ph type="body" idx="1"/>
          </p:nvPr>
        </p:nvSpPr>
        <p:spPr>
          <a:xfrm>
            <a:off x="1005840" y="1434950"/>
            <a:ext cx="6891252" cy="2780100"/>
          </a:xfrm>
          <a:prstGeom prst="rect">
            <a:avLst/>
          </a:prstGeom>
        </p:spPr>
        <p:txBody>
          <a:bodyPr spcFirstLastPara="1" wrap="square" lIns="91425" tIns="91425" rIns="91425" bIns="91425" anchor="t" anchorCtr="0">
            <a:noAutofit/>
          </a:bodyPr>
          <a:lstStyle/>
          <a:p>
            <a:pPr algn="just">
              <a:lnSpc>
                <a:spcPct val="200000"/>
              </a:lnSpc>
            </a:pPr>
            <a:r>
              <a:rPr lang="en-US" sz="1400" dirty="0" smtClean="0"/>
              <a:t>Setting the Home Page, which is the appealing page and the index element of the project. </a:t>
            </a:r>
            <a:endParaRPr lang="en-US" sz="1400" dirty="0"/>
          </a:p>
          <a:p>
            <a:pPr algn="just">
              <a:lnSpc>
                <a:spcPct val="200000"/>
              </a:lnSpc>
            </a:pPr>
            <a:r>
              <a:rPr lang="en-US" sz="1400" dirty="0" smtClean="0"/>
              <a:t>Following the Home page, other pages like Sign-in ,Signup ,About–us pages are created as separate components.</a:t>
            </a:r>
            <a:endParaRPr lang="en-US" sz="1400" dirty="0"/>
          </a:p>
        </p:txBody>
      </p:sp>
      <p:sp>
        <p:nvSpPr>
          <p:cNvPr id="114" name="Google Shape;114;p1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789264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just">
              <a:lnSpc>
                <a:spcPct val="200000"/>
              </a:lnSpc>
            </a:pPr>
            <a:r>
              <a:rPr lang="en-US" sz="1400" dirty="0" smtClean="0"/>
              <a:t>Alignment and Styling is done to the pages separately and the responsiveness is ensured for all the pages.</a:t>
            </a:r>
          </a:p>
          <a:p>
            <a:pPr algn="just">
              <a:lnSpc>
                <a:spcPct val="200000"/>
              </a:lnSpc>
            </a:pPr>
            <a:r>
              <a:rPr lang="en-US" sz="1400" dirty="0" smtClean="0"/>
              <a:t> Finally, React Router is installed and the Route paths are created to navigate from one page to another. The Home page is set as the index element.</a:t>
            </a:r>
          </a:p>
          <a:p>
            <a:pPr algn="just">
              <a:lnSpc>
                <a:spcPct val="200000"/>
              </a:lnSpc>
            </a:pPr>
            <a:r>
              <a:rPr lang="en-US" sz="1400" dirty="0"/>
              <a:t> The Main page is created where the </a:t>
            </a:r>
            <a:r>
              <a:rPr lang="en-US" sz="1400" dirty="0" smtClean="0"/>
              <a:t>users upload </a:t>
            </a:r>
            <a:r>
              <a:rPr lang="en-US" sz="1400" dirty="0"/>
              <a:t>and </a:t>
            </a:r>
            <a:r>
              <a:rPr lang="en-US" sz="1400" dirty="0" smtClean="0"/>
              <a:t>store their </a:t>
            </a:r>
            <a:r>
              <a:rPr lang="en-US" sz="1400" dirty="0"/>
              <a:t>files.</a:t>
            </a:r>
          </a:p>
          <a:p>
            <a:pPr algn="just">
              <a:lnSpc>
                <a:spcPct val="200000"/>
              </a:lnSpc>
            </a:pPr>
            <a:endParaRPr lang="en-US" sz="1400" dirty="0" smtClean="0"/>
          </a:p>
          <a:p>
            <a:pPr algn="just">
              <a:lnSpc>
                <a:spcPct val="200000"/>
              </a:lnSpc>
            </a:pPr>
            <a:endParaRPr lang="en-US" sz="1400" dirty="0"/>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015600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811209"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Module </a:t>
            </a:r>
            <a:r>
              <a:rPr lang="en-US" sz="2400" dirty="0" smtClean="0"/>
              <a:t>status:</a:t>
            </a:r>
            <a:endParaRPr lang="en-US" sz="2400" dirty="0"/>
          </a:p>
        </p:txBody>
      </p:sp>
      <p:sp>
        <p:nvSpPr>
          <p:cNvPr id="114" name="Google Shape;114;p1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8" name="Google Shape;113;p18">
            <a:extLst>
              <a:ext uri="{FF2B5EF4-FFF2-40B4-BE49-F238E27FC236}">
                <a16:creationId xmlns="" xmlns:a16="http://schemas.microsoft.com/office/drawing/2014/main" id="{FA8C6996-32CC-4DE2-B992-A32CF9B214F9}"/>
              </a:ext>
            </a:extLst>
          </p:cNvPr>
          <p:cNvSpPr txBox="1">
            <a:spLocks noGrp="1"/>
          </p:cNvSpPr>
          <p:nvPr>
            <p:ph type="body" idx="1"/>
          </p:nvPr>
        </p:nvSpPr>
        <p:spPr>
          <a:xfrm>
            <a:off x="754213" y="1434950"/>
            <a:ext cx="7387287" cy="2780100"/>
          </a:xfrm>
          <a:prstGeom prst="rect">
            <a:avLst/>
          </a:prstGeom>
        </p:spPr>
        <p:txBody>
          <a:bodyPr spcFirstLastPara="1" wrap="square" lIns="91425" tIns="91425" rIns="91425" bIns="91425" anchor="t" anchorCtr="0">
            <a:noAutofit/>
          </a:bodyPr>
          <a:lstStyle/>
          <a:p>
            <a:pPr algn="just">
              <a:lnSpc>
                <a:spcPct val="150000"/>
              </a:lnSpc>
            </a:pPr>
            <a:r>
              <a:rPr lang="en-US" sz="1600" dirty="0" smtClean="0"/>
              <a:t>All the pages are created and the React router was installed and set.</a:t>
            </a:r>
          </a:p>
          <a:p>
            <a:pPr algn="just">
              <a:lnSpc>
                <a:spcPct val="150000"/>
              </a:lnSpc>
            </a:pPr>
            <a:r>
              <a:rPr lang="en-US" sz="1600" dirty="0" smtClean="0"/>
              <a:t>Front end of the project is nearly completed including the main page. </a:t>
            </a:r>
            <a:endParaRPr lang="en-US" sz="1600" dirty="0"/>
          </a:p>
        </p:txBody>
      </p:sp>
    </p:spTree>
    <p:extLst>
      <p:ext uri="{BB962C8B-B14F-4D97-AF65-F5344CB8AC3E}">
        <p14:creationId xmlns:p14="http://schemas.microsoft.com/office/powerpoint/2010/main" val="4216232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r>
              <a:rPr lang="en-US" sz="2400" dirty="0" smtClean="0"/>
              <a:t>Flow -Diagram</a:t>
            </a:r>
            <a:r>
              <a:rPr lang="en-US" sz="2400" dirty="0" smtClean="0"/>
              <a:t>:</a:t>
            </a:r>
            <a:endParaRPr lang="en-US" sz="2400" dirty="0"/>
          </a:p>
        </p:txBody>
      </p:sp>
      <p:sp>
        <p:nvSpPr>
          <p:cNvPr id="175" name="Google Shape;175;p2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6" name="Google Shape;113;p18">
            <a:extLst>
              <a:ext uri="{FF2B5EF4-FFF2-40B4-BE49-F238E27FC236}">
                <a16:creationId xmlns="" xmlns:a16="http://schemas.microsoft.com/office/drawing/2014/main" id="{D1804548-D414-4859-83A1-6E9F7E7403BF}"/>
              </a:ext>
            </a:extLst>
          </p:cNvPr>
          <p:cNvSpPr txBox="1">
            <a:spLocks/>
          </p:cNvSpPr>
          <p:nvPr/>
        </p:nvSpPr>
        <p:spPr>
          <a:xfrm>
            <a:off x="754213" y="1434950"/>
            <a:ext cx="7387287" cy="2780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endParaRPr lang="en-US" sz="1600" dirty="0">
              <a:solidFill>
                <a:schemeClr val="dk1"/>
              </a:solidFill>
              <a:latin typeface="Source Sans Pro"/>
              <a:ea typeface="Source Sans Pro"/>
              <a:sym typeface="Source Sans Pro"/>
            </a:endParaRPr>
          </a:p>
        </p:txBody>
      </p:sp>
      <p:sp>
        <p:nvSpPr>
          <p:cNvPr id="5" name="Google Shape;113;p18">
            <a:extLst>
              <a:ext uri="{FF2B5EF4-FFF2-40B4-BE49-F238E27FC236}">
                <a16:creationId xmlns="" xmlns:a16="http://schemas.microsoft.com/office/drawing/2014/main" id="{FA8C6996-32CC-4DE2-B992-A32CF9B214F9}"/>
              </a:ext>
            </a:extLst>
          </p:cNvPr>
          <p:cNvSpPr txBox="1">
            <a:spLocks/>
          </p:cNvSpPr>
          <p:nvPr/>
        </p:nvSpPr>
        <p:spPr>
          <a:xfrm>
            <a:off x="906613" y="1434950"/>
            <a:ext cx="7387287" cy="293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323" y="1300899"/>
            <a:ext cx="4128940" cy="3139126"/>
          </a:xfrm>
          <a:prstGeom prst="rect">
            <a:avLst/>
          </a:prstGeom>
        </p:spPr>
      </p:pic>
    </p:spTree>
    <p:extLst>
      <p:ext uri="{BB962C8B-B14F-4D97-AF65-F5344CB8AC3E}">
        <p14:creationId xmlns:p14="http://schemas.microsoft.com/office/powerpoint/2010/main" val="3998594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r>
              <a:rPr lang="en-US" sz="2400" dirty="0"/>
              <a:t>Key Challenges</a:t>
            </a:r>
          </a:p>
        </p:txBody>
      </p:sp>
      <p:sp>
        <p:nvSpPr>
          <p:cNvPr id="114" name="Google Shape;114;p1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Google Shape;113;p18">
            <a:extLst>
              <a:ext uri="{FF2B5EF4-FFF2-40B4-BE49-F238E27FC236}">
                <a16:creationId xmlns="" xmlns:a16="http://schemas.microsoft.com/office/drawing/2014/main" id="{5ACF6944-45DE-4C06-B5BE-FDE91A3753DA}"/>
              </a:ext>
            </a:extLst>
          </p:cNvPr>
          <p:cNvSpPr txBox="1">
            <a:spLocks noGrp="1"/>
          </p:cNvSpPr>
          <p:nvPr>
            <p:ph type="body" idx="1"/>
          </p:nvPr>
        </p:nvSpPr>
        <p:spPr>
          <a:xfrm>
            <a:off x="694669" y="1268089"/>
            <a:ext cx="7548280" cy="3226686"/>
          </a:xfrm>
          <a:prstGeom prst="rect">
            <a:avLst/>
          </a:prstGeom>
        </p:spPr>
        <p:txBody>
          <a:bodyPr spcFirstLastPara="1" wrap="square" lIns="91425" tIns="91425" rIns="91425" bIns="91425" anchor="t" anchorCtr="0">
            <a:noAutofit/>
          </a:bodyPr>
          <a:lstStyle/>
          <a:p>
            <a:pPr algn="just">
              <a:lnSpc>
                <a:spcPct val="150000"/>
              </a:lnSpc>
            </a:pPr>
            <a:r>
              <a:rPr lang="en-US" sz="1600" dirty="0"/>
              <a:t>Building a well responsive website with key features was the most challenging job which I </a:t>
            </a:r>
            <a:r>
              <a:rPr lang="en-US" sz="1600" dirty="0" smtClean="0"/>
              <a:t>almost achieved.</a:t>
            </a:r>
          </a:p>
          <a:p>
            <a:pPr algn="just">
              <a:lnSpc>
                <a:spcPct val="150000"/>
              </a:lnSpc>
            </a:pPr>
            <a:r>
              <a:rPr lang="en-US" sz="1600" dirty="0" smtClean="0"/>
              <a:t>The next challenging job was setting router as the components were composed of buttons mostly (completed setting the routes by wrapping buttons inside hyperlinks).</a:t>
            </a:r>
          </a:p>
          <a:p>
            <a:pPr algn="just">
              <a:lnSpc>
                <a:spcPct val="150000"/>
              </a:lnSpc>
            </a:pPr>
            <a:endParaRPr lang="en-US" sz="1800" b="1" i="1" dirty="0">
              <a:solidFill>
                <a:srgbClr val="002060"/>
              </a:solidFill>
            </a:endParaRPr>
          </a:p>
          <a:p>
            <a:pPr algn="just">
              <a:lnSpc>
                <a:spcPct val="150000"/>
              </a:lnSpc>
            </a:pPr>
            <a:endParaRPr lang="en-US" sz="1600" b="1" i="1" dirty="0">
              <a:solidFill>
                <a:srgbClr val="002060"/>
              </a:solidFill>
            </a:endParaRPr>
          </a:p>
        </p:txBody>
      </p:sp>
    </p:spTree>
    <p:extLst>
      <p:ext uri="{BB962C8B-B14F-4D97-AF65-F5344CB8AC3E}">
        <p14:creationId xmlns:p14="http://schemas.microsoft.com/office/powerpoint/2010/main" val="2415080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ctrTitle" idx="4294967295"/>
          </p:nvPr>
        </p:nvSpPr>
        <p:spPr>
          <a:xfrm>
            <a:off x="2000743" y="2587396"/>
            <a:ext cx="38262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DEMO</a:t>
            </a:r>
            <a:endParaRPr sz="3600" dirty="0"/>
          </a:p>
        </p:txBody>
      </p:sp>
      <p:sp>
        <p:nvSpPr>
          <p:cNvPr id="120" name="Google Shape;120;p19"/>
          <p:cNvSpPr txBox="1">
            <a:spLocks noGrp="1"/>
          </p:cNvSpPr>
          <p:nvPr>
            <p:ph type="subTitle" idx="4294967295"/>
          </p:nvPr>
        </p:nvSpPr>
        <p:spPr>
          <a:xfrm>
            <a:off x="1240750" y="3411550"/>
            <a:ext cx="3289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Let’s take a look at our web application!</a:t>
            </a:r>
            <a:endParaRPr sz="1400" dirty="0"/>
          </a:p>
        </p:txBody>
      </p:sp>
      <p:sp>
        <p:nvSpPr>
          <p:cNvPr id="121" name="Google Shape;121;p19"/>
          <p:cNvSpPr/>
          <p:nvPr/>
        </p:nvSpPr>
        <p:spPr>
          <a:xfrm>
            <a:off x="6846775" y="3624538"/>
            <a:ext cx="286070" cy="27314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19"/>
          <p:cNvGrpSpPr/>
          <p:nvPr/>
        </p:nvGrpSpPr>
        <p:grpSpPr>
          <a:xfrm>
            <a:off x="6491807" y="2090652"/>
            <a:ext cx="1225623" cy="1225943"/>
            <a:chOff x="6654650" y="3665275"/>
            <a:chExt cx="409100" cy="409125"/>
          </a:xfrm>
        </p:grpSpPr>
        <p:sp>
          <p:nvSpPr>
            <p:cNvPr id="123" name="Google Shape;123;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19"/>
          <p:cNvGrpSpPr/>
          <p:nvPr/>
        </p:nvGrpSpPr>
        <p:grpSpPr>
          <a:xfrm rot="1056937">
            <a:off x="5310266" y="3054374"/>
            <a:ext cx="809756" cy="809831"/>
            <a:chOff x="570875" y="4322250"/>
            <a:chExt cx="443300" cy="443325"/>
          </a:xfrm>
        </p:grpSpPr>
        <p:sp>
          <p:nvSpPr>
            <p:cNvPr id="126" name="Google Shape;126;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5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5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5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5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9"/>
          <p:cNvSpPr/>
          <p:nvPr/>
        </p:nvSpPr>
        <p:spPr>
          <a:xfrm rot="2466658">
            <a:off x="5401397" y="2328184"/>
            <a:ext cx="397475" cy="37952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1609369">
            <a:off x="5982682" y="2566984"/>
            <a:ext cx="286027" cy="2731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2926158">
            <a:off x="7717040" y="2783347"/>
            <a:ext cx="214204" cy="2045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rot="-1609285">
            <a:off x="6689918" y="1775009"/>
            <a:ext cx="192987" cy="18427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solidFill>
                  <a:srgbClr val="00BEF2"/>
                </a:solidFill>
              </a:rPr>
              <a:t>15</a:t>
            </a:fld>
            <a:endParaRPr>
              <a:solidFill>
                <a:srgbClr val="00BEF2"/>
              </a:solidFill>
            </a:endParaRPr>
          </a:p>
        </p:txBody>
      </p:sp>
      <p:sp>
        <p:nvSpPr>
          <p:cNvPr id="135" name="Google Shape;135;p19"/>
          <p:cNvSpPr txBox="1">
            <a:spLocks noGrp="1"/>
          </p:cNvSpPr>
          <p:nvPr>
            <p:ph type="ctrTitle" idx="4294967295"/>
          </p:nvPr>
        </p:nvSpPr>
        <p:spPr>
          <a:xfrm>
            <a:off x="1168959" y="1177062"/>
            <a:ext cx="3826200" cy="15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5400" dirty="0">
                <a:solidFill>
                  <a:schemeClr val="lt1"/>
                </a:solidFill>
              </a:rPr>
              <a:t>PROJECT</a:t>
            </a:r>
            <a:endParaRPr sz="5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64111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1914477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1998251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4156610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Profile</a:t>
            </a:r>
            <a:endParaRPr sz="2400" dirty="0"/>
          </a:p>
        </p:txBody>
      </p:sp>
      <p:sp>
        <p:nvSpPr>
          <p:cNvPr id="84" name="Google Shape;84;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85" name="Google Shape;85;p14"/>
          <p:cNvSpPr txBox="1">
            <a:spLocks noGrp="1"/>
          </p:cNvSpPr>
          <p:nvPr>
            <p:ph type="body" idx="1"/>
          </p:nvPr>
        </p:nvSpPr>
        <p:spPr>
          <a:xfrm>
            <a:off x="1486347" y="1312034"/>
            <a:ext cx="6280078" cy="2858082"/>
          </a:xfrm>
          <a:prstGeom prst="rect">
            <a:avLst/>
          </a:prstGeom>
        </p:spPr>
        <p:txBody>
          <a:bodyPr spcFirstLastPara="1" wrap="square" lIns="91425" tIns="91425" rIns="91425" bIns="91425" anchor="t" anchorCtr="0">
            <a:noAutofit/>
          </a:bodyPr>
          <a:lstStyle/>
          <a:p>
            <a:pPr marL="0" lvl="0" indent="0">
              <a:buNone/>
            </a:pPr>
            <a:r>
              <a:rPr lang="en-US" dirty="0" smtClean="0"/>
              <a:t>LinkedIn : </a:t>
            </a:r>
            <a:r>
              <a:rPr lang="en-US" dirty="0">
                <a:hlinkClick r:id="rId3"/>
              </a:rPr>
              <a:t>https://www.linkedin.com/in/sree-krishnnaa-anand-8a029626a</a:t>
            </a:r>
            <a:endParaRPr lang="en-US" dirty="0" smtClean="0"/>
          </a:p>
          <a:p>
            <a:pPr marL="0" lvl="0" indent="0">
              <a:buNone/>
            </a:pPr>
            <a:r>
              <a:rPr lang="en-US" dirty="0" err="1" smtClean="0"/>
              <a:t>GitHub</a:t>
            </a:r>
            <a:r>
              <a:rPr lang="en-US" dirty="0"/>
              <a:t> : </a:t>
            </a:r>
            <a:r>
              <a:rPr lang="en-US" dirty="0">
                <a:hlinkClick r:id="rId4"/>
              </a:rPr>
              <a:t>https://</a:t>
            </a:r>
            <a:r>
              <a:rPr lang="en-US" dirty="0" smtClean="0">
                <a:hlinkClick r:id="rId4"/>
              </a:rPr>
              <a:t>github.com/SreeKrishnnaa</a:t>
            </a:r>
            <a:endParaRPr lang="en-US" dirty="0" smtClean="0"/>
          </a:p>
          <a:p>
            <a:pPr marL="0" lvl="0" indent="0">
              <a:buNone/>
            </a:pPr>
            <a:endParaRPr lang="en-US" dirty="0" smtClean="0"/>
          </a:p>
          <a:p>
            <a:pPr marL="0" lvl="0" indent="0">
              <a:buNone/>
            </a:pPr>
            <a:r>
              <a:rPr lang="en-US" dirty="0" smtClean="0"/>
              <a:t>Yet to develop profile in </a:t>
            </a:r>
            <a:r>
              <a:rPr lang="en-US" dirty="0" err="1" smtClean="0"/>
              <a:t>linkedIn</a:t>
            </a:r>
            <a:r>
              <a:rPr lang="en-US" dirty="0" smtClean="0"/>
              <a:t>…</a:t>
            </a:r>
          </a:p>
          <a:p>
            <a:pPr marL="0" lvl="0" indent="0">
              <a:buNone/>
            </a:pPr>
            <a:r>
              <a:rPr lang="en-US" dirty="0" smtClean="0"/>
              <a:t>Has a </a:t>
            </a:r>
            <a:r>
              <a:rPr lang="en-US" dirty="0" err="1" smtClean="0"/>
              <a:t>github</a:t>
            </a:r>
            <a:r>
              <a:rPr lang="en-US" dirty="0" smtClean="0"/>
              <a:t> profile with 17 current repositories.</a:t>
            </a:r>
          </a:p>
          <a:p>
            <a:pPr marL="0" lvl="0" indent="0" algn="l" rtl="0">
              <a:spcBef>
                <a:spcPts val="600"/>
              </a:spcBef>
              <a:spcAft>
                <a:spcPts val="0"/>
              </a:spcAft>
              <a:buNone/>
            </a:pPr>
            <a:endParaRPr lang="en-US" dirty="0"/>
          </a:p>
          <a:p>
            <a:pPr marL="0" lvl="0" indent="0" algn="l" rtl="0">
              <a:spcBef>
                <a:spcPts val="600"/>
              </a:spcBef>
              <a:spcAft>
                <a:spcPts val="0"/>
              </a:spcAft>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2371" t="18155" r="31856" b="-1565"/>
          <a:stretch/>
        </p:blipFill>
        <p:spPr>
          <a:xfrm>
            <a:off x="1253766" y="612740"/>
            <a:ext cx="3271102" cy="4020055"/>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1598" t="12288" r="32062" b="7236"/>
          <a:stretch/>
        </p:blipFill>
        <p:spPr>
          <a:xfrm>
            <a:off x="4524868" y="612740"/>
            <a:ext cx="3322948" cy="3949353"/>
          </a:xfrm>
          <a:prstGeom prst="rect">
            <a:avLst/>
          </a:prstGeom>
        </p:spPr>
      </p:pic>
    </p:spTree>
    <p:extLst>
      <p:ext uri="{BB962C8B-B14F-4D97-AF65-F5344CB8AC3E}">
        <p14:creationId xmlns:p14="http://schemas.microsoft.com/office/powerpoint/2010/main" val="2268560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0919"/>
          <a:stretch/>
        </p:blipFill>
        <p:spPr>
          <a:xfrm>
            <a:off x="0" y="424207"/>
            <a:ext cx="9144000" cy="4293432"/>
          </a:xfrm>
          <a:prstGeom prst="rect">
            <a:avLst/>
          </a:prstGeom>
        </p:spPr>
      </p:pic>
    </p:spTree>
    <p:extLst>
      <p:ext uri="{BB962C8B-B14F-4D97-AF65-F5344CB8AC3E}">
        <p14:creationId xmlns:p14="http://schemas.microsoft.com/office/powerpoint/2010/main" val="374874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897" b="5173"/>
          <a:stretch/>
        </p:blipFill>
        <p:spPr>
          <a:xfrm>
            <a:off x="1178349" y="-131975"/>
            <a:ext cx="6167887" cy="269606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2288" b="14561"/>
          <a:stretch/>
        </p:blipFill>
        <p:spPr>
          <a:xfrm>
            <a:off x="1178349" y="2667786"/>
            <a:ext cx="6167887" cy="2378135"/>
          </a:xfrm>
          <a:prstGeom prst="rect">
            <a:avLst/>
          </a:prstGeom>
        </p:spPr>
      </p:pic>
    </p:spTree>
    <p:extLst>
      <p:ext uri="{BB962C8B-B14F-4D97-AF65-F5344CB8AC3E}">
        <p14:creationId xmlns:p14="http://schemas.microsoft.com/office/powerpoint/2010/main" val="2036928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a:spLocks noGrp="1"/>
          </p:cNvSpPr>
          <p:nvPr>
            <p:ph type="body" idx="1"/>
          </p:nvPr>
        </p:nvSpPr>
        <p:spPr>
          <a:xfrm>
            <a:off x="1010200" y="1442300"/>
            <a:ext cx="4438493" cy="277274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lang="en" sz="3600" b="1" dirty="0" smtClean="0"/>
          </a:p>
          <a:p>
            <a:pPr marL="0" lvl="0" indent="0" algn="ctr" rtl="0">
              <a:spcBef>
                <a:spcPts val="600"/>
              </a:spcBef>
              <a:spcAft>
                <a:spcPts val="0"/>
              </a:spcAft>
              <a:buNone/>
            </a:pPr>
            <a:r>
              <a:rPr lang="en" sz="3600" b="1" dirty="0" smtClean="0"/>
              <a:t>THANK </a:t>
            </a:r>
            <a:r>
              <a:rPr lang="en" sz="3600" b="1" dirty="0"/>
              <a:t>YOU</a:t>
            </a:r>
            <a:r>
              <a:rPr lang="en" sz="3600" b="1" dirty="0" smtClean="0"/>
              <a:t>!</a:t>
            </a:r>
          </a:p>
          <a:p>
            <a:pPr marL="0" lvl="0" indent="0" algn="ctr" rtl="0">
              <a:spcBef>
                <a:spcPts val="600"/>
              </a:spcBef>
              <a:spcAft>
                <a:spcPts val="0"/>
              </a:spcAft>
              <a:buNone/>
            </a:pPr>
            <a:r>
              <a:rPr lang="en-US" sz="3600" b="1" dirty="0" smtClean="0"/>
              <a:t>H</a:t>
            </a:r>
            <a:r>
              <a:rPr lang="en" sz="3600" b="1" dirty="0" smtClean="0"/>
              <a:t>ave a great day!</a:t>
            </a:r>
            <a:r>
              <a:rPr lang="en" sz="3600" b="1" dirty="0" smtClean="0"/>
              <a:t>   </a:t>
            </a:r>
            <a:endParaRPr sz="3600" b="1" dirty="0"/>
          </a:p>
        </p:txBody>
      </p:sp>
      <p:sp>
        <p:nvSpPr>
          <p:cNvPr id="325" name="Google Shape;325;p3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23</a:t>
            </a:fld>
            <a:endParaRPr/>
          </a:p>
        </p:txBody>
      </p:sp>
      <p:pic>
        <p:nvPicPr>
          <p:cNvPr id="327" name="Google Shape;327;p36" descr="photo-1434030216411-0b793f4b4173.jpg"/>
          <p:cNvPicPr preferRelativeResize="0"/>
          <p:nvPr/>
        </p:nvPicPr>
        <p:blipFill>
          <a:blip r:embed="rId3">
            <a:alphaModFix/>
          </a:blip>
          <a:stretch>
            <a:fillRect/>
          </a:stretch>
        </p:blipFill>
        <p:spPr>
          <a:xfrm>
            <a:off x="5576675" y="1571425"/>
            <a:ext cx="2665025" cy="266502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Agenda</a:t>
            </a:r>
            <a:endParaRPr sz="2400" dirty="0"/>
          </a:p>
        </p:txBody>
      </p:sp>
      <p:sp>
        <p:nvSpPr>
          <p:cNvPr id="113" name="Google Shape;113;p18"/>
          <p:cNvSpPr txBox="1">
            <a:spLocks noGrp="1"/>
          </p:cNvSpPr>
          <p:nvPr>
            <p:ph type="body" idx="1"/>
          </p:nvPr>
        </p:nvSpPr>
        <p:spPr>
          <a:xfrm>
            <a:off x="1010200" y="1434950"/>
            <a:ext cx="3955593" cy="27801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1800" dirty="0"/>
              <a:t>Objective</a:t>
            </a:r>
          </a:p>
          <a:p>
            <a:pPr marL="457200" lvl="0" indent="-381000" algn="l" rtl="0">
              <a:spcBef>
                <a:spcPts val="600"/>
              </a:spcBef>
              <a:spcAft>
                <a:spcPts val="0"/>
              </a:spcAft>
              <a:buSzPts val="2400"/>
              <a:buChar char="»"/>
            </a:pPr>
            <a:r>
              <a:rPr lang="en-US" sz="1800" dirty="0"/>
              <a:t>Abstract</a:t>
            </a:r>
          </a:p>
          <a:p>
            <a:pPr marL="457200" lvl="0" indent="-381000" algn="l" rtl="0">
              <a:spcBef>
                <a:spcPts val="600"/>
              </a:spcBef>
              <a:spcAft>
                <a:spcPts val="0"/>
              </a:spcAft>
              <a:buSzPts val="2400"/>
              <a:buChar char="»"/>
            </a:pPr>
            <a:r>
              <a:rPr lang="en-US" sz="1800" dirty="0"/>
              <a:t>Introduction</a:t>
            </a:r>
          </a:p>
          <a:p>
            <a:pPr marL="457200" lvl="0" indent="-381000" algn="l" rtl="0">
              <a:spcBef>
                <a:spcPts val="600"/>
              </a:spcBef>
              <a:spcAft>
                <a:spcPts val="0"/>
              </a:spcAft>
              <a:buSzPts val="2400"/>
              <a:buChar char="»"/>
            </a:pPr>
            <a:r>
              <a:rPr lang="en-US" sz="1800" dirty="0"/>
              <a:t>Required Functionalities</a:t>
            </a:r>
          </a:p>
          <a:p>
            <a:pPr marL="457200" lvl="0" indent="-381000" algn="l" rtl="0">
              <a:spcBef>
                <a:spcPts val="600"/>
              </a:spcBef>
              <a:spcAft>
                <a:spcPts val="0"/>
              </a:spcAft>
              <a:buSzPts val="2400"/>
              <a:buChar char="»"/>
            </a:pPr>
            <a:r>
              <a:rPr lang="en-US" sz="1800" dirty="0"/>
              <a:t>High Level Plan</a:t>
            </a:r>
          </a:p>
          <a:p>
            <a:pPr marL="457200" lvl="0" indent="-381000" algn="l" rtl="0">
              <a:spcBef>
                <a:spcPts val="600"/>
              </a:spcBef>
              <a:spcAft>
                <a:spcPts val="0"/>
              </a:spcAft>
              <a:buSzPts val="2400"/>
              <a:buChar char="»"/>
            </a:pPr>
            <a:r>
              <a:rPr lang="en-US" sz="1800" dirty="0"/>
              <a:t>Project Modules</a:t>
            </a:r>
          </a:p>
          <a:p>
            <a:pPr marL="457200" lvl="0" indent="-381000" algn="l" rtl="0">
              <a:spcBef>
                <a:spcPts val="600"/>
              </a:spcBef>
              <a:spcAft>
                <a:spcPts val="0"/>
              </a:spcAft>
              <a:buSzPts val="2400"/>
              <a:buChar char="»"/>
            </a:pPr>
            <a:r>
              <a:rPr lang="en-US" sz="1800" dirty="0"/>
              <a:t>Module Implementation</a:t>
            </a:r>
          </a:p>
        </p:txBody>
      </p:sp>
      <p:sp>
        <p:nvSpPr>
          <p:cNvPr id="114" name="Google Shape;114;p1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5" name="Google Shape;113;p18">
            <a:extLst>
              <a:ext uri="{FF2B5EF4-FFF2-40B4-BE49-F238E27FC236}">
                <a16:creationId xmlns="" xmlns:a16="http://schemas.microsoft.com/office/drawing/2014/main" id="{BF77CB75-CE7F-4C6D-B7D0-E2F988C3AEB2}"/>
              </a:ext>
            </a:extLst>
          </p:cNvPr>
          <p:cNvSpPr txBox="1">
            <a:spLocks/>
          </p:cNvSpPr>
          <p:nvPr/>
        </p:nvSpPr>
        <p:spPr>
          <a:xfrm>
            <a:off x="4272896" y="1434950"/>
            <a:ext cx="3955593" cy="278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sz="1800"/>
              <a:t>Use Case Diagram</a:t>
            </a:r>
            <a:endParaRPr lang="en-US" sz="1800" dirty="0"/>
          </a:p>
          <a:p>
            <a:r>
              <a:rPr lang="en-US" sz="1800" dirty="0"/>
              <a:t>Key Challenges</a:t>
            </a:r>
          </a:p>
          <a:p>
            <a:r>
              <a:rPr lang="en-US" sz="1800" dirty="0"/>
              <a:t>Demo</a:t>
            </a:r>
          </a:p>
          <a:p>
            <a:pPr marL="76200" indent="0">
              <a:buNone/>
            </a:pPr>
            <a:endParaRPr lang="en-US" sz="1800" dirty="0"/>
          </a:p>
        </p:txBody>
      </p:sp>
    </p:spTree>
    <p:extLst>
      <p:ext uri="{BB962C8B-B14F-4D97-AF65-F5344CB8AC3E}">
        <p14:creationId xmlns:p14="http://schemas.microsoft.com/office/powerpoint/2010/main" val="930466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Objective</a:t>
            </a:r>
          </a:p>
        </p:txBody>
      </p:sp>
      <p:sp>
        <p:nvSpPr>
          <p:cNvPr id="113" name="Google Shape;113;p18"/>
          <p:cNvSpPr txBox="1">
            <a:spLocks noGrp="1"/>
          </p:cNvSpPr>
          <p:nvPr>
            <p:ph type="body" idx="1"/>
          </p:nvPr>
        </p:nvSpPr>
        <p:spPr>
          <a:xfrm>
            <a:off x="776593" y="1406178"/>
            <a:ext cx="7538531" cy="2802198"/>
          </a:xfrm>
          <a:prstGeom prst="rect">
            <a:avLst/>
          </a:prstGeom>
        </p:spPr>
        <p:txBody>
          <a:bodyPr spcFirstLastPara="1" wrap="square" lIns="91425" tIns="91425" rIns="91425" bIns="91425" anchor="t" anchorCtr="0">
            <a:noAutofit/>
          </a:bodyPr>
          <a:lstStyle/>
          <a:p>
            <a:pPr marL="76200" indent="0" algn="just">
              <a:lnSpc>
                <a:spcPct val="150000"/>
              </a:lnSpc>
              <a:buNone/>
            </a:pPr>
            <a:r>
              <a:rPr lang="en-US" sz="1400" dirty="0"/>
              <a:t>C</a:t>
            </a:r>
            <a:r>
              <a:rPr lang="en-US" sz="1400" dirty="0" smtClean="0"/>
              <a:t>reating </a:t>
            </a:r>
            <a:r>
              <a:rPr lang="en-US" sz="1400" dirty="0"/>
              <a:t>a web app that stores materials for students and tutors online can encompass a variety of goals and benefits. Here are </a:t>
            </a:r>
            <a:r>
              <a:rPr lang="en-US" sz="1400" dirty="0" smtClean="0"/>
              <a:t>some,</a:t>
            </a:r>
          </a:p>
          <a:p>
            <a:r>
              <a:rPr lang="en-US" sz="1400" b="1" dirty="0"/>
              <a:t>Centralized Resource </a:t>
            </a:r>
            <a:r>
              <a:rPr lang="en-US" sz="1400" b="1" dirty="0" smtClean="0"/>
              <a:t>Repository:</a:t>
            </a:r>
            <a:r>
              <a:rPr lang="en-US" sz="1400" dirty="0"/>
              <a:t> </a:t>
            </a:r>
            <a:r>
              <a:rPr lang="en-US" sz="1400" dirty="0" smtClean="0"/>
              <a:t>Provide </a:t>
            </a:r>
            <a:r>
              <a:rPr lang="en-US" sz="1400" dirty="0"/>
              <a:t>a centralized platform for students and tutors to store and access educational materials.</a:t>
            </a:r>
          </a:p>
          <a:p>
            <a:r>
              <a:rPr lang="en-US" sz="1400" b="1" dirty="0"/>
              <a:t>Easy Access Anytime, Anywhere</a:t>
            </a:r>
            <a:r>
              <a:rPr lang="en-US" sz="1400" b="1" dirty="0" smtClean="0"/>
              <a:t>:</a:t>
            </a:r>
            <a:r>
              <a:rPr lang="en-US" sz="1400" dirty="0" smtClean="0"/>
              <a:t> </a:t>
            </a:r>
            <a:r>
              <a:rPr lang="en-US" sz="1400" dirty="0"/>
              <a:t>Enable users to access stored materials from any device with an internet connection</a:t>
            </a:r>
            <a:r>
              <a:rPr lang="en-US" sz="1400" dirty="0" smtClean="0"/>
              <a:t>.</a:t>
            </a:r>
          </a:p>
          <a:p>
            <a:r>
              <a:rPr lang="en-US" sz="1400" b="1" dirty="0"/>
              <a:t>Security and </a:t>
            </a:r>
            <a:r>
              <a:rPr lang="en-US" sz="1400" b="1" dirty="0" smtClean="0"/>
              <a:t>Privacy:</a:t>
            </a:r>
            <a:r>
              <a:rPr lang="en-US" sz="1400" dirty="0"/>
              <a:t> </a:t>
            </a:r>
            <a:r>
              <a:rPr lang="en-US" sz="1400" dirty="0" smtClean="0"/>
              <a:t>Implement </a:t>
            </a:r>
            <a:r>
              <a:rPr lang="en-US" sz="1400" dirty="0"/>
              <a:t>robust security measures to protect user data and ensure the privacy of stored materials</a:t>
            </a:r>
            <a:r>
              <a:rPr lang="en-US" sz="1400" dirty="0" smtClean="0"/>
              <a:t>.</a:t>
            </a:r>
          </a:p>
          <a:p>
            <a:r>
              <a:rPr lang="en-US" sz="1400" b="1" dirty="0"/>
              <a:t>User-Friendly </a:t>
            </a:r>
            <a:r>
              <a:rPr lang="en-US" sz="1400" b="1" dirty="0" smtClean="0"/>
              <a:t>Interface:</a:t>
            </a:r>
            <a:r>
              <a:rPr lang="en-US" sz="1400" dirty="0" smtClean="0"/>
              <a:t> </a:t>
            </a:r>
            <a:r>
              <a:rPr lang="en-US" sz="1400" dirty="0"/>
              <a:t>Design an intuitive and user-friendly interface for easy navigation and use.</a:t>
            </a:r>
          </a:p>
          <a:p>
            <a:endParaRPr lang="en-US" sz="1400" dirty="0"/>
          </a:p>
          <a:p>
            <a:pPr algn="just">
              <a:lnSpc>
                <a:spcPct val="150000"/>
              </a:lnSpc>
            </a:pPr>
            <a:endParaRPr lang="en-US" sz="1400" dirty="0"/>
          </a:p>
        </p:txBody>
      </p:sp>
      <p:sp>
        <p:nvSpPr>
          <p:cNvPr id="114" name="Google Shape;114;p1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74661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Abstract</a:t>
            </a:r>
          </a:p>
        </p:txBody>
      </p:sp>
      <p:sp>
        <p:nvSpPr>
          <p:cNvPr id="113" name="Google Shape;113;p18"/>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noAutofit/>
          </a:bodyPr>
          <a:lstStyle/>
          <a:p>
            <a:pPr marL="76200" lvl="0" indent="0" algn="just">
              <a:lnSpc>
                <a:spcPct val="150000"/>
              </a:lnSpc>
              <a:buNone/>
            </a:pPr>
            <a:r>
              <a:rPr lang="en-US" sz="1600" dirty="0"/>
              <a:t>The proposed web application aims to streamline the organization and storage of educational materials for students and tutors through a user-friendly online platform. The primary focus revolves around user profile creation and efficient storage of individual study materials. Users, comprising students and tutors, will be able to create personalized profiles, allowing them to systematically upload, manage, and retrieve their educational resources in a secure digital environment.</a:t>
            </a:r>
          </a:p>
        </p:txBody>
      </p:sp>
      <p:sp>
        <p:nvSpPr>
          <p:cNvPr id="114" name="Google Shape;114;p1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21145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Introduction</a:t>
            </a:r>
          </a:p>
        </p:txBody>
      </p:sp>
      <p:sp>
        <p:nvSpPr>
          <p:cNvPr id="113" name="Google Shape;113;p18"/>
          <p:cNvSpPr txBox="1">
            <a:spLocks noGrp="1"/>
          </p:cNvSpPr>
          <p:nvPr>
            <p:ph type="body" idx="1"/>
          </p:nvPr>
        </p:nvSpPr>
        <p:spPr>
          <a:xfrm>
            <a:off x="754213" y="1434950"/>
            <a:ext cx="7387287" cy="2780100"/>
          </a:xfrm>
          <a:prstGeom prst="rect">
            <a:avLst/>
          </a:prstGeom>
        </p:spPr>
        <p:txBody>
          <a:bodyPr spcFirstLastPara="1" wrap="square" lIns="91425" tIns="91425" rIns="91425" bIns="91425" anchor="t" anchorCtr="0">
            <a:noAutofit/>
          </a:bodyPr>
          <a:lstStyle/>
          <a:p>
            <a:r>
              <a:rPr lang="en-US" sz="1600" b="1" dirty="0" smtClean="0"/>
              <a:t>E-Learning:</a:t>
            </a:r>
            <a:r>
              <a:rPr lang="en-US" sz="1600" dirty="0"/>
              <a:t> </a:t>
            </a:r>
            <a:r>
              <a:rPr lang="en-US" sz="1600" dirty="0" smtClean="0"/>
              <a:t>The </a:t>
            </a:r>
            <a:r>
              <a:rPr lang="en-US" sz="1600" dirty="0"/>
              <a:t>project aligns with the e-learning domain, as it involves the online storage and management of educational </a:t>
            </a:r>
            <a:r>
              <a:rPr lang="en-US" sz="1600" dirty="0" smtClean="0"/>
              <a:t>materials</a:t>
            </a:r>
          </a:p>
          <a:p>
            <a:r>
              <a:rPr lang="en-US" sz="1600" b="1" dirty="0"/>
              <a:t>Educational Technology (</a:t>
            </a:r>
            <a:r>
              <a:rPr lang="en-US" sz="1600" b="1" dirty="0" err="1"/>
              <a:t>EdTech</a:t>
            </a:r>
            <a:r>
              <a:rPr lang="en-US" sz="1600" b="1" dirty="0" smtClean="0"/>
              <a:t>):</a:t>
            </a:r>
            <a:r>
              <a:rPr lang="en-US" sz="1600" dirty="0" smtClean="0"/>
              <a:t>The </a:t>
            </a:r>
            <a:r>
              <a:rPr lang="en-US" sz="1600" dirty="0"/>
              <a:t>application falls under the category of educational technology, as it leverages digital tools and platforms to enhance the educational experience for both students and tutors</a:t>
            </a:r>
            <a:r>
              <a:rPr lang="en-US" sz="1600" dirty="0" smtClean="0"/>
              <a:t>.</a:t>
            </a:r>
          </a:p>
          <a:p>
            <a:r>
              <a:rPr lang="en-US" sz="1600" b="1" dirty="0"/>
              <a:t>Resource </a:t>
            </a:r>
            <a:r>
              <a:rPr lang="en-US" sz="1600" b="1" dirty="0" smtClean="0"/>
              <a:t>Management: </a:t>
            </a:r>
            <a:r>
              <a:rPr lang="en-US" sz="1600" dirty="0" smtClean="0"/>
              <a:t>The </a:t>
            </a:r>
            <a:r>
              <a:rPr lang="en-US" sz="1600" dirty="0"/>
              <a:t>core functionality of the web app revolves around the efficient management of educational resources, providing a centralized platform for storing, organizing, and accessing study materials.</a:t>
            </a:r>
          </a:p>
          <a:p>
            <a:endParaRPr lang="en-US" sz="1600" dirty="0" smtClean="0"/>
          </a:p>
          <a:p>
            <a:endParaRPr lang="en-US" sz="1600" dirty="0"/>
          </a:p>
        </p:txBody>
      </p:sp>
      <p:sp>
        <p:nvSpPr>
          <p:cNvPr id="114" name="Google Shape;114;p1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1737064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prstGeom prst="rect">
            <a:avLst/>
          </a:prstGeom>
        </p:spPr>
        <p:txBody>
          <a:bodyPr spcFirstLastPara="1" wrap="square" lIns="91425" tIns="91425" rIns="91425" bIns="91425" anchor="b" anchorCtr="0">
            <a:noAutofit/>
          </a:bodyPr>
          <a:lstStyle/>
          <a:p>
            <a:r>
              <a:rPr lang="en-US" sz="2400" smtClean="0"/>
              <a:t>Required Functionalities</a:t>
            </a:r>
            <a:endParaRPr lang="en-US" sz="2400" dirty="0"/>
          </a:p>
        </p:txBody>
      </p:sp>
      <p:sp>
        <p:nvSpPr>
          <p:cNvPr id="5" name="Google Shape;113;p18">
            <a:extLst>
              <a:ext uri="{FF2B5EF4-FFF2-40B4-BE49-F238E27FC236}">
                <a16:creationId xmlns="" xmlns:a16="http://schemas.microsoft.com/office/drawing/2014/main" id="{081A187D-0E17-46DF-90E9-A392BC191F5A}"/>
              </a:ext>
            </a:extLst>
          </p:cNvPr>
          <p:cNvSpPr txBox="1">
            <a:spLocks noGrp="1"/>
          </p:cNvSpPr>
          <p:nvPr>
            <p:ph type="body" idx="1"/>
          </p:nvPr>
        </p:nvSpPr>
        <p:spPr>
          <a:xfrm>
            <a:off x="1010200" y="1321654"/>
            <a:ext cx="7131300" cy="2773936"/>
          </a:xfrm>
          <a:prstGeom prst="rect">
            <a:avLst/>
          </a:prstGeom>
        </p:spPr>
        <p:txBody>
          <a:bodyPr spcFirstLastPara="1" wrap="square" lIns="91425" tIns="91425" rIns="91425" bIns="91425" anchor="t" anchorCtr="0">
            <a:noAutofit/>
          </a:bodyPr>
          <a:lstStyle/>
          <a:p>
            <a:r>
              <a:rPr lang="en-US" sz="1400" b="1" dirty="0" smtClean="0"/>
              <a:t>User Authentication and Authorization:</a:t>
            </a:r>
            <a:r>
              <a:rPr lang="en-US" sz="1400" dirty="0" smtClean="0"/>
              <a:t> Implement user authentication to allow users (students and tutors) to create accounts and log in.</a:t>
            </a:r>
          </a:p>
          <a:p>
            <a:r>
              <a:rPr lang="en-US" sz="1400" b="1" dirty="0" smtClean="0"/>
              <a:t>Material Upload and Storage:</a:t>
            </a:r>
            <a:r>
              <a:rPr lang="en-US" sz="1400" dirty="0" smtClean="0"/>
              <a:t> Implement a feature for users to upload various types of study materials, such as documents, images, and presentations.</a:t>
            </a:r>
          </a:p>
          <a:p>
            <a:r>
              <a:rPr lang="en-US" sz="1400" b="1" dirty="0" smtClean="0"/>
              <a:t>Material Categorization and Organization:</a:t>
            </a:r>
            <a:r>
              <a:rPr lang="en-US" sz="1400" dirty="0" smtClean="0"/>
              <a:t> Allow users to categorize and organize their study materials into folders or tags for easy retrieval.</a:t>
            </a:r>
          </a:p>
          <a:p>
            <a:r>
              <a:rPr lang="en-US" sz="1400" b="1" dirty="0" smtClean="0"/>
              <a:t>Search and Retrieval Functionality: </a:t>
            </a:r>
            <a:r>
              <a:rPr lang="en-US" sz="1400" dirty="0" smtClean="0"/>
              <a:t>Integrate a search mechanism to help users quickly locate specific study materials using keywords, tags, or categories.</a:t>
            </a:r>
          </a:p>
          <a:p>
            <a:r>
              <a:rPr lang="en-US" sz="1400" b="1" dirty="0" smtClean="0"/>
              <a:t>Responsive User Interface (UI):</a:t>
            </a:r>
            <a:r>
              <a:rPr lang="en-US" sz="1400" dirty="0" smtClean="0"/>
              <a:t>Design a responsive and intuitive UI that adapts to different devices and screen sizes.</a:t>
            </a:r>
          </a:p>
          <a:p>
            <a:r>
              <a:rPr lang="en-US" sz="1400" b="1" dirty="0" smtClean="0"/>
              <a:t>Security Measures:</a:t>
            </a:r>
            <a:r>
              <a:rPr lang="en-US" sz="1400" dirty="0" smtClean="0"/>
              <a:t> Implement robust security measures to protect user data and ensure the confidentiality of stored materials.</a:t>
            </a:r>
          </a:p>
          <a:p>
            <a:endParaRPr lang="en-US" sz="1400" dirty="0" smtClean="0"/>
          </a:p>
          <a:p>
            <a:endParaRPr lang="en-US" sz="1600" dirty="0" smtClean="0"/>
          </a:p>
          <a:p>
            <a:endParaRPr lang="en-US" sz="1600" dirty="0" smtClean="0"/>
          </a:p>
          <a:p>
            <a:endParaRPr lang="en-US" sz="1600" dirty="0"/>
          </a:p>
        </p:txBody>
      </p:sp>
      <p:sp>
        <p:nvSpPr>
          <p:cNvPr id="114" name="Google Shape;114;p18"/>
          <p:cNvSpPr txBox="1">
            <a:spLocks noGrp="1"/>
          </p:cNvSpPr>
          <p:nvPr>
            <p:ph type="sldNum" idx="12"/>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smtClean="0"/>
              <a:t>7</a:t>
            </a:fld>
            <a:endParaRPr dirty="0"/>
          </a:p>
        </p:txBody>
      </p:sp>
    </p:spTree>
    <p:extLst>
      <p:ext uri="{BB962C8B-B14F-4D97-AF65-F5344CB8AC3E}">
        <p14:creationId xmlns:p14="http://schemas.microsoft.com/office/powerpoint/2010/main" val="1953070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prstGeom prst="rect">
            <a:avLst/>
          </a:prstGeom>
        </p:spPr>
        <p:txBody>
          <a:bodyPr spcFirstLastPara="1" wrap="square" lIns="91425" tIns="91425" rIns="91425" bIns="91425" anchor="b" anchorCtr="0">
            <a:noAutofit/>
          </a:bodyPr>
          <a:lstStyle/>
          <a:p>
            <a:r>
              <a:rPr lang="en-US" sz="2400" dirty="0"/>
              <a:t>High Level Plan</a:t>
            </a:r>
          </a:p>
        </p:txBody>
      </p:sp>
      <p:sp>
        <p:nvSpPr>
          <p:cNvPr id="5" name="Google Shape;113;p18">
            <a:extLst>
              <a:ext uri="{FF2B5EF4-FFF2-40B4-BE49-F238E27FC236}">
                <a16:creationId xmlns="" xmlns:a16="http://schemas.microsoft.com/office/drawing/2014/main" id="{1BAF813D-77E9-42BE-AC90-866670E121DF}"/>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marL="76200" indent="0" algn="just">
              <a:lnSpc>
                <a:spcPct val="150000"/>
              </a:lnSpc>
              <a:buNone/>
            </a:pPr>
            <a:r>
              <a:rPr lang="en-US" sz="1400" dirty="0" smtClean="0"/>
              <a:t>Front end:</a:t>
            </a:r>
          </a:p>
          <a:p>
            <a:pPr algn="just">
              <a:lnSpc>
                <a:spcPct val="150000"/>
              </a:lnSpc>
            </a:pPr>
            <a:r>
              <a:rPr lang="en-US" sz="1400" dirty="0" smtClean="0"/>
              <a:t>This application is built with React ( an open source JS library).</a:t>
            </a:r>
          </a:p>
          <a:p>
            <a:pPr algn="just">
              <a:lnSpc>
                <a:spcPct val="150000"/>
              </a:lnSpc>
            </a:pPr>
            <a:r>
              <a:rPr lang="en-US" sz="1400" dirty="0" smtClean="0"/>
              <a:t>This is used because it allows </a:t>
            </a:r>
            <a:r>
              <a:rPr lang="en-US" sz="1400" dirty="0"/>
              <a:t>developers to build reusable UI components and manage the state of an application </a:t>
            </a:r>
            <a:r>
              <a:rPr lang="en-US" sz="1400" dirty="0" smtClean="0"/>
              <a:t>efficiently.</a:t>
            </a:r>
          </a:p>
          <a:p>
            <a:pPr marL="76200" indent="0" algn="just">
              <a:lnSpc>
                <a:spcPct val="150000"/>
              </a:lnSpc>
              <a:buNone/>
            </a:pPr>
            <a:r>
              <a:rPr lang="en-US" sz="1400" dirty="0"/>
              <a:t>Frontend framework:</a:t>
            </a:r>
          </a:p>
          <a:p>
            <a:pPr algn="just">
              <a:lnSpc>
                <a:spcPct val="150000"/>
              </a:lnSpc>
            </a:pPr>
            <a:r>
              <a:rPr lang="en-US" sz="1400" dirty="0" smtClean="0"/>
              <a:t>MUI (Material –UI) is used because it would be visually appealing and has some  built in react components.</a:t>
            </a:r>
          </a:p>
          <a:p>
            <a:pPr algn="just">
              <a:lnSpc>
                <a:spcPct val="150000"/>
              </a:lnSpc>
            </a:pPr>
            <a:endParaRPr lang="en-US" sz="1400" dirty="0" smtClean="0"/>
          </a:p>
          <a:p>
            <a:pPr marL="76200" indent="0" algn="just">
              <a:lnSpc>
                <a:spcPct val="150000"/>
              </a:lnSpc>
              <a:buNone/>
            </a:pPr>
            <a:r>
              <a:rPr lang="en-US" sz="1400" dirty="0" smtClean="0"/>
              <a:t>    </a:t>
            </a:r>
          </a:p>
          <a:p>
            <a:pPr algn="just">
              <a:lnSpc>
                <a:spcPct val="150000"/>
              </a:lnSpc>
            </a:pPr>
            <a:endParaRPr lang="en-US" sz="1400" dirty="0"/>
          </a:p>
        </p:txBody>
      </p:sp>
      <p:sp>
        <p:nvSpPr>
          <p:cNvPr id="114" name="Google Shape;114;p18"/>
          <p:cNvSpPr txBox="1">
            <a:spLocks noGrp="1"/>
          </p:cNvSpPr>
          <p:nvPr>
            <p:ph type="sldNum" idx="12"/>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2738411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1400" dirty="0" smtClean="0"/>
              <a:t>The overall plan of the project is to create a simple, strong user friendly website with a decent and well-designed front end built using React and M-UI  as framework.</a:t>
            </a:r>
          </a:p>
          <a:p>
            <a:r>
              <a:rPr lang="en-US" sz="1400" dirty="0" smtClean="0"/>
              <a:t>After the Front end is developed, there are works to be done with Backend and connection of database.</a:t>
            </a:r>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447586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mio templat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TotalTime>
  <Words>816</Words>
  <Application>Microsoft Office PowerPoint</Application>
  <PresentationFormat>On-screen Show (16:9)</PresentationFormat>
  <Paragraphs>97</Paragraphs>
  <Slides>23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Montserrat</vt:lpstr>
      <vt:lpstr>Source Sans Pro</vt:lpstr>
      <vt:lpstr>Gremio template</vt:lpstr>
      <vt:lpstr>   Hound Vault -(A simple vault website)</vt:lpstr>
      <vt:lpstr>Profile</vt:lpstr>
      <vt:lpstr>Agenda</vt:lpstr>
      <vt:lpstr>Objective</vt:lpstr>
      <vt:lpstr>Abstract</vt:lpstr>
      <vt:lpstr>Introduction</vt:lpstr>
      <vt:lpstr>Required Functionalities</vt:lpstr>
      <vt:lpstr>High Level Plan</vt:lpstr>
      <vt:lpstr>PowerPoint Presentation</vt:lpstr>
      <vt:lpstr>Project Modules</vt:lpstr>
      <vt:lpstr>PowerPoint Presentation</vt:lpstr>
      <vt:lpstr>Module status:</vt:lpstr>
      <vt:lpstr>Flow -Diagram:</vt:lpstr>
      <vt:lpstr>Key Challenges</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Candidate Performance Analysis &amp; Recommendation Tool</dc:title>
  <dc:creator>Jothi Prakash V</dc:creator>
  <cp:lastModifiedBy>student</cp:lastModifiedBy>
  <cp:revision>55</cp:revision>
  <dcterms:modified xsi:type="dcterms:W3CDTF">2023-12-22T15:12:25Z</dcterms:modified>
</cp:coreProperties>
</file>