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6" r:id="rId3"/>
    <p:sldId id="265" r:id="rId4"/>
    <p:sldId id="257" r:id="rId5"/>
    <p:sldId id="258" r:id="rId6"/>
    <p:sldId id="262" r:id="rId7"/>
    <p:sldId id="263" r:id="rId8"/>
    <p:sldId id="259" r:id="rId9"/>
    <p:sldId id="260"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651"/>
  </p:normalViewPr>
  <p:slideViewPr>
    <p:cSldViewPr snapToGrid="0" snapToObjects="1">
      <p:cViewPr varScale="1">
        <p:scale>
          <a:sx n="113" d="100"/>
          <a:sy n="113" d="100"/>
        </p:scale>
        <p:origin x="176"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92808B7-4607-FC4A-A943-6147D909A1F4}" type="datetimeFigureOut">
              <a:rPr lang="en-US" smtClean="0"/>
              <a:t>4/7/20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B054E3D-4149-C649-AA0A-9650C07F597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6891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2808B7-4607-FC4A-A943-6147D909A1F4}"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54E3D-4149-C649-AA0A-9650C07F5976}" type="slidenum">
              <a:rPr lang="en-US" smtClean="0"/>
              <a:t>‹#›</a:t>
            </a:fld>
            <a:endParaRPr lang="en-US"/>
          </a:p>
        </p:txBody>
      </p:sp>
    </p:spTree>
    <p:extLst>
      <p:ext uri="{BB962C8B-B14F-4D97-AF65-F5344CB8AC3E}">
        <p14:creationId xmlns:p14="http://schemas.microsoft.com/office/powerpoint/2010/main" val="194504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808B7-4607-FC4A-A943-6147D909A1F4}"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54E3D-4149-C649-AA0A-9650C07F597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8747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808B7-4607-FC4A-A943-6147D909A1F4}"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54E3D-4149-C649-AA0A-9650C07F597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475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808B7-4607-FC4A-A943-6147D909A1F4}"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54E3D-4149-C649-AA0A-9650C07F5976}" type="slidenum">
              <a:rPr lang="en-US" smtClean="0"/>
              <a:t>‹#›</a:t>
            </a:fld>
            <a:endParaRPr lang="en-US"/>
          </a:p>
        </p:txBody>
      </p:sp>
    </p:spTree>
    <p:extLst>
      <p:ext uri="{BB962C8B-B14F-4D97-AF65-F5344CB8AC3E}">
        <p14:creationId xmlns:p14="http://schemas.microsoft.com/office/powerpoint/2010/main" val="2352280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808B7-4607-FC4A-A943-6147D909A1F4}"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54E3D-4149-C649-AA0A-9650C07F597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616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808B7-4607-FC4A-A943-6147D909A1F4}"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54E3D-4149-C649-AA0A-9650C07F597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1337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808B7-4607-FC4A-A943-6147D909A1F4}"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54E3D-4149-C649-AA0A-9650C07F597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033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808B7-4607-FC4A-A943-6147D909A1F4}"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54E3D-4149-C649-AA0A-9650C07F597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9496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808B7-4607-FC4A-A943-6147D909A1F4}"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54E3D-4149-C649-AA0A-9650C07F5976}" type="slidenum">
              <a:rPr lang="en-US" smtClean="0"/>
              <a:t>‹#›</a:t>
            </a:fld>
            <a:endParaRPr lang="en-US"/>
          </a:p>
        </p:txBody>
      </p:sp>
    </p:spTree>
    <p:extLst>
      <p:ext uri="{BB962C8B-B14F-4D97-AF65-F5344CB8AC3E}">
        <p14:creationId xmlns:p14="http://schemas.microsoft.com/office/powerpoint/2010/main" val="267743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808B7-4607-FC4A-A943-6147D909A1F4}"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54E3D-4149-C649-AA0A-9650C07F597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142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2808B7-4607-FC4A-A943-6147D909A1F4}"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54E3D-4149-C649-AA0A-9650C07F5976}" type="slidenum">
              <a:rPr lang="en-US" smtClean="0"/>
              <a:t>‹#›</a:t>
            </a:fld>
            <a:endParaRPr lang="en-US"/>
          </a:p>
        </p:txBody>
      </p:sp>
    </p:spTree>
    <p:extLst>
      <p:ext uri="{BB962C8B-B14F-4D97-AF65-F5344CB8AC3E}">
        <p14:creationId xmlns:p14="http://schemas.microsoft.com/office/powerpoint/2010/main" val="273647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2808B7-4607-FC4A-A943-6147D909A1F4}" type="datetimeFigureOut">
              <a:rPr lang="en-US" smtClean="0"/>
              <a:t>4/7/20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54E3D-4149-C649-AA0A-9650C07F597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14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2808B7-4607-FC4A-A943-6147D909A1F4}" type="datetimeFigureOut">
              <a:rPr lang="en-US" smtClean="0"/>
              <a:t>4/7/20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54E3D-4149-C649-AA0A-9650C07F597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031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808B7-4607-FC4A-A943-6147D909A1F4}" type="datetimeFigureOut">
              <a:rPr lang="en-US" smtClean="0"/>
              <a:t>4/7/20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054E3D-4149-C649-AA0A-9650C07F5976}" type="slidenum">
              <a:rPr lang="en-US" smtClean="0"/>
              <a:t>‹#›</a:t>
            </a:fld>
            <a:endParaRPr lang="en-US"/>
          </a:p>
        </p:txBody>
      </p:sp>
    </p:spTree>
    <p:extLst>
      <p:ext uri="{BB962C8B-B14F-4D97-AF65-F5344CB8AC3E}">
        <p14:creationId xmlns:p14="http://schemas.microsoft.com/office/powerpoint/2010/main" val="222699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2808B7-4607-FC4A-A943-6147D909A1F4}"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54E3D-4149-C649-AA0A-9650C07F597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04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2808B7-4607-FC4A-A943-6147D909A1F4}"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54E3D-4149-C649-AA0A-9650C07F5976}" type="slidenum">
              <a:rPr lang="en-US" smtClean="0"/>
              <a:t>‹#›</a:t>
            </a:fld>
            <a:endParaRPr lang="en-US"/>
          </a:p>
        </p:txBody>
      </p:sp>
    </p:spTree>
    <p:extLst>
      <p:ext uri="{BB962C8B-B14F-4D97-AF65-F5344CB8AC3E}">
        <p14:creationId xmlns:p14="http://schemas.microsoft.com/office/powerpoint/2010/main" val="2363201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2808B7-4607-FC4A-A943-6147D909A1F4}" type="datetimeFigureOut">
              <a:rPr lang="en-US" smtClean="0"/>
              <a:t>4/7/20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054E3D-4149-C649-AA0A-9650C07F5976}" type="slidenum">
              <a:rPr lang="en-US" smtClean="0"/>
              <a:t>‹#›</a:t>
            </a:fld>
            <a:endParaRPr lang="en-US"/>
          </a:p>
        </p:txBody>
      </p:sp>
    </p:spTree>
    <p:extLst>
      <p:ext uri="{BB962C8B-B14F-4D97-AF65-F5344CB8AC3E}">
        <p14:creationId xmlns:p14="http://schemas.microsoft.com/office/powerpoint/2010/main" val="1902418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ustainabledevelopment.un.org/sdg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B2CF-F534-714C-B5C5-75CACBE772F8}"/>
              </a:ext>
            </a:extLst>
          </p:cNvPr>
          <p:cNvSpPr>
            <a:spLocks noGrp="1"/>
          </p:cNvSpPr>
          <p:nvPr>
            <p:ph type="ctrTitle"/>
          </p:nvPr>
        </p:nvSpPr>
        <p:spPr/>
        <p:txBody>
          <a:bodyPr/>
          <a:lstStyle/>
          <a:p>
            <a:r>
              <a:rPr lang="en-US" dirty="0"/>
              <a:t>Funding to Fight Poverty</a:t>
            </a:r>
          </a:p>
        </p:txBody>
      </p:sp>
      <p:sp>
        <p:nvSpPr>
          <p:cNvPr id="3" name="Subtitle 2">
            <a:extLst>
              <a:ext uri="{FF2B5EF4-FFF2-40B4-BE49-F238E27FC236}">
                <a16:creationId xmlns:a16="http://schemas.microsoft.com/office/drawing/2014/main" id="{6DD66EA0-4764-8849-8214-EA31B1747450}"/>
              </a:ext>
            </a:extLst>
          </p:cNvPr>
          <p:cNvSpPr>
            <a:spLocks noGrp="1"/>
          </p:cNvSpPr>
          <p:nvPr>
            <p:ph type="subTitle" idx="1"/>
          </p:nvPr>
        </p:nvSpPr>
        <p:spPr/>
        <p:txBody>
          <a:bodyPr/>
          <a:lstStyle/>
          <a:p>
            <a:r>
              <a:rPr lang="en-US" dirty="0" err="1"/>
              <a:t>Jayasree</a:t>
            </a:r>
            <a:r>
              <a:rPr lang="en-US" dirty="0"/>
              <a:t> </a:t>
            </a:r>
            <a:r>
              <a:rPr lang="en-US" dirty="0" err="1"/>
              <a:t>Mangalagiri</a:t>
            </a:r>
            <a:endParaRPr lang="en-US" dirty="0"/>
          </a:p>
        </p:txBody>
      </p:sp>
    </p:spTree>
    <p:extLst>
      <p:ext uri="{BB962C8B-B14F-4D97-AF65-F5344CB8AC3E}">
        <p14:creationId xmlns:p14="http://schemas.microsoft.com/office/powerpoint/2010/main" val="382670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6BCC-FD65-BA4B-8D0D-796DFBD4FF56}"/>
              </a:ext>
            </a:extLst>
          </p:cNvPr>
          <p:cNvSpPr>
            <a:spLocks noGrp="1"/>
          </p:cNvSpPr>
          <p:nvPr>
            <p:ph type="title"/>
          </p:nvPr>
        </p:nvSpPr>
        <p:spPr/>
        <p:txBody>
          <a:bodyPr/>
          <a:lstStyle/>
          <a:p>
            <a:r>
              <a:rPr lang="en-US" dirty="0"/>
              <a:t>Who gets the aid?</a:t>
            </a:r>
          </a:p>
        </p:txBody>
      </p:sp>
      <p:sp>
        <p:nvSpPr>
          <p:cNvPr id="3" name="Content Placeholder 2">
            <a:extLst>
              <a:ext uri="{FF2B5EF4-FFF2-40B4-BE49-F238E27FC236}">
                <a16:creationId xmlns:a16="http://schemas.microsoft.com/office/drawing/2014/main" id="{ABE9F2C2-91AD-9246-990E-9D3295383B19}"/>
              </a:ext>
            </a:extLst>
          </p:cNvPr>
          <p:cNvSpPr>
            <a:spLocks noGrp="1"/>
          </p:cNvSpPr>
          <p:nvPr>
            <p:ph idx="1"/>
          </p:nvPr>
        </p:nvSpPr>
        <p:spPr/>
        <p:txBody>
          <a:bodyPr>
            <a:normAutofit/>
          </a:bodyPr>
          <a:lstStyle/>
          <a:p>
            <a:r>
              <a:rPr lang="en-US" b="1" dirty="0"/>
              <a:t>The </a:t>
            </a:r>
            <a:r>
              <a:rPr lang="en-US" b="1" dirty="0" err="1"/>
              <a:t>countires</a:t>
            </a:r>
            <a:r>
              <a:rPr lang="en-US" b="1" dirty="0"/>
              <a:t> that are in dire need of the aid are</a:t>
            </a:r>
          </a:p>
          <a:p>
            <a:r>
              <a:rPr lang="en-US" b="1" dirty="0"/>
              <a:t>1.Central African Republic</a:t>
            </a:r>
          </a:p>
          <a:p>
            <a:r>
              <a:rPr lang="en-US" b="1" dirty="0"/>
              <a:t>2.Congo, Dem. Rep.</a:t>
            </a:r>
          </a:p>
          <a:p>
            <a:r>
              <a:rPr lang="en-US" b="1" dirty="0"/>
              <a:t>3.Guinea-Bissau</a:t>
            </a:r>
          </a:p>
          <a:p>
            <a:r>
              <a:rPr lang="en-US" b="1" dirty="0"/>
              <a:t>4.Niger</a:t>
            </a:r>
          </a:p>
          <a:p>
            <a:r>
              <a:rPr lang="en-US" b="1" dirty="0"/>
              <a:t>5.Sierra Leone</a:t>
            </a:r>
          </a:p>
          <a:p>
            <a:endParaRPr lang="en-US" dirty="0"/>
          </a:p>
        </p:txBody>
      </p:sp>
      <p:pic>
        <p:nvPicPr>
          <p:cNvPr id="4" name="Picture 3">
            <a:extLst>
              <a:ext uri="{FF2B5EF4-FFF2-40B4-BE49-F238E27FC236}">
                <a16:creationId xmlns:a16="http://schemas.microsoft.com/office/drawing/2014/main" id="{8F285F5A-164E-E444-B317-2A48F0A814C1}"/>
              </a:ext>
            </a:extLst>
          </p:cNvPr>
          <p:cNvPicPr>
            <a:picLocks noChangeAspect="1"/>
          </p:cNvPicPr>
          <p:nvPr/>
        </p:nvPicPr>
        <p:blipFill>
          <a:blip r:embed="rId2"/>
          <a:stretch>
            <a:fillRect/>
          </a:stretch>
        </p:blipFill>
        <p:spPr>
          <a:xfrm>
            <a:off x="5402494" y="3428999"/>
            <a:ext cx="5974258" cy="2128421"/>
          </a:xfrm>
          <a:prstGeom prst="rect">
            <a:avLst/>
          </a:prstGeom>
        </p:spPr>
      </p:pic>
    </p:spTree>
    <p:extLst>
      <p:ext uri="{BB962C8B-B14F-4D97-AF65-F5344CB8AC3E}">
        <p14:creationId xmlns:p14="http://schemas.microsoft.com/office/powerpoint/2010/main" val="71834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2FE9-56CF-D547-8541-5F301707FDE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0767A14-3B4B-6541-815F-8AEC4BB1DE48}"/>
              </a:ext>
            </a:extLst>
          </p:cNvPr>
          <p:cNvSpPr>
            <a:spLocks noGrp="1"/>
          </p:cNvSpPr>
          <p:nvPr>
            <p:ph idx="1"/>
          </p:nvPr>
        </p:nvSpPr>
        <p:spPr/>
        <p:txBody>
          <a:bodyPr/>
          <a:lstStyle/>
          <a:p>
            <a:r>
              <a:rPr lang="en-US" b="1" dirty="0"/>
              <a:t>Guinea-Bissau and Sierra Leone have better income than some other countries which might mean the allocation of the budget in those countries for health care gets lower priority. We have to consider this before we actually fund these countries.</a:t>
            </a:r>
          </a:p>
          <a:p>
            <a:endParaRPr lang="en-US" dirty="0"/>
          </a:p>
        </p:txBody>
      </p:sp>
    </p:spTree>
    <p:extLst>
      <p:ext uri="{BB962C8B-B14F-4D97-AF65-F5344CB8AC3E}">
        <p14:creationId xmlns:p14="http://schemas.microsoft.com/office/powerpoint/2010/main" val="46959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86CA-F95D-8145-9A60-1118E97B001B}"/>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5B51FD31-4BD9-A64E-A752-68E20A962226}"/>
              </a:ext>
            </a:extLst>
          </p:cNvPr>
          <p:cNvSpPr>
            <a:spLocks noGrp="1"/>
          </p:cNvSpPr>
          <p:nvPr>
            <p:ph idx="1"/>
          </p:nvPr>
        </p:nvSpPr>
        <p:spPr/>
        <p:txBody>
          <a:bodyPr>
            <a:normAutofit/>
          </a:bodyPr>
          <a:lstStyle/>
          <a:p>
            <a:pPr algn="ctr"/>
            <a:r>
              <a:rPr lang="en-US" sz="2800" dirty="0"/>
              <a:t>To assist the NGO </a:t>
            </a:r>
            <a:r>
              <a:rPr lang="en-US" sz="2800" i="1" dirty="0"/>
              <a:t>HELP in identifying 5 countries that can get a share of the $ 10 million funds it has raised  “to fighting poverty and providing the people of backward countries with basic amenities and relief during the time of disasters and natural calamities</a:t>
            </a:r>
            <a:r>
              <a:rPr lang="en-US" sz="2800" dirty="0"/>
              <a:t>”</a:t>
            </a:r>
            <a:endParaRPr lang="en-US" sz="2800" i="1" dirty="0"/>
          </a:p>
        </p:txBody>
      </p:sp>
    </p:spTree>
    <p:extLst>
      <p:ext uri="{BB962C8B-B14F-4D97-AF65-F5344CB8AC3E}">
        <p14:creationId xmlns:p14="http://schemas.microsoft.com/office/powerpoint/2010/main" val="271629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11B5-C7E1-5546-92DE-19273D81F80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9CCBB06-BDB7-8645-A5F6-58EB85E1807F}"/>
              </a:ext>
            </a:extLst>
          </p:cNvPr>
          <p:cNvSpPr>
            <a:spLocks noGrp="1"/>
          </p:cNvSpPr>
          <p:nvPr>
            <p:ph idx="1"/>
          </p:nvPr>
        </p:nvSpPr>
        <p:spPr/>
        <p:txBody>
          <a:bodyPr>
            <a:normAutofit/>
          </a:bodyPr>
          <a:lstStyle/>
          <a:p>
            <a:r>
              <a:rPr lang="en-US" dirty="0"/>
              <a:t>“</a:t>
            </a:r>
            <a:r>
              <a:rPr lang="en-US" i="1" dirty="0"/>
              <a:t>By 2030, as part of </a:t>
            </a:r>
            <a:r>
              <a:rPr lang="en-US" i="1" dirty="0">
                <a:hlinkClick r:id="rId2"/>
              </a:rPr>
              <a:t>the United Nations’ Sustainable Development Goals</a:t>
            </a:r>
            <a:r>
              <a:rPr lang="en-US" i="1" dirty="0"/>
              <a:t>, global leaders aim to eradicate extreme poverty for all people everywhere” </a:t>
            </a:r>
            <a:r>
              <a:rPr lang="en-US" dirty="0"/>
              <a:t>Ref., </a:t>
            </a:r>
            <a:r>
              <a:rPr lang="en-US" dirty="0" err="1"/>
              <a:t>www.worldvision.org</a:t>
            </a:r>
            <a:endParaRPr lang="en-US" i="1" dirty="0"/>
          </a:p>
          <a:p>
            <a:r>
              <a:rPr lang="en-US" i="1" dirty="0"/>
              <a:t>Definition poverty – conditions where living is on $1.90 a day or less. </a:t>
            </a:r>
          </a:p>
          <a:p>
            <a:r>
              <a:rPr lang="en-US" dirty="0"/>
              <a:t>As of 2019 the following countries are the most poverty ridden countries </a:t>
            </a:r>
          </a:p>
          <a:p>
            <a:pPr marL="0" indent="0">
              <a:buNone/>
            </a:pPr>
            <a:r>
              <a:rPr lang="en-US" dirty="0"/>
              <a:t>		Syria, Zimbabwe, Madagascar, Sierra Leone and Nigeria</a:t>
            </a:r>
          </a:p>
        </p:txBody>
      </p:sp>
    </p:spTree>
    <p:extLst>
      <p:ext uri="{BB962C8B-B14F-4D97-AF65-F5344CB8AC3E}">
        <p14:creationId xmlns:p14="http://schemas.microsoft.com/office/powerpoint/2010/main" val="371529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87C336-E49B-2E49-9C97-14AB1003CF90}"/>
              </a:ext>
            </a:extLst>
          </p:cNvPr>
          <p:cNvPicPr>
            <a:picLocks noChangeAspect="1"/>
          </p:cNvPicPr>
          <p:nvPr/>
        </p:nvPicPr>
        <p:blipFill>
          <a:blip r:embed="rId2"/>
          <a:stretch>
            <a:fillRect/>
          </a:stretch>
        </p:blipFill>
        <p:spPr>
          <a:xfrm>
            <a:off x="798990" y="641636"/>
            <a:ext cx="10777492" cy="5574728"/>
          </a:xfrm>
          <a:prstGeom prst="rect">
            <a:avLst/>
          </a:prstGeom>
        </p:spPr>
      </p:pic>
      <p:sp>
        <p:nvSpPr>
          <p:cNvPr id="2" name="Title 1">
            <a:extLst>
              <a:ext uri="{FF2B5EF4-FFF2-40B4-BE49-F238E27FC236}">
                <a16:creationId xmlns:a16="http://schemas.microsoft.com/office/drawing/2014/main" id="{538A7CCA-7F68-1747-AA03-8129C8FBD6E0}"/>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7BEAAE6C-1BE2-DD4D-BF2F-8E00B837E57E}"/>
              </a:ext>
            </a:extLst>
          </p:cNvPr>
          <p:cNvSpPr>
            <a:spLocks noGrp="1"/>
          </p:cNvSpPr>
          <p:nvPr>
            <p:ph idx="1"/>
          </p:nvPr>
        </p:nvSpPr>
        <p:spPr/>
        <p:txBody>
          <a:bodyPr/>
          <a:lstStyle/>
          <a:p>
            <a:pPr algn="ctr"/>
            <a:endParaRPr lang="en-US" dirty="0"/>
          </a:p>
          <a:p>
            <a:pPr algn="ctr"/>
            <a:endParaRPr lang="en-US" dirty="0"/>
          </a:p>
          <a:p>
            <a:pPr algn="ctr"/>
            <a:r>
              <a:rPr lang="en-US" sz="2800" b="1" dirty="0"/>
              <a:t>To determine which countries get the share of the 10 million dollar aid, based on their socio-economic and health data</a:t>
            </a:r>
          </a:p>
        </p:txBody>
      </p:sp>
    </p:spTree>
    <p:extLst>
      <p:ext uri="{BB962C8B-B14F-4D97-AF65-F5344CB8AC3E}">
        <p14:creationId xmlns:p14="http://schemas.microsoft.com/office/powerpoint/2010/main" val="268128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D77F-09E4-A74E-843F-CBCE98DB2908}"/>
              </a:ext>
            </a:extLst>
          </p:cNvPr>
          <p:cNvSpPr>
            <a:spLocks noGrp="1"/>
          </p:cNvSpPr>
          <p:nvPr>
            <p:ph type="title"/>
          </p:nvPr>
        </p:nvSpPr>
        <p:spPr/>
        <p:txBody>
          <a:bodyPr/>
          <a:lstStyle/>
          <a:p>
            <a:r>
              <a:rPr lang="en-US" dirty="0"/>
              <a:t>What I did</a:t>
            </a:r>
          </a:p>
        </p:txBody>
      </p:sp>
      <p:sp>
        <p:nvSpPr>
          <p:cNvPr id="3" name="Content Placeholder 2">
            <a:extLst>
              <a:ext uri="{FF2B5EF4-FFF2-40B4-BE49-F238E27FC236}">
                <a16:creationId xmlns:a16="http://schemas.microsoft.com/office/drawing/2014/main" id="{002EA99C-FEE1-6241-9AFE-0A9C0377DC4B}"/>
              </a:ext>
            </a:extLst>
          </p:cNvPr>
          <p:cNvSpPr>
            <a:spLocks noGrp="1"/>
          </p:cNvSpPr>
          <p:nvPr>
            <p:ph idx="1"/>
          </p:nvPr>
        </p:nvSpPr>
        <p:spPr/>
        <p:txBody>
          <a:bodyPr>
            <a:normAutofit fontScale="92500"/>
          </a:bodyPr>
          <a:lstStyle/>
          <a:p>
            <a:r>
              <a:rPr lang="en-US" dirty="0"/>
              <a:t>The data I received had 10 different attributes describing 167 countries portfolios with respect to health and socio-economic status</a:t>
            </a:r>
          </a:p>
          <a:p>
            <a:r>
              <a:rPr lang="en-US" dirty="0"/>
              <a:t>I used PCA to reduce the features by 45% and eliminated multi-collinearity</a:t>
            </a:r>
          </a:p>
          <a:p>
            <a:r>
              <a:rPr lang="en-US" dirty="0"/>
              <a:t>There are outliers but removal of which will not be helpful hence I left them intact</a:t>
            </a:r>
          </a:p>
          <a:p>
            <a:r>
              <a:rPr lang="en-US" dirty="0"/>
              <a:t>I used K-Means clustering to identify a group of countries that met the requirements</a:t>
            </a:r>
          </a:p>
          <a:p>
            <a:r>
              <a:rPr lang="en-US" dirty="0"/>
              <a:t>I used intersection of the required features to identify the 5 countries</a:t>
            </a:r>
          </a:p>
        </p:txBody>
      </p:sp>
    </p:spTree>
    <p:extLst>
      <p:ext uri="{BB962C8B-B14F-4D97-AF65-F5344CB8AC3E}">
        <p14:creationId xmlns:p14="http://schemas.microsoft.com/office/powerpoint/2010/main" val="157371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0995-6B90-3F4B-AD63-13B013F18F4E}"/>
              </a:ext>
            </a:extLst>
          </p:cNvPr>
          <p:cNvSpPr>
            <a:spLocks noGrp="1"/>
          </p:cNvSpPr>
          <p:nvPr>
            <p:ph type="title"/>
          </p:nvPr>
        </p:nvSpPr>
        <p:spPr/>
        <p:txBody>
          <a:bodyPr>
            <a:normAutofit fontScale="90000"/>
          </a:bodyPr>
          <a:lstStyle/>
          <a:p>
            <a:r>
              <a:rPr lang="en-US" dirty="0"/>
              <a:t>Comparison of correlation before and after PCA</a:t>
            </a:r>
          </a:p>
        </p:txBody>
      </p:sp>
      <p:sp>
        <p:nvSpPr>
          <p:cNvPr id="3" name="Content Placeholder 2">
            <a:extLst>
              <a:ext uri="{FF2B5EF4-FFF2-40B4-BE49-F238E27FC236}">
                <a16:creationId xmlns:a16="http://schemas.microsoft.com/office/drawing/2014/main" id="{DF018F8A-0B58-DB48-A199-37ED368346AB}"/>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CB10B18-C05A-0D4C-8AEF-86056E701F3E}"/>
              </a:ext>
            </a:extLst>
          </p:cNvPr>
          <p:cNvPicPr>
            <a:picLocks noChangeAspect="1"/>
          </p:cNvPicPr>
          <p:nvPr/>
        </p:nvPicPr>
        <p:blipFill>
          <a:blip r:embed="rId2"/>
          <a:stretch>
            <a:fillRect/>
          </a:stretch>
        </p:blipFill>
        <p:spPr>
          <a:xfrm>
            <a:off x="6551720" y="2410247"/>
            <a:ext cx="2990150" cy="3425609"/>
          </a:xfrm>
          <a:prstGeom prst="rect">
            <a:avLst/>
          </a:prstGeom>
        </p:spPr>
      </p:pic>
      <p:pic>
        <p:nvPicPr>
          <p:cNvPr id="5" name="Picture 4">
            <a:extLst>
              <a:ext uri="{FF2B5EF4-FFF2-40B4-BE49-F238E27FC236}">
                <a16:creationId xmlns:a16="http://schemas.microsoft.com/office/drawing/2014/main" id="{5B55A355-5C7D-6340-8BB2-BC37CCB5166D}"/>
              </a:ext>
            </a:extLst>
          </p:cNvPr>
          <p:cNvPicPr>
            <a:picLocks noChangeAspect="1"/>
          </p:cNvPicPr>
          <p:nvPr/>
        </p:nvPicPr>
        <p:blipFill>
          <a:blip r:embed="rId3"/>
          <a:stretch>
            <a:fillRect/>
          </a:stretch>
        </p:blipFill>
        <p:spPr>
          <a:xfrm>
            <a:off x="2032986" y="2556934"/>
            <a:ext cx="3404037" cy="3318936"/>
          </a:xfrm>
          <a:prstGeom prst="rect">
            <a:avLst/>
          </a:prstGeom>
        </p:spPr>
      </p:pic>
    </p:spTree>
    <p:extLst>
      <p:ext uri="{BB962C8B-B14F-4D97-AF65-F5344CB8AC3E}">
        <p14:creationId xmlns:p14="http://schemas.microsoft.com/office/powerpoint/2010/main" val="78049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C782-206B-A847-A336-F3006826AE15}"/>
              </a:ext>
            </a:extLst>
          </p:cNvPr>
          <p:cNvSpPr>
            <a:spLocks noGrp="1"/>
          </p:cNvSpPr>
          <p:nvPr>
            <p:ph type="title"/>
          </p:nvPr>
        </p:nvSpPr>
        <p:spPr/>
        <p:txBody>
          <a:bodyPr/>
          <a:lstStyle/>
          <a:p>
            <a:r>
              <a:rPr lang="en-US" dirty="0"/>
              <a:t>K-</a:t>
            </a:r>
            <a:r>
              <a:rPr lang="en-US" dirty="0" err="1"/>
              <a:t>MeansClustering</a:t>
            </a:r>
            <a:r>
              <a:rPr lang="en-US" dirty="0"/>
              <a:t> results</a:t>
            </a:r>
          </a:p>
        </p:txBody>
      </p:sp>
      <p:pic>
        <p:nvPicPr>
          <p:cNvPr id="4" name="Content Placeholder 3">
            <a:extLst>
              <a:ext uri="{FF2B5EF4-FFF2-40B4-BE49-F238E27FC236}">
                <a16:creationId xmlns:a16="http://schemas.microsoft.com/office/drawing/2014/main" id="{57CF1947-8D9C-BA4E-9404-6C45FB518D87}"/>
              </a:ext>
            </a:extLst>
          </p:cNvPr>
          <p:cNvPicPr>
            <a:picLocks noGrp="1" noChangeAspect="1"/>
          </p:cNvPicPr>
          <p:nvPr>
            <p:ph idx="1"/>
          </p:nvPr>
        </p:nvPicPr>
        <p:blipFill>
          <a:blip r:embed="rId2"/>
          <a:stretch>
            <a:fillRect/>
          </a:stretch>
        </p:blipFill>
        <p:spPr>
          <a:xfrm>
            <a:off x="4345568" y="2557463"/>
            <a:ext cx="3500863" cy="3317875"/>
          </a:xfrm>
          <a:prstGeom prst="rect">
            <a:avLst/>
          </a:prstGeom>
        </p:spPr>
      </p:pic>
    </p:spTree>
    <p:extLst>
      <p:ext uri="{BB962C8B-B14F-4D97-AF65-F5344CB8AC3E}">
        <p14:creationId xmlns:p14="http://schemas.microsoft.com/office/powerpoint/2010/main" val="387842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8257-186A-4C49-AA32-7924F671781B}"/>
              </a:ext>
            </a:extLst>
          </p:cNvPr>
          <p:cNvSpPr>
            <a:spLocks noGrp="1"/>
          </p:cNvSpPr>
          <p:nvPr>
            <p:ph type="title"/>
          </p:nvPr>
        </p:nvSpPr>
        <p:spPr/>
        <p:txBody>
          <a:bodyPr/>
          <a:lstStyle/>
          <a:p>
            <a:r>
              <a:rPr lang="en-US" dirty="0"/>
              <a:t>How I did it?</a:t>
            </a:r>
          </a:p>
        </p:txBody>
      </p:sp>
      <p:sp>
        <p:nvSpPr>
          <p:cNvPr id="3" name="Content Placeholder 2">
            <a:extLst>
              <a:ext uri="{FF2B5EF4-FFF2-40B4-BE49-F238E27FC236}">
                <a16:creationId xmlns:a16="http://schemas.microsoft.com/office/drawing/2014/main" id="{7AFAFDB8-6636-2941-936D-A31D7CD921FE}"/>
              </a:ext>
            </a:extLst>
          </p:cNvPr>
          <p:cNvSpPr>
            <a:spLocks noGrp="1"/>
          </p:cNvSpPr>
          <p:nvPr>
            <p:ph idx="1"/>
          </p:nvPr>
        </p:nvSpPr>
        <p:spPr>
          <a:xfrm>
            <a:off x="1144480" y="2441522"/>
            <a:ext cx="9601196" cy="3318936"/>
          </a:xfrm>
        </p:spPr>
        <p:txBody>
          <a:bodyPr/>
          <a:lstStyle/>
          <a:p>
            <a:r>
              <a:rPr lang="en-US" sz="2000" dirty="0"/>
              <a:t>After PCA I used both Hierarchical and K-means clustering and compared the location of cluster means as you can see K-Means has clusters that have maximum space.</a:t>
            </a:r>
          </a:p>
          <a:p>
            <a:pPr lvl="8"/>
            <a:endParaRPr lang="en-US" dirty="0"/>
          </a:p>
        </p:txBody>
      </p:sp>
      <p:graphicFrame>
        <p:nvGraphicFramePr>
          <p:cNvPr id="4" name="Table 3">
            <a:extLst>
              <a:ext uri="{FF2B5EF4-FFF2-40B4-BE49-F238E27FC236}">
                <a16:creationId xmlns:a16="http://schemas.microsoft.com/office/drawing/2014/main" id="{AB5FE44C-5FC7-684C-99DC-92CE18BFC2F8}"/>
              </a:ext>
            </a:extLst>
          </p:cNvPr>
          <p:cNvGraphicFramePr>
            <a:graphicFrameLocks noGrp="1"/>
          </p:cNvGraphicFramePr>
          <p:nvPr>
            <p:extLst>
              <p:ext uri="{D42A27DB-BD31-4B8C-83A1-F6EECF244321}">
                <p14:modId xmlns:p14="http://schemas.microsoft.com/office/powerpoint/2010/main" val="696086531"/>
              </p:ext>
            </p:extLst>
          </p:nvPr>
        </p:nvGraphicFramePr>
        <p:xfrm>
          <a:off x="6542104" y="3412062"/>
          <a:ext cx="4800600" cy="2758443"/>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298500646"/>
                    </a:ext>
                  </a:extLst>
                </a:gridCol>
                <a:gridCol w="2400300">
                  <a:extLst>
                    <a:ext uri="{9D8B030D-6E8A-4147-A177-3AD203B41FA5}">
                      <a16:colId xmlns:a16="http://schemas.microsoft.com/office/drawing/2014/main" val="4213808441"/>
                    </a:ext>
                  </a:extLst>
                </a:gridCol>
              </a:tblGrid>
              <a:tr h="492761">
                <a:tc>
                  <a:txBody>
                    <a:bodyPr/>
                    <a:lstStyle/>
                    <a:p>
                      <a:r>
                        <a:rPr lang="en-US" dirty="0"/>
                        <a:t>Cluster label</a:t>
                      </a:r>
                    </a:p>
                  </a:txBody>
                  <a:tcPr/>
                </a:tc>
                <a:tc>
                  <a:txBody>
                    <a:bodyPr/>
                    <a:lstStyle/>
                    <a:p>
                      <a:r>
                        <a:rPr lang="en-US" dirty="0"/>
                        <a:t> Means of Hierarchical</a:t>
                      </a:r>
                    </a:p>
                  </a:txBody>
                  <a:tcPr/>
                </a:tc>
                <a:extLst>
                  <a:ext uri="{0D108BD9-81ED-4DB2-BD59-A6C34878D82A}">
                    <a16:rowId xmlns:a16="http://schemas.microsoft.com/office/drawing/2014/main" val="3172783807"/>
                  </a:ext>
                </a:extLst>
              </a:tr>
              <a:tr h="492761">
                <a:tc>
                  <a:txBody>
                    <a:bodyPr/>
                    <a:lstStyle/>
                    <a:p>
                      <a:r>
                        <a:rPr lang="en-US" dirty="0"/>
                        <a:t>0</a:t>
                      </a:r>
                    </a:p>
                  </a:txBody>
                  <a:tcPr/>
                </a:tc>
                <a:tc>
                  <a:txBody>
                    <a:bodyPr/>
                    <a:lstStyle/>
                    <a:p>
                      <a:r>
                        <a:rPr lang="en-US" dirty="0"/>
                        <a:t>00.8562874251497006</a:t>
                      </a:r>
                    </a:p>
                  </a:txBody>
                  <a:tcPr/>
                </a:tc>
                <a:extLst>
                  <a:ext uri="{0D108BD9-81ED-4DB2-BD59-A6C34878D82A}">
                    <a16:rowId xmlns:a16="http://schemas.microsoft.com/office/drawing/2014/main" val="3487638933"/>
                  </a:ext>
                </a:extLst>
              </a:tr>
              <a:tr h="492761">
                <a:tc>
                  <a:txBody>
                    <a:bodyPr/>
                    <a:lstStyle/>
                    <a:p>
                      <a:r>
                        <a:rPr lang="en-US" dirty="0"/>
                        <a:t>1</a:t>
                      </a:r>
                    </a:p>
                  </a:txBody>
                  <a:tcPr/>
                </a:tc>
                <a:tc>
                  <a:txBody>
                    <a:bodyPr/>
                    <a:lstStyle/>
                    <a:p>
                      <a:r>
                        <a:rPr lang="en-US" dirty="0"/>
                        <a:t>0.11976047904191617</a:t>
                      </a:r>
                    </a:p>
                  </a:txBody>
                  <a:tcPr/>
                </a:tc>
                <a:extLst>
                  <a:ext uri="{0D108BD9-81ED-4DB2-BD59-A6C34878D82A}">
                    <a16:rowId xmlns:a16="http://schemas.microsoft.com/office/drawing/2014/main" val="1997643379"/>
                  </a:ext>
                </a:extLst>
              </a:tr>
              <a:tr h="492761">
                <a:tc>
                  <a:txBody>
                    <a:bodyPr/>
                    <a:lstStyle/>
                    <a:p>
                      <a:r>
                        <a:rPr lang="en-US" dirty="0"/>
                        <a:t>2</a:t>
                      </a:r>
                    </a:p>
                  </a:txBody>
                  <a:tcPr/>
                </a:tc>
                <a:tc>
                  <a:txBody>
                    <a:bodyPr/>
                    <a:lstStyle/>
                    <a:p>
                      <a:r>
                        <a:rPr lang="en-US" dirty="0"/>
                        <a:t>0.017964071856287425</a:t>
                      </a:r>
                    </a:p>
                  </a:txBody>
                  <a:tcPr/>
                </a:tc>
                <a:extLst>
                  <a:ext uri="{0D108BD9-81ED-4DB2-BD59-A6C34878D82A}">
                    <a16:rowId xmlns:a16="http://schemas.microsoft.com/office/drawing/2014/main" val="993274272"/>
                  </a:ext>
                </a:extLst>
              </a:tr>
              <a:tr h="492761">
                <a:tc>
                  <a:txBody>
                    <a:bodyPr/>
                    <a:lstStyle/>
                    <a:p>
                      <a:r>
                        <a:rPr lang="en-US"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0.005988023952095809</a:t>
                      </a:r>
                    </a:p>
                    <a:p>
                      <a:endParaRPr lang="en-US" dirty="0"/>
                    </a:p>
                  </a:txBody>
                  <a:tcPr/>
                </a:tc>
                <a:extLst>
                  <a:ext uri="{0D108BD9-81ED-4DB2-BD59-A6C34878D82A}">
                    <a16:rowId xmlns:a16="http://schemas.microsoft.com/office/drawing/2014/main" val="2263253933"/>
                  </a:ext>
                </a:extLst>
              </a:tr>
            </a:tbl>
          </a:graphicData>
        </a:graphic>
      </p:graphicFrame>
      <p:graphicFrame>
        <p:nvGraphicFramePr>
          <p:cNvPr id="5" name="Table 4">
            <a:extLst>
              <a:ext uri="{FF2B5EF4-FFF2-40B4-BE49-F238E27FC236}">
                <a16:creationId xmlns:a16="http://schemas.microsoft.com/office/drawing/2014/main" id="{E156EE0A-59B9-404C-9CF0-2AE1F7B171F4}"/>
              </a:ext>
            </a:extLst>
          </p:cNvPr>
          <p:cNvGraphicFramePr>
            <a:graphicFrameLocks noGrp="1"/>
          </p:cNvGraphicFramePr>
          <p:nvPr>
            <p:extLst>
              <p:ext uri="{D42A27DB-BD31-4B8C-83A1-F6EECF244321}">
                <p14:modId xmlns:p14="http://schemas.microsoft.com/office/powerpoint/2010/main" val="3779122444"/>
              </p:ext>
            </p:extLst>
          </p:nvPr>
        </p:nvGraphicFramePr>
        <p:xfrm>
          <a:off x="1144480" y="3412062"/>
          <a:ext cx="4800600" cy="2463805"/>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298500646"/>
                    </a:ext>
                  </a:extLst>
                </a:gridCol>
                <a:gridCol w="2400300">
                  <a:extLst>
                    <a:ext uri="{9D8B030D-6E8A-4147-A177-3AD203B41FA5}">
                      <a16:colId xmlns:a16="http://schemas.microsoft.com/office/drawing/2014/main" val="4213808441"/>
                    </a:ext>
                  </a:extLst>
                </a:gridCol>
              </a:tblGrid>
              <a:tr h="492761">
                <a:tc>
                  <a:txBody>
                    <a:bodyPr/>
                    <a:lstStyle/>
                    <a:p>
                      <a:r>
                        <a:rPr lang="en-US" dirty="0"/>
                        <a:t>Cluster id</a:t>
                      </a:r>
                    </a:p>
                  </a:txBody>
                  <a:tcPr/>
                </a:tc>
                <a:tc>
                  <a:txBody>
                    <a:bodyPr/>
                    <a:lstStyle/>
                    <a:p>
                      <a:r>
                        <a:rPr lang="en-US" dirty="0"/>
                        <a:t> means of K-Mean</a:t>
                      </a:r>
                    </a:p>
                  </a:txBody>
                  <a:tcPr/>
                </a:tc>
                <a:extLst>
                  <a:ext uri="{0D108BD9-81ED-4DB2-BD59-A6C34878D82A}">
                    <a16:rowId xmlns:a16="http://schemas.microsoft.com/office/drawing/2014/main" val="3172783807"/>
                  </a:ext>
                </a:extLst>
              </a:tr>
              <a:tr h="492761">
                <a:tc>
                  <a:txBody>
                    <a:bodyPr/>
                    <a:lstStyle/>
                    <a:p>
                      <a:r>
                        <a:rPr lang="en-US" dirty="0"/>
                        <a:t>0</a:t>
                      </a:r>
                    </a:p>
                  </a:txBody>
                  <a:tcPr/>
                </a:tc>
                <a:tc>
                  <a:txBody>
                    <a:bodyPr/>
                    <a:lstStyle/>
                    <a:p>
                      <a:r>
                        <a:rPr lang="en-US" dirty="0"/>
                        <a:t>0.5209580838323353</a:t>
                      </a:r>
                    </a:p>
                  </a:txBody>
                  <a:tcPr/>
                </a:tc>
                <a:extLst>
                  <a:ext uri="{0D108BD9-81ED-4DB2-BD59-A6C34878D82A}">
                    <a16:rowId xmlns:a16="http://schemas.microsoft.com/office/drawing/2014/main" val="3487638933"/>
                  </a:ext>
                </a:extLst>
              </a:tr>
              <a:tr h="492761">
                <a:tc>
                  <a:txBody>
                    <a:bodyPr/>
                    <a:lstStyle/>
                    <a:p>
                      <a:r>
                        <a:rPr lang="en-US" dirty="0"/>
                        <a:t>1</a:t>
                      </a:r>
                    </a:p>
                  </a:txBody>
                  <a:tcPr/>
                </a:tc>
                <a:tc>
                  <a:txBody>
                    <a:bodyPr/>
                    <a:lstStyle/>
                    <a:p>
                      <a:r>
                        <a:rPr lang="en-US" dirty="0"/>
                        <a:t>0.2874251497005988</a:t>
                      </a:r>
                    </a:p>
                  </a:txBody>
                  <a:tcPr/>
                </a:tc>
                <a:extLst>
                  <a:ext uri="{0D108BD9-81ED-4DB2-BD59-A6C34878D82A}">
                    <a16:rowId xmlns:a16="http://schemas.microsoft.com/office/drawing/2014/main" val="1997643379"/>
                  </a:ext>
                </a:extLst>
              </a:tr>
              <a:tr h="492761">
                <a:tc>
                  <a:txBody>
                    <a:bodyPr/>
                    <a:lstStyle/>
                    <a:p>
                      <a:r>
                        <a:rPr lang="en-US" dirty="0"/>
                        <a:t>2</a:t>
                      </a:r>
                    </a:p>
                  </a:txBody>
                  <a:tcPr/>
                </a:tc>
                <a:tc>
                  <a:txBody>
                    <a:bodyPr/>
                    <a:lstStyle/>
                    <a:p>
                      <a:r>
                        <a:rPr lang="en-US" dirty="0"/>
                        <a:t>0.17365269461077845</a:t>
                      </a:r>
                    </a:p>
                  </a:txBody>
                  <a:tcPr/>
                </a:tc>
                <a:extLst>
                  <a:ext uri="{0D108BD9-81ED-4DB2-BD59-A6C34878D82A}">
                    <a16:rowId xmlns:a16="http://schemas.microsoft.com/office/drawing/2014/main" val="993274272"/>
                  </a:ext>
                </a:extLst>
              </a:tr>
              <a:tr h="492761">
                <a:tc>
                  <a:txBody>
                    <a:bodyPr/>
                    <a:lstStyle/>
                    <a:p>
                      <a:r>
                        <a:rPr lang="en-US" dirty="0"/>
                        <a:t>3</a:t>
                      </a:r>
                    </a:p>
                  </a:txBody>
                  <a:tcPr/>
                </a:tc>
                <a:tc>
                  <a:txBody>
                    <a:bodyPr/>
                    <a:lstStyle/>
                    <a:p>
                      <a:r>
                        <a:rPr lang="en-US" dirty="0"/>
                        <a:t>0.017964071856287425</a:t>
                      </a:r>
                    </a:p>
                  </a:txBody>
                  <a:tcPr/>
                </a:tc>
                <a:extLst>
                  <a:ext uri="{0D108BD9-81ED-4DB2-BD59-A6C34878D82A}">
                    <a16:rowId xmlns:a16="http://schemas.microsoft.com/office/drawing/2014/main" val="2263253933"/>
                  </a:ext>
                </a:extLst>
              </a:tr>
            </a:tbl>
          </a:graphicData>
        </a:graphic>
      </p:graphicFrame>
    </p:spTree>
    <p:extLst>
      <p:ext uri="{BB962C8B-B14F-4D97-AF65-F5344CB8AC3E}">
        <p14:creationId xmlns:p14="http://schemas.microsoft.com/office/powerpoint/2010/main" val="286129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369A-3E9B-904E-87F5-25F71F6C1DC1}"/>
              </a:ext>
            </a:extLst>
          </p:cNvPr>
          <p:cNvSpPr>
            <a:spLocks noGrp="1"/>
          </p:cNvSpPr>
          <p:nvPr>
            <p:ph type="title"/>
          </p:nvPr>
        </p:nvSpPr>
        <p:spPr/>
        <p:txBody>
          <a:bodyPr/>
          <a:lstStyle/>
          <a:p>
            <a:r>
              <a:rPr lang="en-US" dirty="0"/>
              <a:t>What did I find?</a:t>
            </a:r>
          </a:p>
        </p:txBody>
      </p:sp>
      <p:sp>
        <p:nvSpPr>
          <p:cNvPr id="3" name="Content Placeholder 2">
            <a:extLst>
              <a:ext uri="{FF2B5EF4-FFF2-40B4-BE49-F238E27FC236}">
                <a16:creationId xmlns:a16="http://schemas.microsoft.com/office/drawing/2014/main" id="{E3843720-6847-0440-8674-6946B8E6880D}"/>
              </a:ext>
            </a:extLst>
          </p:cNvPr>
          <p:cNvSpPr>
            <a:spLocks noGrp="1"/>
          </p:cNvSpPr>
          <p:nvPr>
            <p:ph idx="1"/>
          </p:nvPr>
        </p:nvSpPr>
        <p:spPr/>
        <p:txBody>
          <a:bodyPr>
            <a:normAutofit/>
          </a:bodyPr>
          <a:lstStyle/>
          <a:p>
            <a:r>
              <a:rPr lang="en-US" sz="2000" dirty="0"/>
              <a:t>I found that K-means clusters with cluster Id-1 met </a:t>
            </a:r>
          </a:p>
          <a:p>
            <a:pPr marL="0" indent="0">
              <a:buNone/>
            </a:pPr>
            <a:r>
              <a:rPr lang="en-US" sz="2000" dirty="0"/>
              <a:t>the requirements of having low economic conditions and </a:t>
            </a:r>
          </a:p>
          <a:p>
            <a:pPr marL="0" indent="0">
              <a:buNone/>
            </a:pPr>
            <a:r>
              <a:rPr lang="en-US" sz="2000" dirty="0"/>
              <a:t>high mortality rate.</a:t>
            </a:r>
          </a:p>
        </p:txBody>
      </p:sp>
      <p:pic>
        <p:nvPicPr>
          <p:cNvPr id="5" name="Picture 4">
            <a:extLst>
              <a:ext uri="{FF2B5EF4-FFF2-40B4-BE49-F238E27FC236}">
                <a16:creationId xmlns:a16="http://schemas.microsoft.com/office/drawing/2014/main" id="{A39E90A5-ED5C-1E41-A440-34AA4BEA3921}"/>
              </a:ext>
            </a:extLst>
          </p:cNvPr>
          <p:cNvPicPr>
            <a:picLocks noChangeAspect="1"/>
          </p:cNvPicPr>
          <p:nvPr/>
        </p:nvPicPr>
        <p:blipFill>
          <a:blip r:embed="rId2"/>
          <a:stretch>
            <a:fillRect/>
          </a:stretch>
        </p:blipFill>
        <p:spPr>
          <a:xfrm>
            <a:off x="7501632" y="2601760"/>
            <a:ext cx="3491328" cy="3227832"/>
          </a:xfrm>
          <a:prstGeom prst="rect">
            <a:avLst/>
          </a:prstGeom>
        </p:spPr>
      </p:pic>
    </p:spTree>
    <p:extLst>
      <p:ext uri="{BB962C8B-B14F-4D97-AF65-F5344CB8AC3E}">
        <p14:creationId xmlns:p14="http://schemas.microsoft.com/office/powerpoint/2010/main" val="11781695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{A891F629-3D30-7B42-9F2C-390346856BF4}tf10001064</Template>
  <TotalTime>7031</TotalTime>
  <Words>405</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Funding to Fight Poverty</vt:lpstr>
      <vt:lpstr>Task</vt:lpstr>
      <vt:lpstr>Introduction</vt:lpstr>
      <vt:lpstr>Goal</vt:lpstr>
      <vt:lpstr>What I did</vt:lpstr>
      <vt:lpstr>Comparison of correlation before and after PCA</vt:lpstr>
      <vt:lpstr>K-MeansClustering results</vt:lpstr>
      <vt:lpstr>How I did it?</vt:lpstr>
      <vt:lpstr>What did I find?</vt:lpstr>
      <vt:lpstr>Who gets the aid?</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Jayasree Mangalagiri</dc:creator>
  <cp:lastModifiedBy>Jayasree Mangalagiri</cp:lastModifiedBy>
  <cp:revision>11</cp:revision>
  <dcterms:created xsi:type="dcterms:W3CDTF">2020-04-07T22:03:39Z</dcterms:created>
  <dcterms:modified xsi:type="dcterms:W3CDTF">2020-04-12T19:15:29Z</dcterms:modified>
</cp:coreProperties>
</file>