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8" r:id="rId3"/>
    <p:sldId id="263" r:id="rId4"/>
    <p:sldId id="261" r:id="rId5"/>
    <p:sldId id="260" r:id="rId6"/>
    <p:sldId id="264" r:id="rId7"/>
    <p:sldId id="262" r:id="rId8"/>
    <p:sldId id="266" r:id="rId9"/>
    <p:sldId id="267"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5" autoAdjust="0"/>
    <p:restoredTop sz="94618" autoAdjust="0"/>
  </p:normalViewPr>
  <p:slideViewPr>
    <p:cSldViewPr>
      <p:cViewPr>
        <p:scale>
          <a:sx n="67" d="100"/>
          <a:sy n="67" d="100"/>
        </p:scale>
        <p:origin x="1380" y="4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43E8D50C-E91E-461B-A246-7FE730B83D5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55331" name="Rectangle 3">
            <a:extLst>
              <a:ext uri="{FF2B5EF4-FFF2-40B4-BE49-F238E27FC236}">
                <a16:creationId xmlns:a16="http://schemas.microsoft.com/office/drawing/2014/main" id="{7E64329F-49DB-47C2-8EC7-F6DEBC0B9CA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55332" name="Rectangle 4">
            <a:extLst>
              <a:ext uri="{FF2B5EF4-FFF2-40B4-BE49-F238E27FC236}">
                <a16:creationId xmlns:a16="http://schemas.microsoft.com/office/drawing/2014/main" id="{39C9E027-0CC9-4FB0-BA76-7AD27B548D6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a16="http://schemas.microsoft.com/office/drawing/2014/main" id="{3B65AB81-3966-458F-AB83-52C554A100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5334" name="Rectangle 6">
            <a:extLst>
              <a:ext uri="{FF2B5EF4-FFF2-40B4-BE49-F238E27FC236}">
                <a16:creationId xmlns:a16="http://schemas.microsoft.com/office/drawing/2014/main" id="{FB1C0715-9720-4611-B0EB-0BB5C20328E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55335" name="Rectangle 7">
            <a:extLst>
              <a:ext uri="{FF2B5EF4-FFF2-40B4-BE49-F238E27FC236}">
                <a16:creationId xmlns:a16="http://schemas.microsoft.com/office/drawing/2014/main" id="{4BE1C717-29D8-4011-AE14-E690C66E4B7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E9BD7A-0D35-4189-821F-B8F3C30569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C1EBC7-EB8A-491F-B488-069FCCB5E01E}"/>
              </a:ext>
            </a:extLst>
          </p:cNvPr>
          <p:cNvSpPr>
            <a:spLocks noGrp="1" noChangeArrowheads="1"/>
          </p:cNvSpPr>
          <p:nvPr>
            <p:ph type="sldNum" sz="quarter" idx="5"/>
          </p:nvPr>
        </p:nvSpPr>
        <p:spPr>
          <a:ln/>
        </p:spPr>
        <p:txBody>
          <a:bodyPr/>
          <a:lstStyle/>
          <a:p>
            <a:fld id="{C8012DC0-A56C-4FC0-8380-5713CE99F6D2}" type="slidenum">
              <a:rPr lang="en-US" altLang="en-US"/>
              <a:pPr/>
              <a:t>1</a:t>
            </a:fld>
            <a:endParaRPr lang="en-US" altLang="en-US"/>
          </a:p>
        </p:txBody>
      </p:sp>
      <p:sp>
        <p:nvSpPr>
          <p:cNvPr id="356354" name="Rectangle 2">
            <a:extLst>
              <a:ext uri="{FF2B5EF4-FFF2-40B4-BE49-F238E27FC236}">
                <a16:creationId xmlns:a16="http://schemas.microsoft.com/office/drawing/2014/main" id="{57C2AFBB-852C-474B-829E-8035967B2E9C}"/>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DACEE0E0-6215-4433-A446-05E47E87BA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970F91-8DE3-4609-8AF6-95CDE527B649}"/>
              </a:ext>
            </a:extLst>
          </p:cNvPr>
          <p:cNvSpPr>
            <a:spLocks noGrp="1" noChangeArrowheads="1"/>
          </p:cNvSpPr>
          <p:nvPr>
            <p:ph type="sldNum" sz="quarter" idx="5"/>
          </p:nvPr>
        </p:nvSpPr>
        <p:spPr>
          <a:ln/>
        </p:spPr>
        <p:txBody>
          <a:bodyPr/>
          <a:lstStyle/>
          <a:p>
            <a:fld id="{02DAF54C-0BCE-4D57-90E5-3FD55717FB37}" type="slidenum">
              <a:rPr lang="en-US" altLang="en-US"/>
              <a:pPr/>
              <a:t>2</a:t>
            </a:fld>
            <a:endParaRPr lang="en-US" altLang="en-US"/>
          </a:p>
        </p:txBody>
      </p:sp>
      <p:sp>
        <p:nvSpPr>
          <p:cNvPr id="358402" name="Rectangle 2">
            <a:extLst>
              <a:ext uri="{FF2B5EF4-FFF2-40B4-BE49-F238E27FC236}">
                <a16:creationId xmlns:a16="http://schemas.microsoft.com/office/drawing/2014/main" id="{7066DC6C-DB5D-4E5A-A1BC-6D8E5C9EA1D5}"/>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9B356290-4F27-4E0C-9574-DF67C16B10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970F91-8DE3-4609-8AF6-95CDE527B649}"/>
              </a:ext>
            </a:extLst>
          </p:cNvPr>
          <p:cNvSpPr>
            <a:spLocks noGrp="1" noChangeArrowheads="1"/>
          </p:cNvSpPr>
          <p:nvPr>
            <p:ph type="sldNum" sz="quarter" idx="5"/>
          </p:nvPr>
        </p:nvSpPr>
        <p:spPr>
          <a:ln/>
        </p:spPr>
        <p:txBody>
          <a:bodyPr/>
          <a:lstStyle/>
          <a:p>
            <a:fld id="{02DAF54C-0BCE-4D57-90E5-3FD55717FB37}" type="slidenum">
              <a:rPr lang="en-US" altLang="en-US"/>
              <a:pPr/>
              <a:t>4</a:t>
            </a:fld>
            <a:endParaRPr lang="en-US" altLang="en-US"/>
          </a:p>
        </p:txBody>
      </p:sp>
      <p:sp>
        <p:nvSpPr>
          <p:cNvPr id="358402" name="Rectangle 2">
            <a:extLst>
              <a:ext uri="{FF2B5EF4-FFF2-40B4-BE49-F238E27FC236}">
                <a16:creationId xmlns:a16="http://schemas.microsoft.com/office/drawing/2014/main" id="{7066DC6C-DB5D-4E5A-A1BC-6D8E5C9EA1D5}"/>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9B356290-4F27-4E0C-9574-DF67C16B100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37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970F91-8DE3-4609-8AF6-95CDE527B649}"/>
              </a:ext>
            </a:extLst>
          </p:cNvPr>
          <p:cNvSpPr>
            <a:spLocks noGrp="1" noChangeArrowheads="1"/>
          </p:cNvSpPr>
          <p:nvPr>
            <p:ph type="sldNum" sz="quarter" idx="5"/>
          </p:nvPr>
        </p:nvSpPr>
        <p:spPr>
          <a:ln/>
        </p:spPr>
        <p:txBody>
          <a:bodyPr/>
          <a:lstStyle/>
          <a:p>
            <a:fld id="{02DAF54C-0BCE-4D57-90E5-3FD55717FB37}" type="slidenum">
              <a:rPr lang="en-US" altLang="en-US"/>
              <a:pPr/>
              <a:t>6</a:t>
            </a:fld>
            <a:endParaRPr lang="en-US" altLang="en-US"/>
          </a:p>
        </p:txBody>
      </p:sp>
      <p:sp>
        <p:nvSpPr>
          <p:cNvPr id="358402" name="Rectangle 2">
            <a:extLst>
              <a:ext uri="{FF2B5EF4-FFF2-40B4-BE49-F238E27FC236}">
                <a16:creationId xmlns:a16="http://schemas.microsoft.com/office/drawing/2014/main" id="{7066DC6C-DB5D-4E5A-A1BC-6D8E5C9EA1D5}"/>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9B356290-4F27-4E0C-9574-DF67C16B100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437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970F91-8DE3-4609-8AF6-95CDE527B649}"/>
              </a:ext>
            </a:extLst>
          </p:cNvPr>
          <p:cNvSpPr>
            <a:spLocks noGrp="1" noChangeArrowheads="1"/>
          </p:cNvSpPr>
          <p:nvPr>
            <p:ph type="sldNum" sz="quarter" idx="5"/>
          </p:nvPr>
        </p:nvSpPr>
        <p:spPr>
          <a:ln/>
        </p:spPr>
        <p:txBody>
          <a:bodyPr/>
          <a:lstStyle/>
          <a:p>
            <a:fld id="{02DAF54C-0BCE-4D57-90E5-3FD55717FB37}" type="slidenum">
              <a:rPr lang="en-US" altLang="en-US"/>
              <a:pPr/>
              <a:t>8</a:t>
            </a:fld>
            <a:endParaRPr lang="en-US" altLang="en-US"/>
          </a:p>
        </p:txBody>
      </p:sp>
      <p:sp>
        <p:nvSpPr>
          <p:cNvPr id="358402" name="Rectangle 2">
            <a:extLst>
              <a:ext uri="{FF2B5EF4-FFF2-40B4-BE49-F238E27FC236}">
                <a16:creationId xmlns:a16="http://schemas.microsoft.com/office/drawing/2014/main" id="{7066DC6C-DB5D-4E5A-A1BC-6D8E5C9EA1D5}"/>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9B356290-4F27-4E0C-9574-DF67C16B100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4127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3DFAF61-120E-4AE8-82F7-25DB0AC8AA35}"/>
              </a:ext>
            </a:extLst>
          </p:cNvPr>
          <p:cNvSpPr>
            <a:spLocks noGrp="1" noChangeArrowheads="1"/>
          </p:cNvSpPr>
          <p:nvPr>
            <p:ph type="ctrTitle"/>
          </p:nvPr>
        </p:nvSpPr>
        <p:spPr>
          <a:xfrm>
            <a:off x="2268538" y="4797425"/>
            <a:ext cx="6048375" cy="750888"/>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1E0657EF-6F9E-4A45-9A1C-57D82C403B57}"/>
              </a:ext>
            </a:extLst>
          </p:cNvPr>
          <p:cNvSpPr>
            <a:spLocks noGrp="1" noChangeArrowheads="1"/>
          </p:cNvSpPr>
          <p:nvPr>
            <p:ph type="subTitle" idx="1"/>
          </p:nvPr>
        </p:nvSpPr>
        <p:spPr>
          <a:xfrm>
            <a:off x="2268538" y="551815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9628-9E35-49A6-B621-2A9B7C267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C3D844-5475-4375-93EF-5E969A8DEE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6286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10D73-415E-4122-ACAF-C568D9983CC5}"/>
              </a:ext>
            </a:extLst>
          </p:cNvPr>
          <p:cNvSpPr>
            <a:spLocks noGrp="1"/>
          </p:cNvSpPr>
          <p:nvPr>
            <p:ph type="title" orient="vert"/>
          </p:nvPr>
        </p:nvSpPr>
        <p:spPr>
          <a:xfrm>
            <a:off x="5743575" y="188913"/>
            <a:ext cx="1781175" cy="575945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5BFC5-53D3-47E6-BB73-45D9ABD03DB1}"/>
              </a:ext>
            </a:extLst>
          </p:cNvPr>
          <p:cNvSpPr>
            <a:spLocks noGrp="1"/>
          </p:cNvSpPr>
          <p:nvPr>
            <p:ph type="body" orient="vert" idx="1"/>
          </p:nvPr>
        </p:nvSpPr>
        <p:spPr>
          <a:xfrm>
            <a:off x="395288" y="188913"/>
            <a:ext cx="5195887" cy="575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0465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77FD-2286-4442-8C72-ECABCB238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277EC-77F7-4C13-B4D0-BD90205D16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9626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FFF6-090C-4F38-BFCE-D241EDCBBC4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E43040-9510-43D2-8A1F-3C148293970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6492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8BC0-2BF1-44EB-8326-666AA7FF9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E30FA-FEA8-4A47-9701-7D7984E8CD72}"/>
              </a:ext>
            </a:extLst>
          </p:cNvPr>
          <p:cNvSpPr>
            <a:spLocks noGrp="1"/>
          </p:cNvSpPr>
          <p:nvPr>
            <p:ph sz="half" idx="1"/>
          </p:nvPr>
        </p:nvSpPr>
        <p:spPr>
          <a:xfrm>
            <a:off x="395288" y="836613"/>
            <a:ext cx="3487737" cy="511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C3AD70-29E1-49C2-885C-70AFDD69546A}"/>
              </a:ext>
            </a:extLst>
          </p:cNvPr>
          <p:cNvSpPr>
            <a:spLocks noGrp="1"/>
          </p:cNvSpPr>
          <p:nvPr>
            <p:ph sz="half" idx="2"/>
          </p:nvPr>
        </p:nvSpPr>
        <p:spPr>
          <a:xfrm>
            <a:off x="4035425" y="836613"/>
            <a:ext cx="3489325" cy="511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677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BDBE-110E-4027-8B2D-10085BAE4D1B}"/>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B936F4-AA37-4A3E-9943-77E5D2C529C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A3F243-01EA-4DA2-B8BA-CAE2F578FF0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60A14-43FD-4D33-8CAE-B327DDBFD6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FB1F38-AD21-470F-BF2B-DAFC6356D9C3}"/>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4439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BDE7-92EB-420D-9E55-1443634F7A5E}"/>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511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0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FFB5-A9CA-4E1B-BB4B-467743A7DBC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85403-3CC6-456F-BE19-951D88767A8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D0BEC3-BD31-4EA7-963B-7DD595CEAA1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6298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8238-075E-4741-8757-D79F36CC73A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BE38C7-5C7D-4DA2-A386-7096C3DA3B8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93FAB34-5F23-4D73-8ED0-A8A4D82D757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3235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906F10B-C4AB-4DF8-9F2F-61B27DA6B908}"/>
              </a:ext>
            </a:extLst>
          </p:cNvPr>
          <p:cNvSpPr>
            <a:spLocks noGrp="1" noChangeArrowheads="1"/>
          </p:cNvSpPr>
          <p:nvPr>
            <p:ph type="title"/>
          </p:nvPr>
        </p:nvSpPr>
        <p:spPr bwMode="auto">
          <a:xfrm>
            <a:off x="395288" y="188913"/>
            <a:ext cx="655161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89E87815-0C6E-44AA-A339-4C4FA0129E57}"/>
              </a:ext>
            </a:extLst>
          </p:cNvPr>
          <p:cNvSpPr>
            <a:spLocks noGrp="1" noChangeArrowheads="1"/>
          </p:cNvSpPr>
          <p:nvPr>
            <p:ph type="body" idx="1"/>
          </p:nvPr>
        </p:nvSpPr>
        <p:spPr bwMode="auto">
          <a:xfrm>
            <a:off x="395288" y="836613"/>
            <a:ext cx="7129462"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rgbClr val="080808"/>
          </a:solidFill>
          <a:latin typeface="+mj-lt"/>
          <a:ea typeface="+mj-ea"/>
          <a:cs typeface="+mj-cs"/>
        </a:defRPr>
      </a:lvl1pPr>
      <a:lvl2pPr algn="l" rtl="0" eaLnBrk="1" fontAlgn="base" hangingPunct="1">
        <a:spcBef>
          <a:spcPct val="0"/>
        </a:spcBef>
        <a:spcAft>
          <a:spcPct val="0"/>
        </a:spcAft>
        <a:defRPr sz="3200">
          <a:solidFill>
            <a:srgbClr val="080808"/>
          </a:solidFill>
          <a:latin typeface="Arial" panose="020B0604020202020204" pitchFamily="34" charset="0"/>
        </a:defRPr>
      </a:lvl2pPr>
      <a:lvl3pPr algn="l" rtl="0" eaLnBrk="1" fontAlgn="base" hangingPunct="1">
        <a:spcBef>
          <a:spcPct val="0"/>
        </a:spcBef>
        <a:spcAft>
          <a:spcPct val="0"/>
        </a:spcAft>
        <a:defRPr sz="3200">
          <a:solidFill>
            <a:srgbClr val="080808"/>
          </a:solidFill>
          <a:latin typeface="Arial" panose="020B0604020202020204" pitchFamily="34" charset="0"/>
        </a:defRPr>
      </a:lvl3pPr>
      <a:lvl4pPr algn="l" rtl="0" eaLnBrk="1" fontAlgn="base" hangingPunct="1">
        <a:spcBef>
          <a:spcPct val="0"/>
        </a:spcBef>
        <a:spcAft>
          <a:spcPct val="0"/>
        </a:spcAft>
        <a:defRPr sz="3200">
          <a:solidFill>
            <a:srgbClr val="080808"/>
          </a:solidFill>
          <a:latin typeface="Arial" panose="020B0604020202020204" pitchFamily="34" charset="0"/>
        </a:defRPr>
      </a:lvl4pPr>
      <a:lvl5pPr algn="l" rtl="0" eaLnBrk="1" fontAlgn="base" hangingPunct="1">
        <a:spcBef>
          <a:spcPct val="0"/>
        </a:spcBef>
        <a:spcAft>
          <a:spcPct val="0"/>
        </a:spcAft>
        <a:defRPr sz="3200">
          <a:solidFill>
            <a:srgbClr val="080808"/>
          </a:solidFill>
          <a:latin typeface="Arial" panose="020B0604020202020204" pitchFamily="34" charset="0"/>
        </a:defRPr>
      </a:lvl5pPr>
      <a:lvl6pPr marL="457200" algn="l" rtl="0" eaLnBrk="1" fontAlgn="base" hangingPunct="1">
        <a:spcBef>
          <a:spcPct val="0"/>
        </a:spcBef>
        <a:spcAft>
          <a:spcPct val="0"/>
        </a:spcAft>
        <a:defRPr sz="3200">
          <a:solidFill>
            <a:srgbClr val="080808"/>
          </a:solidFill>
          <a:latin typeface="Arial" panose="020B0604020202020204" pitchFamily="34" charset="0"/>
        </a:defRPr>
      </a:lvl6pPr>
      <a:lvl7pPr marL="914400" algn="l" rtl="0" eaLnBrk="1" fontAlgn="base" hangingPunct="1">
        <a:spcBef>
          <a:spcPct val="0"/>
        </a:spcBef>
        <a:spcAft>
          <a:spcPct val="0"/>
        </a:spcAft>
        <a:defRPr sz="3200">
          <a:solidFill>
            <a:srgbClr val="080808"/>
          </a:solidFill>
          <a:latin typeface="Arial" panose="020B0604020202020204" pitchFamily="34" charset="0"/>
        </a:defRPr>
      </a:lvl7pPr>
      <a:lvl8pPr marL="1371600" algn="l" rtl="0" eaLnBrk="1" fontAlgn="base" hangingPunct="1">
        <a:spcBef>
          <a:spcPct val="0"/>
        </a:spcBef>
        <a:spcAft>
          <a:spcPct val="0"/>
        </a:spcAft>
        <a:defRPr sz="3200">
          <a:solidFill>
            <a:srgbClr val="080808"/>
          </a:solidFill>
          <a:latin typeface="Arial" panose="020B0604020202020204" pitchFamily="34" charset="0"/>
        </a:defRPr>
      </a:lvl8pPr>
      <a:lvl9pPr marL="1828800" algn="l" rtl="0" eaLnBrk="1" fontAlgn="base" hangingPunct="1">
        <a:spcBef>
          <a:spcPct val="0"/>
        </a:spcBef>
        <a:spcAft>
          <a:spcPct val="0"/>
        </a:spcAft>
        <a:defRPr sz="3200">
          <a:solidFill>
            <a:srgbClr val="080808"/>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B64FD6-C59A-4981-9A82-A43576EAAF9C}"/>
              </a:ext>
            </a:extLst>
          </p:cNvPr>
          <p:cNvSpPr>
            <a:spLocks noGrp="1" noChangeArrowheads="1"/>
          </p:cNvSpPr>
          <p:nvPr>
            <p:ph type="ctrTitle"/>
          </p:nvPr>
        </p:nvSpPr>
        <p:spPr>
          <a:xfrm>
            <a:off x="3347864" y="4797152"/>
            <a:ext cx="5688632" cy="2017998"/>
          </a:xfrm>
          <a:noFill/>
          <a:ln w="38100">
            <a:prstDash val="sysDash"/>
          </a:ln>
        </p:spPr>
        <p:txBody>
          <a:bodyPr/>
          <a:lstStyle/>
          <a:p>
            <a:pPr algn="ctr"/>
            <a:r>
              <a:rPr lang="en-IN" altLang="en-US" sz="4400" dirty="0">
                <a:solidFill>
                  <a:srgbClr val="C00000"/>
                </a:solidFill>
                <a:latin typeface="Algerian" panose="04020705040A02060702" pitchFamily="82" charset="0"/>
              </a:rPr>
              <a:t>Virtual Assistant for the Blind</a:t>
            </a:r>
            <a:endParaRPr lang="uk-UA" altLang="en-US" sz="4400" dirty="0">
              <a:solidFill>
                <a:srgbClr val="C00000"/>
              </a:solidFill>
              <a:latin typeface="Tahoma" panose="020B0604030504040204" pitchFamily="34" charset="0"/>
            </a:endParaRPr>
          </a:p>
        </p:txBody>
      </p:sp>
      <p:sp>
        <p:nvSpPr>
          <p:cNvPr id="3" name="Subtitle 2">
            <a:extLst>
              <a:ext uri="{FF2B5EF4-FFF2-40B4-BE49-F238E27FC236}">
                <a16:creationId xmlns:a16="http://schemas.microsoft.com/office/drawing/2014/main" id="{F880CD59-D202-451A-A3ED-ACCC009F2F35}"/>
              </a:ext>
            </a:extLst>
          </p:cNvPr>
          <p:cNvSpPr>
            <a:spLocks noGrp="1"/>
          </p:cNvSpPr>
          <p:nvPr>
            <p:ph type="subTitle" idx="1"/>
          </p:nvPr>
        </p:nvSpPr>
        <p:spPr>
          <a:xfrm>
            <a:off x="4139952" y="188640"/>
            <a:ext cx="4752528" cy="1296144"/>
          </a:xfrm>
          <a:noFill/>
        </p:spPr>
        <p:txBody>
          <a:bodyPr/>
          <a:lstStyle/>
          <a:p>
            <a:pPr algn="ctr"/>
            <a:r>
              <a:rPr lang="en-IN" sz="3600" dirty="0">
                <a:solidFill>
                  <a:srgbClr val="C00000"/>
                </a:solidFill>
                <a:latin typeface="Arial Rounded MT Bold" panose="020F0704030504030204" pitchFamily="34" charset="0"/>
              </a:rPr>
              <a:t>Project Phase – 1</a:t>
            </a:r>
          </a:p>
          <a:p>
            <a:pPr algn="ctr"/>
            <a:r>
              <a:rPr lang="en-IN" sz="3600" dirty="0">
                <a:solidFill>
                  <a:srgbClr val="C00000"/>
                </a:solidFill>
                <a:latin typeface="Arial Rounded MT Bold" panose="020F0704030504030204" pitchFamily="34" charset="0"/>
              </a:rPr>
              <a:t> (20CS713) – C20</a:t>
            </a:r>
          </a:p>
        </p:txBody>
      </p:sp>
      <p:sp>
        <p:nvSpPr>
          <p:cNvPr id="6" name="Subtitle 2">
            <a:extLst>
              <a:ext uri="{FF2B5EF4-FFF2-40B4-BE49-F238E27FC236}">
                <a16:creationId xmlns:a16="http://schemas.microsoft.com/office/drawing/2014/main" id="{0B2582C5-7BAC-4BB6-8F25-4AC9B690FEE1}"/>
              </a:ext>
            </a:extLst>
          </p:cNvPr>
          <p:cNvSpPr txBox="1">
            <a:spLocks/>
          </p:cNvSpPr>
          <p:nvPr/>
        </p:nvSpPr>
        <p:spPr bwMode="auto">
          <a:xfrm>
            <a:off x="3923928" y="1916832"/>
            <a:ext cx="4968552" cy="2760569"/>
          </a:xfrm>
          <a:prstGeom prst="rect">
            <a:avLst/>
          </a:prstGeom>
          <a:noFill/>
          <a:ln>
            <a:solidFill>
              <a:schemeClr val="tx1">
                <a:lumMod val="50000"/>
              </a:schemeClr>
            </a:solidFill>
            <a:prstDash val="dash"/>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b="1"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1800" b="0" dirty="0">
                <a:solidFill>
                  <a:schemeClr val="tx1">
                    <a:lumMod val="50000"/>
                  </a:schemeClr>
                </a:solidFill>
                <a:latin typeface="Arial Black" panose="020B0A04020102020204" pitchFamily="34" charset="0"/>
              </a:rPr>
              <a:t>Team Members:</a:t>
            </a:r>
          </a:p>
          <a:p>
            <a:pPr>
              <a:lnSpc>
                <a:spcPct val="150000"/>
              </a:lnSpc>
            </a:pPr>
            <a:r>
              <a:rPr lang="en-IN" sz="1800" b="0" dirty="0">
                <a:solidFill>
                  <a:schemeClr val="tx1">
                    <a:lumMod val="50000"/>
                  </a:schemeClr>
                </a:solidFill>
                <a:latin typeface="Arial Rounded MT Bold" panose="020F0704030504030204" pitchFamily="34" charset="0"/>
              </a:rPr>
              <a:t>T.Sree Nandhini Reddy (111720102162)</a:t>
            </a:r>
          </a:p>
          <a:p>
            <a:pPr>
              <a:lnSpc>
                <a:spcPct val="150000"/>
              </a:lnSpc>
            </a:pPr>
            <a:r>
              <a:rPr lang="en-IN" sz="1800" b="0" dirty="0" err="1">
                <a:solidFill>
                  <a:schemeClr val="tx1">
                    <a:lumMod val="50000"/>
                  </a:schemeClr>
                </a:solidFill>
                <a:latin typeface="Arial Rounded MT Bold" panose="020F0704030504030204" pitchFamily="34" charset="0"/>
              </a:rPr>
              <a:t>V.Chandrika</a:t>
            </a:r>
            <a:r>
              <a:rPr lang="en-IN" sz="1800" b="0" dirty="0">
                <a:solidFill>
                  <a:schemeClr val="tx1">
                    <a:lumMod val="50000"/>
                  </a:schemeClr>
                </a:solidFill>
                <a:latin typeface="Arial Rounded MT Bold" panose="020F0704030504030204" pitchFamily="34" charset="0"/>
              </a:rPr>
              <a:t> Reddy (111720102167)</a:t>
            </a:r>
          </a:p>
          <a:p>
            <a:pPr>
              <a:lnSpc>
                <a:spcPct val="150000"/>
              </a:lnSpc>
            </a:pPr>
            <a:endParaRPr lang="en-IN" sz="1800" b="0" dirty="0">
              <a:solidFill>
                <a:schemeClr val="tx1">
                  <a:lumMod val="50000"/>
                </a:schemeClr>
              </a:solidFill>
              <a:latin typeface="Arial Black" panose="020B0A04020102020204" pitchFamily="34" charset="0"/>
            </a:endParaRPr>
          </a:p>
          <a:p>
            <a:pPr>
              <a:lnSpc>
                <a:spcPct val="150000"/>
              </a:lnSpc>
            </a:pPr>
            <a:r>
              <a:rPr lang="en-IN" sz="1800" b="0" dirty="0">
                <a:solidFill>
                  <a:schemeClr val="tx1">
                    <a:lumMod val="50000"/>
                  </a:schemeClr>
                </a:solidFill>
                <a:latin typeface="Arial Black" panose="020B0A04020102020204" pitchFamily="34" charset="0"/>
              </a:rPr>
              <a:t>Mentor name: </a:t>
            </a:r>
          </a:p>
          <a:p>
            <a:r>
              <a:rPr lang="fr-FR" sz="1800" b="0" dirty="0">
                <a:latin typeface="Arial Rounded MT Bold" panose="020F0704030504030204" pitchFamily="34" charset="0"/>
              </a:rPr>
              <a:t>Ms. Gayathri SM.E., Assistant Professor</a:t>
            </a:r>
            <a:endParaRPr lang="en-IN" sz="1800" b="0" dirty="0">
              <a:solidFill>
                <a:schemeClr val="tx1">
                  <a:lumMod val="50000"/>
                </a:schemeClr>
              </a:solidFill>
              <a:latin typeface="Arial Rounded MT Bold" panose="020F0704030504030204" pitchFamily="34" charset="0"/>
            </a:endParaRPr>
          </a:p>
          <a:p>
            <a:pPr>
              <a:lnSpc>
                <a:spcPct val="150000"/>
              </a:lnSpc>
            </a:pPr>
            <a:endParaRPr lang="en-IN" sz="1600" dirty="0">
              <a:solidFill>
                <a:schemeClr val="tx1">
                  <a:lumMod val="50000"/>
                </a:schemeClr>
              </a:solidFill>
              <a:latin typeface="Arial Black" panose="020B0A04020102020204" pitchFamily="34" charset="0"/>
            </a:endParaRPr>
          </a:p>
          <a:p>
            <a:pPr>
              <a:lnSpc>
                <a:spcPct val="150000"/>
              </a:lnSpc>
            </a:pPr>
            <a:endParaRPr lang="en-IN" sz="1600" dirty="0">
              <a:solidFill>
                <a:schemeClr val="tx1">
                  <a:lumMod val="50000"/>
                </a:schemeClr>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7" name="Rectangle 3">
            <a:extLst>
              <a:ext uri="{FF2B5EF4-FFF2-40B4-BE49-F238E27FC236}">
                <a16:creationId xmlns:a16="http://schemas.microsoft.com/office/drawing/2014/main" id="{2A37FE26-E09B-4087-93FE-F21CE38A0834}"/>
              </a:ext>
            </a:extLst>
          </p:cNvPr>
          <p:cNvSpPr>
            <a:spLocks noGrp="1" noChangeArrowheads="1"/>
          </p:cNvSpPr>
          <p:nvPr>
            <p:ph type="body" idx="1"/>
          </p:nvPr>
        </p:nvSpPr>
        <p:spPr>
          <a:xfrm>
            <a:off x="1915765" y="837171"/>
            <a:ext cx="7056438" cy="5903354"/>
          </a:xfrm>
        </p:spPr>
        <p:txBody>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In our world, individuals with visual impairments encounter significant challenges in their daily lives, particularly related to physical mobility and navigating unfamiliar surroundings. This project aims to develop a device serving as a personal assistant for visually impaired individuals. Its primary objective is to create an object detection system capable of recognizing objects at specific distances, benefiting the visually impaired and various commercial applications. This system combines various technologies, including image processing, speech processing, and deep learning using the You Only Look Once (YOLO) algorithm. It synthesizes voice announcements through text-to-speech (TTS) technology to provide object information audibly. These technologies are integrated into a single wearable solution: SMART GLASSES, connected to a mobile application that conveys information about recognized objects, substantially improving the quality of life for the visually impaired.</a:t>
            </a:r>
            <a:endParaRPr lang="en-IN" sz="1800" dirty="0">
              <a:solidFill>
                <a:schemeClr val="tx1"/>
              </a:solidFill>
              <a:latin typeface="Times New Roman" panose="02020603050405020304" pitchFamily="18" charset="0"/>
              <a:cs typeface="Times New Roman" panose="02020603050405020304" pitchFamily="18" charset="0"/>
            </a:endParaRPr>
          </a:p>
          <a:p>
            <a:endParaRPr lang="en-US" altLang="en-US" dirty="0"/>
          </a:p>
        </p:txBody>
      </p:sp>
      <p:sp>
        <p:nvSpPr>
          <p:cNvPr id="4" name="Rectangle 2">
            <a:extLst>
              <a:ext uri="{FF2B5EF4-FFF2-40B4-BE49-F238E27FC236}">
                <a16:creationId xmlns:a16="http://schemas.microsoft.com/office/drawing/2014/main" id="{1822ED41-0A6B-4377-A1F2-75F808765C90}"/>
              </a:ext>
            </a:extLst>
          </p:cNvPr>
          <p:cNvSpPr>
            <a:spLocks noGrp="1" noChangeArrowheads="1"/>
          </p:cNvSpPr>
          <p:nvPr>
            <p:ph type="title"/>
          </p:nvPr>
        </p:nvSpPr>
        <p:spPr>
          <a:xfrm>
            <a:off x="1908175" y="117475"/>
            <a:ext cx="7056438" cy="719138"/>
          </a:xfrm>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E360-3558-4FD8-89EA-63C81BBCA663}"/>
              </a:ext>
            </a:extLst>
          </p:cNvPr>
          <p:cNvSpPr>
            <a:spLocks noGrp="1"/>
          </p:cNvSpPr>
          <p:nvPr>
            <p:ph type="title"/>
          </p:nvPr>
        </p:nvSpPr>
        <p:spPr>
          <a:xfrm>
            <a:off x="362558" y="476672"/>
            <a:ext cx="8424936" cy="724024"/>
          </a:xfrm>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7EFD23-3D23-4C56-BCD1-41E3015B8F92}"/>
              </a:ext>
            </a:extLst>
          </p:cNvPr>
          <p:cNvSpPr>
            <a:spLocks noGrp="1"/>
          </p:cNvSpPr>
          <p:nvPr>
            <p:ph idx="1"/>
          </p:nvPr>
        </p:nvSpPr>
        <p:spPr>
          <a:xfrm>
            <a:off x="362558" y="1412776"/>
            <a:ext cx="8424936" cy="5111750"/>
          </a:xfrm>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Several innovative projects have been developed by different teams. </a:t>
            </a:r>
            <a:r>
              <a:rPr lang="en-US" sz="1800" dirty="0" err="1">
                <a:latin typeface="Times New Roman" panose="02020603050405020304" pitchFamily="18" charset="0"/>
                <a:cs typeface="Times New Roman" panose="02020603050405020304" pitchFamily="18" charset="0"/>
              </a:rPr>
              <a:t>Rutuja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Kukade's</a:t>
            </a:r>
            <a:r>
              <a:rPr lang="en-US" sz="1800" dirty="0">
                <a:latin typeface="Times New Roman" panose="02020603050405020304" pitchFamily="18" charset="0"/>
                <a:cs typeface="Times New Roman" panose="02020603050405020304" pitchFamily="18" charset="0"/>
              </a:rPr>
              <a:t> team created a multitasking Virtual Personal Assistant using voice commands and a Raspberry Pi. Ankush Yadav and colleagues introduced "Android-Based Object Recognition for the Visually Impaired," achieving a 95% accuracy with Faster RCNN. Freddy Poly's team built a real-time object detection system using ESP32 and ultrasonic sensors. Vipul Sharma's team developed a deep learning-based system for object, face, and speech recognition with a focus on affordability and portability. Weal A. </a:t>
            </a:r>
            <a:r>
              <a:rPr lang="en-US" sz="1800" dirty="0" err="1">
                <a:latin typeface="Times New Roman" panose="02020603050405020304" pitchFamily="18" charset="0"/>
                <a:cs typeface="Times New Roman" panose="02020603050405020304" pitchFamily="18" charset="0"/>
              </a:rPr>
              <a:t>Ezat</a:t>
            </a:r>
            <a:r>
              <a:rPr lang="en-US" sz="1800" dirty="0">
                <a:latin typeface="Times New Roman" panose="02020603050405020304" pitchFamily="18" charset="0"/>
                <a:cs typeface="Times New Roman" panose="02020603050405020304" pitchFamily="18" charset="0"/>
              </a:rPr>
              <a:t> proposed an experimental deep learning model with an 80.07% precision rate but limited to predefined objects. V. Balaji introduced a model for object detection, primarily for visually impaired users, with up to 95% accuracy. Dr. B. </a:t>
            </a:r>
            <a:r>
              <a:rPr lang="en-US" sz="1800" dirty="0" err="1">
                <a:latin typeface="Times New Roman" panose="02020603050405020304" pitchFamily="18" charset="0"/>
                <a:cs typeface="Times New Roman" panose="02020603050405020304" pitchFamily="18" charset="0"/>
              </a:rPr>
              <a:t>Harichandana's</a:t>
            </a:r>
            <a:r>
              <a:rPr lang="en-US" sz="1800" dirty="0">
                <a:latin typeface="Times New Roman" panose="02020603050405020304" pitchFamily="18" charset="0"/>
                <a:cs typeface="Times New Roman" panose="02020603050405020304" pitchFamily="18" charset="0"/>
              </a:rPr>
              <a:t> system transforms text into a digital format with approximately 90% accuracy, serving as an OCR solution.</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2796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6B521EFB-DFE0-4D1C-A720-97F4A9C6652C}"/>
              </a:ext>
            </a:extLst>
          </p:cNvPr>
          <p:cNvSpPr>
            <a:spLocks noGrp="1" noChangeArrowheads="1"/>
          </p:cNvSpPr>
          <p:nvPr>
            <p:ph type="title"/>
          </p:nvPr>
        </p:nvSpPr>
        <p:spPr>
          <a:xfrm>
            <a:off x="1908174" y="260648"/>
            <a:ext cx="7056438" cy="719138"/>
          </a:xfrm>
        </p:spPr>
        <p:txBody>
          <a:bodyPr/>
          <a:lstStyle/>
          <a:p>
            <a:pPr algn="ctr"/>
            <a:r>
              <a:rPr lang="en-US" altLang="en-US" b="1" dirty="0">
                <a:solidFill>
                  <a:srgbClr val="C00000"/>
                </a:solidFill>
              </a:rPr>
              <a:t>PROBLEM STATEMENT</a:t>
            </a:r>
          </a:p>
        </p:txBody>
      </p:sp>
      <p:sp>
        <p:nvSpPr>
          <p:cNvPr id="277507" name="Rectangle 3">
            <a:extLst>
              <a:ext uri="{FF2B5EF4-FFF2-40B4-BE49-F238E27FC236}">
                <a16:creationId xmlns:a16="http://schemas.microsoft.com/office/drawing/2014/main" id="{2A37FE26-E09B-4087-93FE-F21CE38A0834}"/>
              </a:ext>
            </a:extLst>
          </p:cNvPr>
          <p:cNvSpPr>
            <a:spLocks noGrp="1" noChangeArrowheads="1"/>
          </p:cNvSpPr>
          <p:nvPr>
            <p:ph type="body" idx="1"/>
          </p:nvPr>
        </p:nvSpPr>
        <p:spPr>
          <a:xfrm>
            <a:off x="2110905" y="1268760"/>
            <a:ext cx="6781575" cy="5040560"/>
          </a:xfrm>
        </p:spPr>
        <p:txBody>
          <a:bodyPr/>
          <a:lstStyle/>
          <a:p>
            <a:pPr marL="0" indent="0" algn="just">
              <a:lnSpc>
                <a:spcPct val="150000"/>
              </a:lnSpc>
              <a:buNone/>
            </a:pPr>
            <a:r>
              <a:rPr lang="en-US" altLang="en-US" sz="16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problem at hand involves creating a comprehensive system designed to assist visually impaired individuals. This system should have the capability to not only detect various objects within their surroundings but also provide detailed audio descriptions of these objects. Moreover, it needs to calculate and communicate the distance between the blind person and the detected objects. By addressing these challenges, the goal is to enhance the safety, autonomy, and overall quality of life for individuals with visual impairments, allowing them to navigate their environment more effectively.</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10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7623-FA61-4457-9DF4-E78EF4B84365}"/>
              </a:ext>
            </a:extLst>
          </p:cNvPr>
          <p:cNvSpPr>
            <a:spLocks noGrp="1"/>
          </p:cNvSpPr>
          <p:nvPr>
            <p:ph type="title"/>
          </p:nvPr>
        </p:nvSpPr>
        <p:spPr>
          <a:xfrm>
            <a:off x="611560" y="332656"/>
            <a:ext cx="8065144" cy="863822"/>
          </a:xfrm>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PROPOSED SYSTEM </a:t>
            </a:r>
          </a:p>
        </p:txBody>
      </p:sp>
      <p:pic>
        <p:nvPicPr>
          <p:cNvPr id="4" name="Content Placeholder 3">
            <a:extLst>
              <a:ext uri="{FF2B5EF4-FFF2-40B4-BE49-F238E27FC236}">
                <a16:creationId xmlns:a16="http://schemas.microsoft.com/office/drawing/2014/main" id="{101D685E-03E2-4F46-AC54-14FE22397074}"/>
              </a:ext>
            </a:extLst>
          </p:cNvPr>
          <p:cNvPicPr>
            <a:picLocks noGrp="1" noChangeAspect="1"/>
          </p:cNvPicPr>
          <p:nvPr>
            <p:ph idx="1"/>
          </p:nvPr>
        </p:nvPicPr>
        <p:blipFill>
          <a:blip r:embed="rId2"/>
          <a:stretch>
            <a:fillRect/>
          </a:stretch>
        </p:blipFill>
        <p:spPr>
          <a:xfrm>
            <a:off x="2411760" y="1318002"/>
            <a:ext cx="4513500" cy="5094325"/>
          </a:xfrm>
          <a:prstGeom prst="rect">
            <a:avLst/>
          </a:prstGeom>
        </p:spPr>
      </p:pic>
    </p:spTree>
    <p:extLst>
      <p:ext uri="{BB962C8B-B14F-4D97-AF65-F5344CB8AC3E}">
        <p14:creationId xmlns:p14="http://schemas.microsoft.com/office/powerpoint/2010/main" val="122081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7" name="Rectangle 3">
            <a:extLst>
              <a:ext uri="{FF2B5EF4-FFF2-40B4-BE49-F238E27FC236}">
                <a16:creationId xmlns:a16="http://schemas.microsoft.com/office/drawing/2014/main" id="{2A37FE26-E09B-4087-93FE-F21CE38A0834}"/>
              </a:ext>
            </a:extLst>
          </p:cNvPr>
          <p:cNvSpPr>
            <a:spLocks noGrp="1" noChangeArrowheads="1"/>
          </p:cNvSpPr>
          <p:nvPr>
            <p:ph type="body" idx="1"/>
          </p:nvPr>
        </p:nvSpPr>
        <p:spPr>
          <a:xfrm>
            <a:off x="1931392" y="1052736"/>
            <a:ext cx="7064028" cy="5472149"/>
          </a:xfrm>
        </p:spPr>
        <p:txBody>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The virtual assistant comprises a Raspberry Pi camera and a text-to-speech API. The camera captures real-time images, and these images are trained using the COCO dataset. YOLOv3 is employed to process and detect objects in the images, which are then enclosed within bounding boxes. The Google Text-to-Speech API assists in reading images with text, and the GTTS module delivers voice-based guidance to individuals with visual impairments. The system accepts an image as input, processes it to identify objects, and calculates the approximate distance between the user and the object using ultrasonic sensors. Ultimately, the system provides an audio output to the user.</a:t>
            </a:r>
            <a:endParaRPr lang="en-US" altLang="en-US" dirty="0"/>
          </a:p>
        </p:txBody>
      </p:sp>
      <p:sp>
        <p:nvSpPr>
          <p:cNvPr id="4" name="Rectangle 2">
            <a:extLst>
              <a:ext uri="{FF2B5EF4-FFF2-40B4-BE49-F238E27FC236}">
                <a16:creationId xmlns:a16="http://schemas.microsoft.com/office/drawing/2014/main" id="{1822ED41-0A6B-4377-A1F2-75F808765C90}"/>
              </a:ext>
            </a:extLst>
          </p:cNvPr>
          <p:cNvSpPr>
            <a:spLocks noGrp="1" noChangeArrowheads="1"/>
          </p:cNvSpPr>
          <p:nvPr>
            <p:ph type="title"/>
          </p:nvPr>
        </p:nvSpPr>
        <p:spPr>
          <a:xfrm>
            <a:off x="1931392" y="260648"/>
            <a:ext cx="7056438" cy="719138"/>
          </a:xfrm>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02830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0328-47D4-45F6-8251-BA88FB7CA45D}"/>
              </a:ext>
            </a:extLst>
          </p:cNvPr>
          <p:cNvSpPr>
            <a:spLocks noGrp="1"/>
          </p:cNvSpPr>
          <p:nvPr>
            <p:ph type="title"/>
          </p:nvPr>
        </p:nvSpPr>
        <p:spPr>
          <a:xfrm>
            <a:off x="611436" y="565101"/>
            <a:ext cx="7921128" cy="648072"/>
          </a:xfrm>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CONCLUSION AND FUTURE SCOPE</a:t>
            </a:r>
          </a:p>
        </p:txBody>
      </p:sp>
      <p:sp>
        <p:nvSpPr>
          <p:cNvPr id="5" name="Content Placeholder 4">
            <a:extLst>
              <a:ext uri="{FF2B5EF4-FFF2-40B4-BE49-F238E27FC236}">
                <a16:creationId xmlns:a16="http://schemas.microsoft.com/office/drawing/2014/main" id="{3211383A-DB84-43EC-A521-2E8FDEB00B03}"/>
              </a:ext>
            </a:extLst>
          </p:cNvPr>
          <p:cNvSpPr>
            <a:spLocks noGrp="1"/>
          </p:cNvSpPr>
          <p:nvPr>
            <p:ph idx="1"/>
          </p:nvPr>
        </p:nvSpPr>
        <p:spPr>
          <a:xfrm>
            <a:off x="395536" y="1628800"/>
            <a:ext cx="8352928" cy="4680520"/>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This paper introduces a modular solution aimed at enhancing daily activities by identifying obstacles in the path of visually impaired individuals and providing guidance. The virtual assistant effectively utilizes YOLOv3 for object detection. The system is currently composed of four modules: object recognition, text recognition, distance estimation, and text-to-speech. In the future, our virtual assistant aims to assist individuals with visual impairments or low vision by identifying objects ahead of them and offering distance estimations through audio output using a text-to-speech module.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6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7" name="Rectangle 3">
            <a:extLst>
              <a:ext uri="{FF2B5EF4-FFF2-40B4-BE49-F238E27FC236}">
                <a16:creationId xmlns:a16="http://schemas.microsoft.com/office/drawing/2014/main" id="{2A37FE26-E09B-4087-93FE-F21CE38A0834}"/>
              </a:ext>
            </a:extLst>
          </p:cNvPr>
          <p:cNvSpPr>
            <a:spLocks noGrp="1" noChangeArrowheads="1"/>
          </p:cNvSpPr>
          <p:nvPr>
            <p:ph type="body" idx="1"/>
          </p:nvPr>
        </p:nvSpPr>
        <p:spPr>
          <a:xfrm>
            <a:off x="1931392" y="771229"/>
            <a:ext cx="7141641" cy="5970139"/>
          </a:xfrm>
        </p:spPr>
        <p:txBody>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Dr. B. </a:t>
            </a:r>
            <a:r>
              <a:rPr lang="en-IN" sz="1400" dirty="0" err="1">
                <a:latin typeface="Times New Roman" panose="02020603050405020304" pitchFamily="18" charset="0"/>
                <a:cs typeface="Times New Roman" panose="02020603050405020304" pitchFamily="18" charset="0"/>
              </a:rPr>
              <a:t>Harichandana</a:t>
            </a:r>
            <a:r>
              <a:rPr lang="en-IN" sz="1400" dirty="0">
                <a:latin typeface="Times New Roman" panose="02020603050405020304" pitchFamily="18" charset="0"/>
                <a:cs typeface="Times New Roman" panose="02020603050405020304" pitchFamily="18" charset="0"/>
              </a:rPr>
              <a:t>, Dr. C. Krishna Priya, Dr. P. </a:t>
            </a:r>
            <a:r>
              <a:rPr lang="en-IN" sz="1400" dirty="0" err="1">
                <a:latin typeface="Times New Roman" panose="02020603050405020304" pitchFamily="18" charset="0"/>
                <a:cs typeface="Times New Roman" panose="02020603050405020304" pitchFamily="18" charset="0"/>
              </a:rPr>
              <a:t>Sumalatha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Speech_Based</a:t>
            </a:r>
            <a:r>
              <a:rPr lang="en-IN" sz="1400" dirty="0">
                <a:latin typeface="Times New Roman" panose="02020603050405020304" pitchFamily="18" charset="0"/>
                <a:cs typeface="Times New Roman" panose="02020603050405020304" pitchFamily="18" charset="0"/>
              </a:rPr>
              <a:t> Virtual Assistant System For </a:t>
            </a:r>
            <a:r>
              <a:rPr lang="en-IN" sz="1400" dirty="0" err="1">
                <a:latin typeface="Times New Roman" panose="02020603050405020304" pitchFamily="18" charset="0"/>
                <a:cs typeface="Times New Roman" panose="02020603050405020304" pitchFamily="18" charset="0"/>
              </a:rPr>
              <a:t>VIsually</a:t>
            </a:r>
            <a:r>
              <a:rPr lang="en-IN" sz="1400" dirty="0">
                <a:latin typeface="Times New Roman" panose="02020603050405020304" pitchFamily="18" charset="0"/>
                <a:cs typeface="Times New Roman" panose="02020603050405020304" pitchFamily="18" charset="0"/>
              </a:rPr>
              <a:t> Impaired People”, INTERNATIONAL JOURNAL OF MECHANICAL ENGINEERING, Vol.7 No.5, May, 2022</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Ankush Yadav, Aman Singh, Aniket Sharma, Ankur Sindhu, Umang </a:t>
            </a:r>
            <a:r>
              <a:rPr lang="en-IN" sz="1400" dirty="0" err="1">
                <a:latin typeface="Times New Roman" panose="02020603050405020304" pitchFamily="18" charset="0"/>
                <a:cs typeface="Times New Roman" panose="02020603050405020304" pitchFamily="18" charset="0"/>
              </a:rPr>
              <a:t>Rastogi,Desktop</a:t>
            </a:r>
            <a:r>
              <a:rPr lang="en-IN" sz="1400" dirty="0">
                <a:latin typeface="Times New Roman" panose="02020603050405020304" pitchFamily="18" charset="0"/>
                <a:cs typeface="Times New Roman" panose="02020603050405020304" pitchFamily="18" charset="0"/>
              </a:rPr>
              <a:t> Voice Assistant for Visually </a:t>
            </a:r>
            <a:r>
              <a:rPr lang="en-IN" sz="1400" dirty="0" err="1">
                <a:latin typeface="Times New Roman" panose="02020603050405020304" pitchFamily="18" charset="0"/>
                <a:cs typeface="Times New Roman" panose="02020603050405020304" pitchFamily="18" charset="0"/>
              </a:rPr>
              <a:t>Impaired,International</a:t>
            </a:r>
            <a:r>
              <a:rPr lang="en-IN" sz="1400" dirty="0">
                <a:latin typeface="Times New Roman" panose="02020603050405020304" pitchFamily="18" charset="0"/>
                <a:cs typeface="Times New Roman" panose="02020603050405020304" pitchFamily="18" charset="0"/>
              </a:rPr>
              <a:t> Journal of Recent Technology and Engineering (IJRTE), Volume-9 Issue-2, July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Mrs. J. Meenakshi, Dr. G. </a:t>
            </a:r>
            <a:r>
              <a:rPr lang="en-IN" sz="1400" dirty="0" err="1">
                <a:latin typeface="Times New Roman" panose="02020603050405020304" pitchFamily="18" charset="0"/>
                <a:cs typeface="Times New Roman" panose="02020603050405020304" pitchFamily="18" charset="0"/>
              </a:rPr>
              <a:t>Thailambal,Object</a:t>
            </a:r>
            <a:r>
              <a:rPr lang="en-IN" sz="1400" dirty="0">
                <a:latin typeface="Times New Roman" panose="02020603050405020304" pitchFamily="18" charset="0"/>
                <a:cs typeface="Times New Roman" panose="02020603050405020304" pitchFamily="18" charset="0"/>
              </a:rPr>
              <a:t> Recognition by Visually Impaired using machine </a:t>
            </a:r>
            <a:r>
              <a:rPr lang="en-IN" sz="1400" dirty="0" err="1">
                <a:latin typeface="Times New Roman" panose="02020603050405020304" pitchFamily="18" charset="0"/>
                <a:cs typeface="Times New Roman" panose="02020603050405020304" pitchFamily="18" charset="0"/>
              </a:rPr>
              <a:t>learning:A</a:t>
            </a:r>
            <a:r>
              <a:rPr lang="en-IN" sz="1400" dirty="0">
                <a:latin typeface="Times New Roman" panose="02020603050405020304" pitchFamily="18" charset="0"/>
                <a:cs typeface="Times New Roman" panose="02020603050405020304" pitchFamily="18" charset="0"/>
              </a:rPr>
              <a:t> study, International Journal of Mechanical </a:t>
            </a:r>
            <a:r>
              <a:rPr lang="en-IN" sz="1400" dirty="0" err="1">
                <a:latin typeface="Times New Roman" panose="02020603050405020304" pitchFamily="18" charset="0"/>
                <a:cs typeface="Times New Roman" panose="02020603050405020304" pitchFamily="18" charset="0"/>
              </a:rPr>
              <a:t>Engineering,Vol</a:t>
            </a:r>
            <a:r>
              <a:rPr lang="en-IN" sz="1400" dirty="0">
                <a:latin typeface="Times New Roman" panose="02020603050405020304" pitchFamily="18" charset="0"/>
                <a:cs typeface="Times New Roman" panose="02020603050405020304" pitchFamily="18" charset="0"/>
              </a:rPr>
              <a:t>. 6 No. 3 December, 2021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Sagar Agrawal, Mandar Agrawal, Prof. Sagar </a:t>
            </a:r>
            <a:r>
              <a:rPr lang="en-IN" sz="1400" dirty="0" err="1">
                <a:latin typeface="Times New Roman" panose="02020603050405020304" pitchFamily="18" charset="0"/>
                <a:cs typeface="Times New Roman" panose="02020603050405020304" pitchFamily="18" charset="0"/>
              </a:rPr>
              <a:t>Padiya</a:t>
            </a:r>
            <a:r>
              <a:rPr lang="en-IN" sz="1400" dirty="0">
                <a:latin typeface="Times New Roman" panose="02020603050405020304" pitchFamily="18" charset="0"/>
                <a:cs typeface="Times New Roman" panose="02020603050405020304" pitchFamily="18" charset="0"/>
              </a:rPr>
              <a:t>, “Android Application with Platform Based </a:t>
            </a:r>
            <a:r>
              <a:rPr lang="en-IN" sz="1400" dirty="0" err="1">
                <a:latin typeface="Times New Roman" panose="02020603050405020304" pitchFamily="18" charset="0"/>
                <a:cs typeface="Times New Roman" panose="02020603050405020304" pitchFamily="18" charset="0"/>
              </a:rPr>
              <a:t>OnVoice</a:t>
            </a:r>
            <a:r>
              <a:rPr lang="en-IN" sz="1400" dirty="0">
                <a:latin typeface="Times New Roman" panose="02020603050405020304" pitchFamily="18" charset="0"/>
                <a:cs typeface="Times New Roman" panose="02020603050405020304" pitchFamily="18" charset="0"/>
              </a:rPr>
              <a:t> Recognition For Competitive Exam”, International Journal of Advanced Research in Science &amp; Technology (IJARST),Volume 5, Issue 5, May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[5] Ronald </a:t>
            </a:r>
            <a:r>
              <a:rPr lang="en-IN" sz="1400" dirty="0" err="1">
                <a:latin typeface="Times New Roman" panose="02020603050405020304" pitchFamily="18" charset="0"/>
                <a:cs typeface="Times New Roman" panose="02020603050405020304" pitchFamily="18" charset="0"/>
              </a:rPr>
              <a:t>Maryan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Rodriques</a:t>
            </a:r>
            <a:r>
              <a:rPr lang="en-IN" sz="1400" dirty="0">
                <a:latin typeface="Times New Roman" panose="02020603050405020304" pitchFamily="18" charset="0"/>
                <a:cs typeface="Times New Roman" panose="02020603050405020304" pitchFamily="18" charset="0"/>
              </a:rPr>
              <a:t>, “Speak2Code: A Multi-Utility Program based on Speech Recognition that Allows you to Code Through Speech Commands ”,IJARSCT, Volume 3, Issue 1, March 2021.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Avanish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Vijaybahadur</a:t>
            </a:r>
            <a:r>
              <a:rPr lang="en-IN" sz="1400" dirty="0">
                <a:latin typeface="Times New Roman" panose="02020603050405020304" pitchFamily="18" charset="0"/>
                <a:cs typeface="Times New Roman" panose="02020603050405020304" pitchFamily="18" charset="0"/>
              </a:rPr>
              <a:t> Yadav, </a:t>
            </a:r>
            <a:r>
              <a:rPr lang="en-IN" sz="1400" dirty="0" err="1">
                <a:latin typeface="Times New Roman" panose="02020603050405020304" pitchFamily="18" charset="0"/>
                <a:cs typeface="Times New Roman" panose="02020603050405020304" pitchFamily="18" charset="0"/>
              </a:rPr>
              <a:t>Sanket</a:t>
            </a:r>
            <a:r>
              <a:rPr lang="en-IN" sz="1400" dirty="0">
                <a:latin typeface="Times New Roman" panose="02020603050405020304" pitchFamily="18" charset="0"/>
                <a:cs typeface="Times New Roman" panose="02020603050405020304" pitchFamily="18" charset="0"/>
              </a:rPr>
              <a:t> Saheb Verma, Deepak Dinesh </a:t>
            </a:r>
            <a:r>
              <a:rPr lang="en-IN" sz="1400" dirty="0" err="1">
                <a:latin typeface="Times New Roman" panose="02020603050405020304" pitchFamily="18" charset="0"/>
                <a:cs typeface="Times New Roman" panose="02020603050405020304" pitchFamily="18" charset="0"/>
              </a:rPr>
              <a:t>Singh,”VIRTUAL</a:t>
            </a:r>
            <a:r>
              <a:rPr lang="en-IN" sz="1400" dirty="0">
                <a:latin typeface="Times New Roman" panose="02020603050405020304" pitchFamily="18" charset="0"/>
                <a:cs typeface="Times New Roman" panose="02020603050405020304" pitchFamily="18" charset="0"/>
              </a:rPr>
              <a:t> ASSISTANTFOR BLIND PEOPLE”, International Journal Of Advance Scientific Research And Engineering Trends, ||Volume 6 ,Issue 5 , May 2021. </a:t>
            </a:r>
            <a:endParaRPr lang="en-US" altLang="en-US"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822ED41-0A6B-4377-A1F2-75F808765C90}"/>
              </a:ext>
            </a:extLst>
          </p:cNvPr>
          <p:cNvSpPr>
            <a:spLocks noGrp="1" noChangeArrowheads="1"/>
          </p:cNvSpPr>
          <p:nvPr>
            <p:ph type="title"/>
          </p:nvPr>
        </p:nvSpPr>
        <p:spPr>
          <a:xfrm>
            <a:off x="1931392" y="52091"/>
            <a:ext cx="7056438" cy="719138"/>
          </a:xfrm>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5537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832A09-F7CD-4020-9D78-8465B938FF3B}"/>
              </a:ext>
            </a:extLst>
          </p:cNvPr>
          <p:cNvPicPr>
            <a:picLocks noGrp="1" noChangeAspect="1"/>
          </p:cNvPicPr>
          <p:nvPr>
            <p:ph idx="1"/>
          </p:nvPr>
        </p:nvPicPr>
        <p:blipFill rotWithShape="1">
          <a:blip r:embed="rId2"/>
          <a:srcRect l="-283" t="1578" r="283" b="123"/>
          <a:stretch/>
        </p:blipFill>
        <p:spPr>
          <a:xfrm>
            <a:off x="-25499" y="-61"/>
            <a:ext cx="9150449" cy="6858061"/>
          </a:xfrm>
          <a:prstGeom prst="rect">
            <a:avLst/>
          </a:prstGeom>
        </p:spPr>
      </p:pic>
    </p:spTree>
    <p:extLst>
      <p:ext uri="{BB962C8B-B14F-4D97-AF65-F5344CB8AC3E}">
        <p14:creationId xmlns:p14="http://schemas.microsoft.com/office/powerpoint/2010/main" val="3565626409"/>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122</TotalTime>
  <Words>928</Words>
  <Application>Microsoft Office PowerPoint</Application>
  <PresentationFormat>On-screen Show (4:3)</PresentationFormat>
  <Paragraphs>32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 Black</vt:lpstr>
      <vt:lpstr>Arial Rounded MT Bold</vt:lpstr>
      <vt:lpstr>Tahoma</vt:lpstr>
      <vt:lpstr>Times New Roman</vt:lpstr>
      <vt:lpstr>template</vt:lpstr>
      <vt:lpstr>Virtual Assistant for the Blind</vt:lpstr>
      <vt:lpstr>ABSTRACT</vt:lpstr>
      <vt:lpstr>LITERATURE SURVEY</vt:lpstr>
      <vt:lpstr>PROBLEM STATEMENT</vt:lpstr>
      <vt:lpstr>PROPOSED SYSTEM </vt:lpstr>
      <vt:lpstr>IMPLEMENTATION</vt:lpstr>
      <vt:lpstr>CONCLUSION AND FUTURE SCOPE</vt:lpstr>
      <vt:lpstr>REFERENCES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for the Blind</dc:title>
  <dc:creator>TSR</dc:creator>
  <cp:lastModifiedBy>TSR</cp:lastModifiedBy>
  <cp:revision>44</cp:revision>
  <dcterms:created xsi:type="dcterms:W3CDTF">2023-10-14T03:19:49Z</dcterms:created>
  <dcterms:modified xsi:type="dcterms:W3CDTF">2023-10-14T06:00:35Z</dcterms:modified>
</cp:coreProperties>
</file>