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80" r:id="rId5"/>
    <p:sldId id="281" r:id="rId6"/>
    <p:sldId id="286" r:id="rId7"/>
    <p:sldId id="282" r:id="rId8"/>
    <p:sldId id="287" r:id="rId9"/>
    <p:sldId id="283" r:id="rId10"/>
    <p:sldId id="288" r:id="rId11"/>
    <p:sldId id="284" r:id="rId12"/>
    <p:sldId id="289" r:id="rId13"/>
    <p:sldId id="285" r:id="rId14"/>
    <p:sldId id="290" r:id="rId15"/>
    <p:sldId id="291" r:id="rId16"/>
    <p:sldId id="296" r:id="rId17"/>
    <p:sldId id="292" r:id="rId18"/>
    <p:sldId id="294" r:id="rId19"/>
    <p:sldId id="297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500" b="1" i="1" baseline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cap="small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214G1A32A1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Sree Nithya G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</a:t>
            </a:r>
            <a:r>
              <a:rPr lang="en-US" sz="1200" b="0" dirty="0" smtClean="0"/>
              <a:t>214G1A32A1</a:t>
            </a:r>
            <a:endParaRPr lang="en-US" sz="1200" b="0" dirty="0"/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0337" y="8855241"/>
            <a:ext cx="3043187" cy="161543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4" y="1967080"/>
            <a:ext cx="2714228" cy="263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81" y="1967080"/>
            <a:ext cx="2930990" cy="263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20" y="1977772"/>
            <a:ext cx="5202028" cy="262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446" y="5080653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Process Improvement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85" y="5080653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Compliance Monitoring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6384" y="5076493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9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Supply </a:t>
            </a:r>
            <a:r>
              <a:rPr lang="en-US" b="1" dirty="0"/>
              <a:t>Chain </a:t>
            </a:r>
            <a:r>
              <a:rPr lang="en-US" b="1" dirty="0" smtClean="0"/>
              <a:t>Optimization: </a:t>
            </a:r>
            <a:r>
              <a:rPr lang="en-US" dirty="0" smtClean="0"/>
              <a:t>Enhancing </a:t>
            </a:r>
            <a:r>
              <a:rPr lang="en-US" dirty="0"/>
              <a:t>logistics and supply chain </a:t>
            </a:r>
            <a:r>
              <a:rPr lang="en-US" dirty="0" smtClean="0"/>
              <a:t>processes.</a:t>
            </a:r>
          </a:p>
          <a:p>
            <a:r>
              <a:rPr lang="en-US" dirty="0"/>
              <a:t> </a:t>
            </a:r>
            <a:r>
              <a:rPr lang="en-US" b="1" dirty="0" smtClean="0"/>
              <a:t>Fraud </a:t>
            </a:r>
            <a:r>
              <a:rPr lang="en-US" b="1" dirty="0"/>
              <a:t>Detection</a:t>
            </a:r>
            <a:r>
              <a:rPr lang="en-US" b="1" dirty="0" smtClean="0"/>
              <a:t>: </a:t>
            </a:r>
            <a:r>
              <a:rPr lang="en-US" dirty="0"/>
              <a:t>Identifying irregularities in financial and operational </a:t>
            </a:r>
            <a:r>
              <a:rPr lang="en-US" dirty="0" smtClean="0"/>
              <a:t>processes.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Healthcare </a:t>
            </a:r>
            <a:r>
              <a:rPr lang="en-US" b="1" dirty="0"/>
              <a:t>Process Analysis</a:t>
            </a:r>
            <a:r>
              <a:rPr lang="en-US" b="1" dirty="0" smtClean="0"/>
              <a:t>: </a:t>
            </a:r>
            <a:r>
              <a:rPr lang="en-US" dirty="0"/>
              <a:t>Improving patient care and resource </a:t>
            </a:r>
            <a:r>
              <a:rPr lang="en-US" dirty="0" smtClean="0"/>
              <a:t>allocation.</a:t>
            </a:r>
          </a:p>
          <a:p>
            <a:r>
              <a:rPr lang="en-US" dirty="0"/>
              <a:t> </a:t>
            </a:r>
            <a:r>
              <a:rPr lang="en-US" b="1" dirty="0" smtClean="0"/>
              <a:t>IT </a:t>
            </a:r>
            <a:r>
              <a:rPr lang="en-US" b="1" dirty="0"/>
              <a:t>Service Management</a:t>
            </a:r>
            <a:r>
              <a:rPr lang="en-US" b="1" dirty="0" smtClean="0"/>
              <a:t>: </a:t>
            </a:r>
            <a:r>
              <a:rPr lang="en-US" dirty="0"/>
              <a:t>Analyzing IT processes to enhance service </a:t>
            </a:r>
            <a:r>
              <a:rPr lang="en-US" dirty="0" smtClean="0"/>
              <a:t>delivery.</a:t>
            </a:r>
          </a:p>
          <a:p>
            <a:r>
              <a:rPr lang="en-US" dirty="0"/>
              <a:t> </a:t>
            </a:r>
            <a:r>
              <a:rPr lang="en-US" b="1" dirty="0" smtClean="0"/>
              <a:t>Manufacturing </a:t>
            </a:r>
            <a:r>
              <a:rPr lang="en-US" b="1" dirty="0"/>
              <a:t>Efficiency</a:t>
            </a:r>
            <a:r>
              <a:rPr lang="en-US" b="1" dirty="0" smtClean="0"/>
              <a:t>: </a:t>
            </a:r>
            <a:r>
              <a:rPr lang="en-US" dirty="0"/>
              <a:t>Optimizing production lines and manufacturing </a:t>
            </a:r>
            <a:r>
              <a:rPr lang="en-US" dirty="0" smtClean="0"/>
              <a:t>processes.</a:t>
            </a:r>
          </a:p>
          <a:p>
            <a:r>
              <a:rPr lang="en-US" dirty="0"/>
              <a:t> </a:t>
            </a:r>
            <a:r>
              <a:rPr lang="en-US" b="1" dirty="0" smtClean="0"/>
              <a:t>Invoice </a:t>
            </a:r>
            <a:r>
              <a:rPr lang="en-US" b="1" dirty="0"/>
              <a:t>and Order Processing</a:t>
            </a:r>
            <a:r>
              <a:rPr lang="en-US" b="1" dirty="0" smtClean="0"/>
              <a:t>: </a:t>
            </a:r>
            <a:r>
              <a:rPr lang="en-US" dirty="0"/>
              <a:t>Enhancing accuracy and speed of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26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65" y="8861053"/>
            <a:ext cx="11779135" cy="53949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0" y="2200574"/>
            <a:ext cx="5451194" cy="269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90" y="1623253"/>
            <a:ext cx="4129718" cy="379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7390" y="5623469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Supply Chain Optimization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6207" y="5623469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Fraud Detection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5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b="1" dirty="0" smtClean="0"/>
              <a:t>List of Modules:</a:t>
            </a:r>
            <a:endParaRPr lang="en-US" sz="3600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Process Mining Life Cycle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Mechanism </a:t>
            </a:r>
            <a:r>
              <a:rPr lang="en-US" b="1" dirty="0"/>
              <a:t>of Process </a:t>
            </a:r>
            <a:r>
              <a:rPr lang="en-US" b="1" dirty="0" smtClean="0"/>
              <a:t>Mining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Key Elements of Process </a:t>
            </a:r>
            <a:r>
              <a:rPr lang="en-US" b="1" dirty="0" smtClean="0"/>
              <a:t>Mining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Implementation Essentials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Gains from Process </a:t>
            </a:r>
            <a:r>
              <a:rPr lang="en-US" b="1" dirty="0" smtClean="0"/>
              <a:t>Mining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Initiating </a:t>
            </a:r>
            <a:r>
              <a:rPr lang="en-US" b="1" dirty="0"/>
              <a:t>a Process Mining Project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Diverse </a:t>
            </a:r>
            <a:r>
              <a:rPr lang="en-US" b="1" dirty="0"/>
              <a:t>Industry </a:t>
            </a:r>
            <a:r>
              <a:rPr lang="en-US" b="1" dirty="0" smtClean="0"/>
              <a:t>Applications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Practical </a:t>
            </a:r>
            <a:r>
              <a:rPr lang="en-US" b="1" dirty="0"/>
              <a:t>Uses of Process Mining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Prime </a:t>
            </a:r>
            <a:r>
              <a:rPr lang="en-US" b="1" dirty="0"/>
              <a:t>Process Mining Tools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Process </a:t>
            </a:r>
            <a:r>
              <a:rPr lang="en-US" b="1" dirty="0"/>
              <a:t>Mining Software Providers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589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Mining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559" y="8021247"/>
            <a:ext cx="6440481" cy="53949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37" y="1085609"/>
            <a:ext cx="4915948" cy="528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8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Process Mining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/>
              <a:t>Collection</a:t>
            </a:r>
            <a:r>
              <a:rPr lang="en-US" b="1" dirty="0" smtClean="0"/>
              <a:t>: </a:t>
            </a:r>
            <a:r>
              <a:rPr lang="en-US" dirty="0"/>
              <a:t>Gather event logs from systems.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Preprocessing: </a:t>
            </a:r>
            <a:r>
              <a:rPr lang="en-US" dirty="0"/>
              <a:t>Clean, filter, and handle missing data.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Transformation: </a:t>
            </a:r>
            <a:r>
              <a:rPr lang="en-US" dirty="0"/>
              <a:t>Structure logs into cases and activities.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Process </a:t>
            </a:r>
            <a:r>
              <a:rPr lang="en-US" b="1" dirty="0"/>
              <a:t>Discovery</a:t>
            </a:r>
            <a:r>
              <a:rPr lang="en-US" b="1" dirty="0" smtClean="0"/>
              <a:t>: </a:t>
            </a:r>
            <a:r>
              <a:rPr lang="en-US" dirty="0"/>
              <a:t>Generate process models from logs.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Conformance </a:t>
            </a:r>
            <a:r>
              <a:rPr lang="en-US" b="1" dirty="0"/>
              <a:t>Checking</a:t>
            </a:r>
            <a:r>
              <a:rPr lang="en-US" b="1" dirty="0" smtClean="0"/>
              <a:t>: </a:t>
            </a:r>
            <a:r>
              <a:rPr lang="en-US" dirty="0"/>
              <a:t>Compare models with actual logs.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Performance </a:t>
            </a:r>
            <a:r>
              <a:rPr lang="en-US" b="1" dirty="0"/>
              <a:t>Analysis</a:t>
            </a:r>
            <a:r>
              <a:rPr lang="en-US" b="1" dirty="0" smtClean="0"/>
              <a:t>: </a:t>
            </a:r>
            <a:r>
              <a:rPr lang="en-US" dirty="0"/>
              <a:t>Evaluate KPIs from event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Simulation: </a:t>
            </a:r>
            <a:r>
              <a:rPr lang="en-US" dirty="0"/>
              <a:t>Test process changes in simulations.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Process </a:t>
            </a:r>
            <a:r>
              <a:rPr lang="en-US" b="1" dirty="0"/>
              <a:t>Improvement</a:t>
            </a:r>
            <a:r>
              <a:rPr lang="en-US" b="1" dirty="0" smtClean="0"/>
              <a:t>: </a:t>
            </a:r>
            <a:r>
              <a:rPr lang="en-US" dirty="0"/>
              <a:t>Optimize based on insights.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Visualization:</a:t>
            </a:r>
            <a:r>
              <a:rPr lang="en-US" dirty="0" smtClean="0"/>
              <a:t> </a:t>
            </a:r>
            <a:r>
              <a:rPr lang="en-US" dirty="0"/>
              <a:t>Present results for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79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Process Mining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894" y="7684058"/>
            <a:ext cx="11779135" cy="53949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2" y="1003706"/>
            <a:ext cx="8042195" cy="531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13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Essentials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Goal:</a:t>
            </a:r>
            <a:r>
              <a:rPr lang="en-US" dirty="0" smtClean="0"/>
              <a:t> </a:t>
            </a:r>
            <a:r>
              <a:rPr lang="en-US" dirty="0"/>
              <a:t>Define clear objectives.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Data:</a:t>
            </a:r>
            <a:r>
              <a:rPr lang="en-US" dirty="0" smtClean="0"/>
              <a:t> </a:t>
            </a:r>
            <a:r>
              <a:rPr lang="en-US" dirty="0"/>
              <a:t>Gather accurate logs.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Tools:</a:t>
            </a:r>
            <a:r>
              <a:rPr lang="en-US" dirty="0" smtClean="0"/>
              <a:t> </a:t>
            </a:r>
            <a:r>
              <a:rPr lang="en-US" dirty="0"/>
              <a:t>Choose suitable software.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Preparation: </a:t>
            </a:r>
            <a:r>
              <a:rPr lang="en-US" dirty="0"/>
              <a:t>Clean and prep data.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Mapping: </a:t>
            </a:r>
            <a:r>
              <a:rPr lang="en-US" dirty="0"/>
              <a:t>Create process models.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Metrics:</a:t>
            </a:r>
            <a:r>
              <a:rPr lang="en-US" dirty="0" smtClean="0"/>
              <a:t> </a:t>
            </a:r>
            <a:r>
              <a:rPr lang="en-US" dirty="0"/>
              <a:t>Pick key indicators.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Analysis: </a:t>
            </a:r>
            <a:r>
              <a:rPr lang="en-US" dirty="0"/>
              <a:t>Identify issues.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Improvement: </a:t>
            </a:r>
            <a:r>
              <a:rPr lang="en-US" dirty="0"/>
              <a:t>Make changes.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Documentation:</a:t>
            </a:r>
            <a:r>
              <a:rPr lang="en-US" dirty="0" smtClean="0"/>
              <a:t> </a:t>
            </a:r>
            <a:r>
              <a:rPr lang="en-US" dirty="0"/>
              <a:t>Keep 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0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Process Mining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258" y="7470183"/>
            <a:ext cx="9762382" cy="39970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2" y="1600308"/>
            <a:ext cx="11817651" cy="408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47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Uses of Process Mining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Optimization: Improve </a:t>
            </a:r>
            <a:r>
              <a:rPr lang="en-US" dirty="0"/>
              <a:t>efficiency and remove bottlenecks.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Compliance: </a:t>
            </a:r>
            <a:r>
              <a:rPr lang="en-US" dirty="0"/>
              <a:t>Ensure adherence to regulations.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Root </a:t>
            </a:r>
            <a:r>
              <a:rPr lang="en-US" dirty="0"/>
              <a:t>Cause Analysis</a:t>
            </a:r>
            <a:r>
              <a:rPr lang="en-US" dirty="0" smtClean="0"/>
              <a:t>: </a:t>
            </a:r>
            <a:r>
              <a:rPr lang="en-US" dirty="0"/>
              <a:t>Identify reasons for variations.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Customer </a:t>
            </a:r>
            <a:r>
              <a:rPr lang="en-US" dirty="0"/>
              <a:t>Experience</a:t>
            </a:r>
            <a:r>
              <a:rPr lang="en-US" dirty="0" smtClean="0"/>
              <a:t>: </a:t>
            </a:r>
            <a:r>
              <a:rPr lang="en-US" dirty="0"/>
              <a:t>Enhance understanding of customer interactions.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Supply </a:t>
            </a:r>
            <a:r>
              <a:rPr lang="en-US" dirty="0"/>
              <a:t>Chain</a:t>
            </a:r>
            <a:r>
              <a:rPr lang="en-US" dirty="0" smtClean="0"/>
              <a:t>: </a:t>
            </a:r>
            <a:r>
              <a:rPr lang="en-US" dirty="0"/>
              <a:t>Streamline supply chain processes.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Fraud </a:t>
            </a:r>
            <a:r>
              <a:rPr lang="en-US" dirty="0"/>
              <a:t>Detection</a:t>
            </a:r>
            <a:r>
              <a:rPr lang="en-US" dirty="0" smtClean="0"/>
              <a:t>: </a:t>
            </a:r>
            <a:r>
              <a:rPr lang="en-US" dirty="0"/>
              <a:t>Detect unusual process patterns.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Healthcare </a:t>
            </a:r>
            <a:r>
              <a:rPr lang="en-US" dirty="0"/>
              <a:t>Improvement</a:t>
            </a:r>
            <a:r>
              <a:rPr lang="en-US" dirty="0" smtClean="0"/>
              <a:t>: </a:t>
            </a:r>
            <a:r>
              <a:rPr lang="en-US" dirty="0"/>
              <a:t>Optimize medical workflows.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Management</a:t>
            </a:r>
            <a:r>
              <a:rPr lang="en-US" dirty="0" smtClean="0"/>
              <a:t>: </a:t>
            </a:r>
            <a:r>
              <a:rPr lang="en-US" dirty="0"/>
              <a:t>Monitor and improve IT processes.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Manufacturing: </a:t>
            </a:r>
            <a:r>
              <a:rPr lang="en-US" dirty="0"/>
              <a:t>Optimize production processes.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Financial </a:t>
            </a:r>
            <a:r>
              <a:rPr lang="en-US" dirty="0"/>
              <a:t>Operations</a:t>
            </a:r>
            <a:r>
              <a:rPr lang="en-US" dirty="0" smtClean="0"/>
              <a:t>: </a:t>
            </a:r>
            <a:r>
              <a:rPr lang="en-US" dirty="0"/>
              <a:t>Enhance financial processes.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HR </a:t>
            </a:r>
            <a:r>
              <a:rPr lang="en-US" dirty="0"/>
              <a:t>Efficiency</a:t>
            </a:r>
            <a:r>
              <a:rPr lang="en-US" dirty="0" smtClean="0"/>
              <a:t>: </a:t>
            </a:r>
            <a:r>
              <a:rPr lang="en-US" dirty="0"/>
              <a:t>Streamline HR workflows.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Insurance </a:t>
            </a:r>
            <a:r>
              <a:rPr lang="en-US" dirty="0"/>
              <a:t>Claims</a:t>
            </a:r>
            <a:r>
              <a:rPr lang="en-US" dirty="0" smtClean="0"/>
              <a:t>: </a:t>
            </a:r>
            <a:r>
              <a:rPr lang="en-US" dirty="0"/>
              <a:t>Improve claims processing.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Logistics: </a:t>
            </a:r>
            <a:r>
              <a:rPr lang="en-US" dirty="0"/>
              <a:t>Analyze and optimize logistics.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50784"/>
            <a:ext cx="11779135" cy="53949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Apply </a:t>
            </a:r>
            <a:r>
              <a:rPr lang="en-US" sz="2400" dirty="0" err="1"/>
              <a:t>Celonis</a:t>
            </a:r>
            <a:r>
              <a:rPr lang="en-US" sz="2400" dirty="0"/>
              <a:t> for analyzing business processes, identifying inefficiencies.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Integrate </a:t>
            </a:r>
            <a:r>
              <a:rPr lang="en-US" sz="2400" dirty="0"/>
              <a:t>data from various sources into </a:t>
            </a:r>
            <a:r>
              <a:rPr lang="en-US" sz="2400" dirty="0" err="1"/>
              <a:t>Celonis</a:t>
            </a:r>
            <a:r>
              <a:rPr lang="en-US" sz="2400" dirty="0"/>
              <a:t> for comprehensive analysis.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/>
              <a:t>process visualizations in </a:t>
            </a:r>
            <a:r>
              <a:rPr lang="en-US" sz="2400" dirty="0" err="1"/>
              <a:t>Celonis</a:t>
            </a:r>
            <a:r>
              <a:rPr lang="en-US" sz="2400" dirty="0"/>
              <a:t> to show flows and performance.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Uncover </a:t>
            </a:r>
            <a:r>
              <a:rPr lang="en-US" sz="2400" dirty="0"/>
              <a:t>root causes of process issues through process mining techniques.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/>
              <a:t>KPIs in </a:t>
            </a:r>
            <a:r>
              <a:rPr lang="en-US" sz="2400" dirty="0" err="1"/>
              <a:t>Celonis</a:t>
            </a:r>
            <a:r>
              <a:rPr lang="en-US" sz="2400" dirty="0"/>
              <a:t> to effectively measure and monitor performance.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Suggest </a:t>
            </a:r>
            <a:r>
              <a:rPr lang="en-US" sz="2400" dirty="0"/>
              <a:t>process optimizations based on insights gained from </a:t>
            </a:r>
            <a:r>
              <a:rPr lang="en-US" sz="2400" dirty="0" err="1"/>
              <a:t>Celonis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Develop </a:t>
            </a:r>
            <a:r>
              <a:rPr lang="en-US" sz="2400" dirty="0"/>
              <a:t>data cleaning skills for accurate process mining results.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Detect </a:t>
            </a:r>
            <a:r>
              <a:rPr lang="en-US" sz="2400" dirty="0"/>
              <a:t>and address anomalies using </a:t>
            </a:r>
            <a:r>
              <a:rPr lang="en-US" sz="2400" dirty="0" err="1"/>
              <a:t>Celonis</a:t>
            </a:r>
            <a:r>
              <a:rPr lang="en-US" sz="2400" dirty="0"/>
              <a:t> for process improvement.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Communicate </a:t>
            </a:r>
            <a:r>
              <a:rPr lang="en-US" sz="2400" dirty="0"/>
              <a:t>findings to stakeholders through reports and presentations.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Understand </a:t>
            </a:r>
            <a:r>
              <a:rPr lang="en-US" sz="2400" dirty="0"/>
              <a:t>continuous improvement and apply it using </a:t>
            </a:r>
            <a:r>
              <a:rPr lang="en-US" sz="2400" dirty="0" err="1"/>
              <a:t>Celonis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Refine data cleaning techniques for improved </a:t>
            </a:r>
            <a:r>
              <a:rPr lang="en-US" sz="2400" dirty="0" err="1"/>
              <a:t>Celonis</a:t>
            </a:r>
            <a:r>
              <a:rPr lang="en-US" sz="2400" dirty="0"/>
              <a:t> analysis outcomes.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Employ </a:t>
            </a:r>
            <a:r>
              <a:rPr lang="en-US" sz="2400" dirty="0" err="1"/>
              <a:t>Celonis</a:t>
            </a:r>
            <a:r>
              <a:rPr lang="en-US" sz="2400" dirty="0"/>
              <a:t> to support decision-making through data-driven insights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Process mining is a technique for analyzing and visualizing real-life processes within organizations. It involves using data from various sources to gain insights into process </a:t>
            </a:r>
            <a:r>
              <a:rPr lang="en-US" dirty="0" smtClean="0"/>
              <a:t>functioning. Event </a:t>
            </a:r>
            <a:r>
              <a:rPr lang="en-US" dirty="0"/>
              <a:t>logs and data trails from business operations are analyzed to understand processes.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Process mining reveals inefficiencies, bottlenecks, and areas for improvement</a:t>
            </a:r>
            <a:r>
              <a:rPr lang="en-US" dirty="0" smtClean="0"/>
              <a:t>.  </a:t>
            </a:r>
            <a:r>
              <a:rPr lang="en-US" dirty="0"/>
              <a:t>It provides a data-driven approach to making informed decisions and optimizing workflows</a:t>
            </a:r>
            <a:r>
              <a:rPr lang="en-US" dirty="0" smtClean="0"/>
              <a:t>. </a:t>
            </a:r>
            <a:r>
              <a:rPr lang="en-US" dirty="0"/>
              <a:t>The technique is used to enhance operational efficiency and ensure </a:t>
            </a:r>
            <a:r>
              <a:rPr lang="en-US" dirty="0" smtClean="0"/>
              <a:t>compliance. Process </a:t>
            </a:r>
            <a:r>
              <a:rPr lang="en-US" dirty="0"/>
              <a:t>mining is applied across various industries to drive continuous 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4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smtClean="0"/>
              <a:t>Event Logs: </a:t>
            </a:r>
            <a:r>
              <a:rPr lang="en-US" dirty="0" smtClean="0"/>
              <a:t>Gathering </a:t>
            </a:r>
            <a:r>
              <a:rPr lang="en-US" dirty="0"/>
              <a:t>data from event logs generated by IT systems and </a:t>
            </a:r>
            <a:r>
              <a:rPr lang="en-US" dirty="0" smtClean="0"/>
              <a:t>a applications.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Data Extraction: </a:t>
            </a:r>
            <a:r>
              <a:rPr lang="en-US" dirty="0" smtClean="0"/>
              <a:t>Extracting </a:t>
            </a:r>
            <a:r>
              <a:rPr lang="en-US" dirty="0"/>
              <a:t>relevant data from various sources, like databases and log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Data Preprocessing: </a:t>
            </a:r>
            <a:r>
              <a:rPr lang="en-US" dirty="0" smtClean="0"/>
              <a:t>Cleaning</a:t>
            </a:r>
            <a:r>
              <a:rPr lang="en-US" dirty="0"/>
              <a:t>, transforming, and structuring data for </a:t>
            </a:r>
            <a:r>
              <a:rPr lang="en-US" dirty="0" smtClean="0"/>
              <a:t>analysis.</a:t>
            </a:r>
          </a:p>
          <a:p>
            <a:r>
              <a:rPr lang="en-US" dirty="0"/>
              <a:t> </a:t>
            </a:r>
            <a:r>
              <a:rPr lang="en-US" b="1" dirty="0" smtClean="0"/>
              <a:t>Process </a:t>
            </a:r>
            <a:r>
              <a:rPr lang="en-US" b="1" dirty="0"/>
              <a:t>Discovery</a:t>
            </a:r>
            <a:r>
              <a:rPr lang="en-US" b="1" dirty="0" smtClean="0"/>
              <a:t>: </a:t>
            </a:r>
            <a:r>
              <a:rPr lang="en-US" dirty="0"/>
              <a:t>Automatically generating process models from event </a:t>
            </a:r>
            <a:r>
              <a:rPr lang="en-US" dirty="0" smtClean="0"/>
              <a:t>data.</a:t>
            </a:r>
          </a:p>
          <a:p>
            <a:r>
              <a:rPr lang="en-US" dirty="0"/>
              <a:t> </a:t>
            </a:r>
            <a:r>
              <a:rPr lang="en-US" b="1" dirty="0" smtClean="0"/>
              <a:t>Conformance </a:t>
            </a:r>
            <a:r>
              <a:rPr lang="en-US" b="1" dirty="0"/>
              <a:t>Checking</a:t>
            </a:r>
            <a:r>
              <a:rPr lang="en-US" b="1" dirty="0" smtClean="0"/>
              <a:t>: </a:t>
            </a:r>
            <a:r>
              <a:rPr lang="en-US" dirty="0"/>
              <a:t>Comparing process models with real event data to identify </a:t>
            </a:r>
            <a:r>
              <a:rPr lang="en-US" dirty="0" smtClean="0"/>
              <a:t>deviations. </a:t>
            </a:r>
          </a:p>
          <a:p>
            <a:r>
              <a:rPr lang="en-US" dirty="0"/>
              <a:t> </a:t>
            </a:r>
            <a:r>
              <a:rPr lang="en-US" b="1" dirty="0" smtClean="0"/>
              <a:t>Performance </a:t>
            </a:r>
            <a:r>
              <a:rPr lang="en-US" b="1" dirty="0"/>
              <a:t>Analysis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Evaluating process performance using key metrics and indicators.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7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53" y="1226416"/>
            <a:ext cx="4738647" cy="39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08" y="1226416"/>
            <a:ext cx="3986317" cy="39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504336" y="8479345"/>
            <a:ext cx="7893337" cy="18032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7021" y="5581953"/>
            <a:ext cx="374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IN" b="1" i="1" dirty="0" smtClean="0"/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8584" y="5581953"/>
            <a:ext cx="272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Process </a:t>
            </a:r>
            <a:r>
              <a:rPr lang="en-US" b="1" dirty="0"/>
              <a:t>Visualization</a:t>
            </a:r>
            <a:r>
              <a:rPr lang="en-US" b="1" dirty="0" smtClean="0"/>
              <a:t>: </a:t>
            </a:r>
            <a:r>
              <a:rPr lang="en-US" dirty="0"/>
              <a:t>Creating visual representations of process flows and </a:t>
            </a:r>
            <a:r>
              <a:rPr lang="en-US" dirty="0" smtClean="0"/>
              <a:t>activities.</a:t>
            </a:r>
          </a:p>
          <a:p>
            <a:r>
              <a:rPr lang="en-US" dirty="0"/>
              <a:t> </a:t>
            </a:r>
            <a:r>
              <a:rPr lang="en-US" b="1" dirty="0" smtClean="0"/>
              <a:t>Predictive </a:t>
            </a:r>
            <a:r>
              <a:rPr lang="en-US" b="1" dirty="0"/>
              <a:t>Analysis</a:t>
            </a:r>
            <a:r>
              <a:rPr lang="en-US" b="1" dirty="0" smtClean="0"/>
              <a:t>: </a:t>
            </a:r>
            <a:r>
              <a:rPr lang="en-US" dirty="0"/>
              <a:t>Using historical data to predict future process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Machine </a:t>
            </a:r>
            <a:r>
              <a:rPr lang="en-US" b="1" dirty="0"/>
              <a:t>Learning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Employing ML algorithms to discover patterns and </a:t>
            </a:r>
            <a:r>
              <a:rPr lang="en-US" dirty="0" smtClean="0"/>
              <a:t>anomalies.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/>
              <a:t>Mining</a:t>
            </a:r>
            <a:r>
              <a:rPr lang="en-US" b="1" dirty="0" smtClean="0"/>
              <a:t>: </a:t>
            </a:r>
            <a:r>
              <a:rPr lang="en-US" dirty="0"/>
              <a:t>Extracting valuable insights from large sets of process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Business </a:t>
            </a:r>
            <a:r>
              <a:rPr lang="en-US" b="1" dirty="0"/>
              <a:t>Intelligence</a:t>
            </a:r>
            <a:r>
              <a:rPr lang="en-US" b="1" dirty="0" smtClean="0"/>
              <a:t>: </a:t>
            </a:r>
            <a:r>
              <a:rPr lang="en-US" dirty="0"/>
              <a:t>Utilizing BI tools for data analysis and </a:t>
            </a:r>
            <a:r>
              <a:rPr lang="en-US" dirty="0" smtClean="0"/>
              <a:t>decision-making.</a:t>
            </a:r>
          </a:p>
          <a:p>
            <a:r>
              <a:rPr lang="en-US" dirty="0"/>
              <a:t> </a:t>
            </a:r>
            <a:r>
              <a:rPr lang="en-US" b="1" dirty="0" smtClean="0"/>
              <a:t>Workflow </a:t>
            </a:r>
            <a:r>
              <a:rPr lang="en-US" b="1" dirty="0"/>
              <a:t>Management</a:t>
            </a:r>
            <a:r>
              <a:rPr lang="en-US" b="1" dirty="0" smtClean="0"/>
              <a:t>: </a:t>
            </a:r>
            <a:r>
              <a:rPr lang="en-US" dirty="0"/>
              <a:t>Automating and managing processes using workflow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67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		      </a:t>
            </a:r>
            <a:r>
              <a:rPr lang="en-IN" b="1" i="1" dirty="0" smtClean="0"/>
              <a:t>Data Modelling</a:t>
            </a:r>
            <a:endParaRPr lang="en-IN" b="1" i="1" dirty="0"/>
          </a:p>
          <a:p>
            <a:pPr marL="0" indent="0">
              <a:buNone/>
            </a:pPr>
            <a:endParaRPr lang="en-IN" b="1" i="1" dirty="0" smtClean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 smtClean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b="1" i="1" dirty="0"/>
              <a:t>	</a:t>
            </a:r>
            <a:r>
              <a:rPr lang="en-IN" b="1" i="1" dirty="0" smtClean="0"/>
              <a:t>							   Data </a:t>
            </a:r>
            <a:r>
              <a:rPr lang="en-IN" b="1" i="1" dirty="0"/>
              <a:t>Transformation</a:t>
            </a:r>
          </a:p>
          <a:p>
            <a:pPr marL="0" indent="0">
              <a:buNone/>
            </a:pPr>
            <a:r>
              <a:rPr lang="en-IN" b="1" i="1" dirty="0" smtClean="0"/>
              <a:t>	</a:t>
            </a:r>
            <a:endParaRPr lang="en-IN" b="1" i="1" dirty="0"/>
          </a:p>
        </p:txBody>
      </p:sp>
      <p:pic>
        <p:nvPicPr>
          <p:cNvPr id="2053" name="Picture 5" descr="C:\Users\91630\OneDrive\Pictures\Screenshots\Screenshot 2023-08-29 1140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8" y="1086927"/>
            <a:ext cx="6778778" cy="25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91630\OneDrive\Pictures\Screenshots\Screenshot 2023-08-30 1533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8" y="3749265"/>
            <a:ext cx="677877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Process Improvement: </a:t>
            </a:r>
            <a:r>
              <a:rPr lang="en-US" dirty="0" smtClean="0"/>
              <a:t>Identifying </a:t>
            </a:r>
            <a:r>
              <a:rPr lang="en-US" dirty="0"/>
              <a:t>bottlenecks and inefficiencies to streamline </a:t>
            </a:r>
            <a:r>
              <a:rPr lang="en-US" dirty="0" smtClean="0"/>
              <a:t>processes.</a:t>
            </a:r>
          </a:p>
          <a:p>
            <a:r>
              <a:rPr lang="en-US" dirty="0"/>
              <a:t> </a:t>
            </a:r>
            <a:r>
              <a:rPr lang="en-US" b="1" dirty="0" smtClean="0"/>
              <a:t>Compliance Monitoring: </a:t>
            </a:r>
            <a:r>
              <a:rPr lang="en-US" dirty="0" smtClean="0"/>
              <a:t>Ensuring </a:t>
            </a:r>
            <a:r>
              <a:rPr lang="en-US" dirty="0"/>
              <a:t>processes adhere to regulations and </a:t>
            </a:r>
            <a:r>
              <a:rPr lang="en-US" dirty="0" smtClean="0"/>
              <a:t>guidelines.</a:t>
            </a:r>
          </a:p>
          <a:p>
            <a:r>
              <a:rPr lang="en-US" dirty="0"/>
              <a:t> </a:t>
            </a:r>
            <a:r>
              <a:rPr lang="en-US" b="1" dirty="0" smtClean="0"/>
              <a:t>Root </a:t>
            </a:r>
            <a:r>
              <a:rPr lang="en-US" b="1" dirty="0"/>
              <a:t>Cause </a:t>
            </a:r>
            <a:r>
              <a:rPr lang="en-US" b="1" dirty="0" smtClean="0"/>
              <a:t>Analysis: </a:t>
            </a:r>
            <a:r>
              <a:rPr lang="en-US" dirty="0" smtClean="0"/>
              <a:t>Uncovering </a:t>
            </a:r>
            <a:r>
              <a:rPr lang="en-US" dirty="0"/>
              <a:t>reasons behind process breakdowns or </a:t>
            </a:r>
            <a:r>
              <a:rPr lang="en-US" dirty="0" smtClean="0"/>
              <a:t>delays.</a:t>
            </a:r>
          </a:p>
          <a:p>
            <a:r>
              <a:rPr lang="en-US" dirty="0"/>
              <a:t> </a:t>
            </a:r>
            <a:r>
              <a:rPr lang="en-US" b="1" dirty="0" smtClean="0"/>
              <a:t>Performance Evaluation:</a:t>
            </a:r>
            <a:r>
              <a:rPr lang="en-US" dirty="0" smtClean="0"/>
              <a:t> Measuring </a:t>
            </a:r>
            <a:r>
              <a:rPr lang="en-US" dirty="0"/>
              <a:t>process efficiency and effectiveness with </a:t>
            </a:r>
            <a:r>
              <a:rPr lang="en-US" dirty="0" smtClean="0"/>
              <a:t>metrics.</a:t>
            </a:r>
          </a:p>
          <a:p>
            <a:r>
              <a:rPr lang="en-US" dirty="0"/>
              <a:t> </a:t>
            </a:r>
            <a:r>
              <a:rPr lang="en-US" b="1" dirty="0" smtClean="0"/>
              <a:t>Risk Management: </a:t>
            </a:r>
            <a:r>
              <a:rPr lang="en-US" dirty="0" smtClean="0"/>
              <a:t>Identifying </a:t>
            </a:r>
            <a:r>
              <a:rPr lang="en-US" dirty="0"/>
              <a:t>potential risks and vulnerabilities in </a:t>
            </a:r>
            <a:r>
              <a:rPr lang="en-US" dirty="0" smtClean="0"/>
              <a:t>processes.</a:t>
            </a:r>
          </a:p>
          <a:p>
            <a:r>
              <a:rPr lang="en-US" dirty="0"/>
              <a:t> </a:t>
            </a:r>
            <a:r>
              <a:rPr lang="en-US" b="1" dirty="0" smtClean="0"/>
              <a:t>Customer </a:t>
            </a:r>
            <a:r>
              <a:rPr lang="en-US" b="1" dirty="0"/>
              <a:t>Journey Analysis</a:t>
            </a:r>
            <a:r>
              <a:rPr lang="en-US" b="1" dirty="0" smtClean="0"/>
              <a:t>: </a:t>
            </a:r>
            <a:r>
              <a:rPr lang="en-US" dirty="0"/>
              <a:t>Understanding customer interactions for better experiences.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242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977</Words>
  <Application>Microsoft Office PowerPoint</Application>
  <PresentationFormat>Custom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Design</vt:lpstr>
      <vt:lpstr>PowerPoint Presentation</vt:lpstr>
      <vt:lpstr>Contents</vt:lpstr>
      <vt:lpstr>Course Objectives</vt:lpstr>
      <vt:lpstr>Introduction</vt:lpstr>
      <vt:lpstr>Technology</vt:lpstr>
      <vt:lpstr>Contd…</vt:lpstr>
      <vt:lpstr>Cntd…</vt:lpstr>
      <vt:lpstr>Contd…</vt:lpstr>
      <vt:lpstr>Applications</vt:lpstr>
      <vt:lpstr>Contd…</vt:lpstr>
      <vt:lpstr>Contd…</vt:lpstr>
      <vt:lpstr>Contd…</vt:lpstr>
      <vt:lpstr>Modules</vt:lpstr>
      <vt:lpstr>Process Mining Life Cycle</vt:lpstr>
      <vt:lpstr>Mechanism of Process Mining </vt:lpstr>
      <vt:lpstr>Key Elements of Process Mining </vt:lpstr>
      <vt:lpstr>Implementation Essentials </vt:lpstr>
      <vt:lpstr>Gains from Process Mining </vt:lpstr>
      <vt:lpstr>Practical Uses of Process Mining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Sree Nithya</cp:lastModifiedBy>
  <cp:revision>132</cp:revision>
  <dcterms:created xsi:type="dcterms:W3CDTF">2019-06-11T05:35:51Z</dcterms:created>
  <dcterms:modified xsi:type="dcterms:W3CDTF">2023-08-30T15:51:03Z</dcterms:modified>
</cp:coreProperties>
</file>