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57" r:id="rId5"/>
    <p:sldId id="280" r:id="rId6"/>
    <p:sldId id="294" r:id="rId7"/>
    <p:sldId id="281" r:id="rId8"/>
    <p:sldId id="293" r:id="rId9"/>
    <p:sldId id="292" r:id="rId10"/>
    <p:sldId id="282" r:id="rId11"/>
    <p:sldId id="291" r:id="rId12"/>
    <p:sldId id="284" r:id="rId13"/>
    <p:sldId id="285" r:id="rId14"/>
    <p:sldId id="286" r:id="rId15"/>
    <p:sldId id="287" r:id="rId16"/>
    <p:sldId id="296" r:id="rId17"/>
    <p:sldId id="295" r:id="rId18"/>
    <p:sldId id="289" r:id="rId19"/>
    <p:sldId id="279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B4373D-D724-4DDF-90F2-B02EDD369569}">
          <p14:sldIdLst>
            <p14:sldId id="256"/>
            <p14:sldId id="273"/>
            <p14:sldId id="257"/>
            <p14:sldId id="280"/>
            <p14:sldId id="294"/>
            <p14:sldId id="281"/>
            <p14:sldId id="293"/>
            <p14:sldId id="292"/>
            <p14:sldId id="282"/>
            <p14:sldId id="291"/>
            <p14:sldId id="284"/>
            <p14:sldId id="285"/>
            <p14:sldId id="286"/>
            <p14:sldId id="287"/>
            <p14:sldId id="296"/>
            <p14:sldId id="295"/>
            <p14:sldId id="289"/>
            <p14:sldId id="279"/>
            <p14:sldId id="278"/>
            <p14:sldId id="272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Zscaler</a:t>
            </a:r>
            <a:r>
              <a:rPr lang="en-US" sz="1500" b="1" i="1" baseline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Zero Trust Cloud Security Virtual Internship 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cap="small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214G1A32A1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 the Internship</a:t>
            </a:r>
            <a:endParaRPr lang="en-IN" sz="1500" b="1" i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06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small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small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Internship</a:t>
            </a:r>
            <a:endParaRPr lang="en-IN" sz="1500" b="1" i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small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5XX</a:t>
            </a:r>
            <a:endParaRPr lang="en-IN" sz="1600" cap="small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2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Sree Nithya G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</a:t>
            </a:r>
            <a:r>
              <a:rPr lang="en-US" sz="1200" b="0" dirty="0" smtClean="0"/>
              <a:t>204G1A32A1</a:t>
            </a:r>
            <a:endParaRPr lang="en-US" sz="1200" b="0" dirty="0"/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Zscaler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Zero Trust Cloud Security Virtual Internship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 smtClean="0">
                <a:solidFill>
                  <a:srgbClr val="2A2A2A"/>
                </a:solidFill>
                <a:highlight>
                  <a:srgbClr val="FFFFFF"/>
                </a:highlight>
              </a:rPr>
              <a:t>Verify </a:t>
            </a:r>
            <a:r>
              <a:rPr lang="en-US" sz="2400" b="1" dirty="0">
                <a:solidFill>
                  <a:srgbClr val="2A2A2A"/>
                </a:solidFill>
                <a:highlight>
                  <a:srgbClr val="FFFFFF"/>
                </a:highlight>
              </a:rPr>
              <a:t>Identity and </a:t>
            </a:r>
            <a:r>
              <a:rPr lang="en-US" sz="2400" b="1" dirty="0" smtClean="0">
                <a:solidFill>
                  <a:srgbClr val="2A2A2A"/>
                </a:solidFill>
                <a:highlight>
                  <a:srgbClr val="FFFFFF"/>
                </a:highlight>
              </a:rPr>
              <a:t>Context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IN" sz="2400" b="1" dirty="0" smtClean="0">
                <a:solidFill>
                  <a:srgbClr val="2A2A2A"/>
                </a:solidFill>
                <a:highlight>
                  <a:srgbClr val="FFFFFF"/>
                </a:highlight>
              </a:rPr>
              <a:t>Control </a:t>
            </a:r>
            <a:r>
              <a:rPr lang="en-IN" sz="2400" b="1" dirty="0">
                <a:solidFill>
                  <a:srgbClr val="2A2A2A"/>
                </a:solidFill>
                <a:highlight>
                  <a:srgbClr val="FFFFFF"/>
                </a:highlight>
              </a:rPr>
              <a:t>Content &amp; </a:t>
            </a:r>
            <a:r>
              <a:rPr lang="en-IN" sz="2400" b="1" dirty="0" smtClean="0">
                <a:solidFill>
                  <a:srgbClr val="2A2A2A"/>
                </a:solidFill>
                <a:highlight>
                  <a:srgbClr val="FFFFFF"/>
                </a:highlight>
              </a:rPr>
              <a:t>Access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IN" sz="2400" b="1" dirty="0" smtClean="0">
                <a:solidFill>
                  <a:srgbClr val="2A2A2A"/>
                </a:solidFill>
                <a:highlight>
                  <a:srgbClr val="FFFFFF"/>
                </a:highlight>
              </a:rPr>
              <a:t>Enforce </a:t>
            </a:r>
            <a:r>
              <a:rPr lang="en-IN" sz="2400" b="1" dirty="0">
                <a:solidFill>
                  <a:srgbClr val="2A2A2A"/>
                </a:solidFill>
                <a:highlight>
                  <a:srgbClr val="FFFFFF"/>
                </a:highlight>
              </a:rPr>
              <a:t>Policy</a:t>
            </a:r>
            <a:endParaRPr lang="en-US" sz="2400" b="1" dirty="0"/>
          </a:p>
          <a:p>
            <a:pPr marL="457200" indent="-45720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2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Verify Identity and Context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Multi-Factor Authentication (MFA)</a:t>
            </a:r>
            <a:r>
              <a:rPr lang="en-US" sz="2400" dirty="0"/>
              <a:t>: Implementing MFA to enhance user verification processes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Identity </a:t>
            </a:r>
            <a:r>
              <a:rPr lang="en-US" sz="2400" b="1" dirty="0"/>
              <a:t>Management</a:t>
            </a:r>
            <a:r>
              <a:rPr lang="en-US" sz="2400" dirty="0"/>
              <a:t>: Centralized management of user identities and roles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Behavioral </a:t>
            </a:r>
            <a:r>
              <a:rPr lang="en-US" sz="2400" b="1" dirty="0"/>
              <a:t>Analytics</a:t>
            </a:r>
            <a:r>
              <a:rPr lang="en-US" sz="2400" dirty="0"/>
              <a:t>: Using analytics to monitor and verify user behavior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Context-Aware </a:t>
            </a:r>
            <a:r>
              <a:rPr lang="en-US" sz="2400" b="1" dirty="0"/>
              <a:t>Access</a:t>
            </a:r>
            <a:r>
              <a:rPr lang="en-US" sz="2400" dirty="0"/>
              <a:t>: Making access decisions based on the context, such as location and device health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Continuous </a:t>
            </a:r>
            <a:r>
              <a:rPr lang="en-US" sz="2400" b="1" dirty="0"/>
              <a:t>Monitoring</a:t>
            </a:r>
            <a:r>
              <a:rPr lang="en-US" sz="2400" dirty="0"/>
              <a:t>: Continuously monitoring identity and access to detect anomalies in real-time.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Content and Access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IN" sz="2400" b="1" dirty="0"/>
              <a:t>Access Control Policies</a:t>
            </a:r>
            <a:r>
              <a:rPr lang="en-IN" sz="2400" dirty="0"/>
              <a:t>: Defining and enforcing granular access control policies</a:t>
            </a:r>
            <a:r>
              <a:rPr lang="en-IN" sz="2400" dirty="0" smtClean="0"/>
              <a:t>.</a:t>
            </a:r>
          </a:p>
          <a:p>
            <a:pPr marL="457200" indent="-457200"/>
            <a:endParaRPr lang="en-IN" sz="2400" b="1" dirty="0"/>
          </a:p>
          <a:p>
            <a:pPr marL="457200" indent="-457200"/>
            <a:r>
              <a:rPr lang="en-IN" sz="2400" b="1" dirty="0" smtClean="0"/>
              <a:t>Data </a:t>
            </a:r>
            <a:r>
              <a:rPr lang="en-IN" sz="2400" b="1" dirty="0"/>
              <a:t>Encryption</a:t>
            </a:r>
            <a:r>
              <a:rPr lang="en-IN" sz="2400" dirty="0"/>
              <a:t>: Encrypting data in transit and at rest to protect sensitive information</a:t>
            </a:r>
            <a:r>
              <a:rPr lang="en-IN" sz="2400" dirty="0" smtClean="0"/>
              <a:t>.</a:t>
            </a:r>
          </a:p>
          <a:p>
            <a:pPr marL="457200" indent="-457200"/>
            <a:endParaRPr lang="en-IN" sz="2400" b="1" dirty="0"/>
          </a:p>
          <a:p>
            <a:pPr marL="457200" indent="-457200"/>
            <a:r>
              <a:rPr lang="en-IN" sz="2400" b="1" dirty="0" smtClean="0"/>
              <a:t>Content </a:t>
            </a:r>
            <a:r>
              <a:rPr lang="en-IN" sz="2400" b="1" dirty="0"/>
              <a:t>Inspection</a:t>
            </a:r>
            <a:r>
              <a:rPr lang="en-IN" sz="2400" dirty="0"/>
              <a:t>: Inspecting content for threats and compliance violations</a:t>
            </a:r>
            <a:r>
              <a:rPr lang="en-IN" sz="2400" dirty="0" smtClean="0"/>
              <a:t>.</a:t>
            </a:r>
          </a:p>
          <a:p>
            <a:pPr marL="457200" indent="-457200"/>
            <a:endParaRPr lang="en-IN" sz="2400" b="1" dirty="0"/>
          </a:p>
          <a:p>
            <a:pPr marL="457200" indent="-457200"/>
            <a:r>
              <a:rPr lang="en-IN" sz="2400" b="1" dirty="0" smtClean="0"/>
              <a:t>Application </a:t>
            </a:r>
            <a:r>
              <a:rPr lang="en-IN" sz="2400" b="1" dirty="0"/>
              <a:t>Segmentation</a:t>
            </a:r>
            <a:r>
              <a:rPr lang="en-IN" sz="2400" dirty="0"/>
              <a:t>: Segmenting applications to reduce the attack surface</a:t>
            </a:r>
            <a:r>
              <a:rPr lang="en-IN" sz="2400" dirty="0" smtClean="0"/>
              <a:t>.</a:t>
            </a:r>
          </a:p>
          <a:p>
            <a:pPr marL="457200" indent="-457200"/>
            <a:endParaRPr lang="en-IN" sz="2400" b="1" dirty="0"/>
          </a:p>
          <a:p>
            <a:pPr marL="457200" indent="-457200"/>
            <a:r>
              <a:rPr lang="en-IN" sz="2400" b="1" dirty="0" smtClean="0"/>
              <a:t>Zero </a:t>
            </a:r>
            <a:r>
              <a:rPr lang="en-IN" sz="2400" b="1" dirty="0"/>
              <a:t>Trust Network Access (ZTNA)</a:t>
            </a:r>
            <a:r>
              <a:rPr lang="en-IN" sz="2400" dirty="0"/>
              <a:t>: Implementing ZTNA to control and secure access to applications.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 Policy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Policy Definition</a:t>
            </a:r>
            <a:r>
              <a:rPr lang="en-US" sz="2400" dirty="0"/>
              <a:t>: Creating clear and comprehensive security policies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Automated </a:t>
            </a:r>
            <a:r>
              <a:rPr lang="en-US" sz="2400" b="1" dirty="0"/>
              <a:t>Policy Enforcement</a:t>
            </a:r>
            <a:r>
              <a:rPr lang="en-US" sz="2400" dirty="0"/>
              <a:t>: Using automation to enforce security policies consistently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Compliance </a:t>
            </a:r>
            <a:r>
              <a:rPr lang="en-US" sz="2400" b="1" dirty="0"/>
              <a:t>Monitoring</a:t>
            </a:r>
            <a:r>
              <a:rPr lang="en-US" sz="2400" dirty="0"/>
              <a:t>: Ensuring compliance with regulatory requirements through continuous monitoring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Incident </a:t>
            </a:r>
            <a:r>
              <a:rPr lang="en-US" sz="2400" b="1" dirty="0"/>
              <a:t>Response</a:t>
            </a:r>
            <a:r>
              <a:rPr lang="en-US" sz="2400" dirty="0"/>
              <a:t>: Establishing procedures for responding to security incidents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Auditing </a:t>
            </a:r>
            <a:r>
              <a:rPr lang="en-US" sz="2400" b="1" dirty="0"/>
              <a:t>and Reporting</a:t>
            </a:r>
            <a:r>
              <a:rPr lang="en-US" sz="2400" dirty="0"/>
              <a:t>: Regularly auditing security policies and generating reports for stakeholders.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Securing Remote Workforces</a:t>
            </a:r>
            <a:r>
              <a:rPr lang="en-US" sz="2400" dirty="0"/>
              <a:t>: Applying Zero Trust to ensure secure remote access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Protecting </a:t>
            </a:r>
            <a:r>
              <a:rPr lang="en-US" sz="2400" b="1" dirty="0"/>
              <a:t>Sensitive Data</a:t>
            </a:r>
            <a:r>
              <a:rPr lang="en-US" sz="2400" dirty="0"/>
              <a:t>: Using Zero Trust to safeguard sensitive data in real-time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Dynamic </a:t>
            </a:r>
            <a:r>
              <a:rPr lang="en-US" sz="2400" b="1" dirty="0"/>
              <a:t>Threat Response</a:t>
            </a:r>
            <a:r>
              <a:rPr lang="en-US" sz="2400" dirty="0"/>
              <a:t>: Real-time detection and response to threats using Zero Trust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Regulatory </a:t>
            </a:r>
            <a:r>
              <a:rPr lang="en-US" sz="2400" b="1" dirty="0"/>
              <a:t>Compliance</a:t>
            </a:r>
            <a:r>
              <a:rPr lang="en-US" sz="2400" dirty="0"/>
              <a:t>: Ensuring real-time compliance with industry regulations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Enhanced </a:t>
            </a:r>
            <a:r>
              <a:rPr lang="en-US" sz="2400" b="1" dirty="0"/>
              <a:t>User Experience</a:t>
            </a:r>
            <a:r>
              <a:rPr lang="en-US" sz="2400" dirty="0"/>
              <a:t>: Providing a secure yet seamless user experience with real-time policy enforcement.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Cyberattack</a:t>
            </a:r>
            <a:r>
              <a:rPr lang="en-IN" dirty="0" smtClean="0"/>
              <a:t> 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914534"/>
            <a:ext cx="11779250" cy="3760770"/>
          </a:xfrm>
        </p:spPr>
      </p:pic>
    </p:spTree>
    <p:extLst>
      <p:ext uri="{BB962C8B-B14F-4D97-AF65-F5344CB8AC3E}">
        <p14:creationId xmlns:p14="http://schemas.microsoft.com/office/powerpoint/2010/main" val="11720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 Protection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1096963"/>
            <a:ext cx="9143999" cy="5395912"/>
          </a:xfrm>
        </p:spPr>
      </p:pic>
    </p:spTree>
    <p:extLst>
      <p:ext uri="{BB962C8B-B14F-4D97-AF65-F5344CB8AC3E}">
        <p14:creationId xmlns:p14="http://schemas.microsoft.com/office/powerpoint/2010/main" val="220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Zero Trust Implementation</a:t>
            </a:r>
            <a:r>
              <a:rPr lang="en-US" sz="2400" dirty="0"/>
              <a:t>: Ability to implement Zero Trust principles in various IT environments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Proficiency </a:t>
            </a:r>
            <a:r>
              <a:rPr lang="en-US" sz="2400" b="1" dirty="0"/>
              <a:t>with </a:t>
            </a:r>
            <a:r>
              <a:rPr lang="en-US" sz="2400" b="1" dirty="0" err="1"/>
              <a:t>Zscalar</a:t>
            </a:r>
            <a:r>
              <a:rPr lang="en-US" sz="2400" b="1" dirty="0"/>
              <a:t> Tools</a:t>
            </a:r>
            <a:r>
              <a:rPr lang="en-US" sz="2400" dirty="0"/>
              <a:t>: Skilled use of </a:t>
            </a:r>
            <a:r>
              <a:rPr lang="en-US" sz="2400" dirty="0" err="1"/>
              <a:t>Zscalar</a:t>
            </a:r>
            <a:r>
              <a:rPr lang="en-US" sz="2400" dirty="0"/>
              <a:t> tools for security management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Security </a:t>
            </a:r>
            <a:r>
              <a:rPr lang="en-US" sz="2400" b="1" dirty="0"/>
              <a:t>Policy Development</a:t>
            </a:r>
            <a:r>
              <a:rPr lang="en-US" sz="2400" dirty="0"/>
              <a:t>: Competence in developing and enforcing robust security policies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Threat </a:t>
            </a:r>
            <a:r>
              <a:rPr lang="en-US" sz="2400" b="1" dirty="0"/>
              <a:t>Detection and Response</a:t>
            </a:r>
            <a:r>
              <a:rPr lang="en-US" sz="2400" dirty="0"/>
              <a:t>: Enhanced ability to detect and respond to security threats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b="1" dirty="0"/>
          </a:p>
          <a:p>
            <a:pPr marL="457200" indent="-457200"/>
            <a:r>
              <a:rPr lang="en-US" sz="2400" b="1" dirty="0" smtClean="0"/>
              <a:t>Compliance </a:t>
            </a:r>
            <a:r>
              <a:rPr lang="en-US" sz="2400" b="1" dirty="0"/>
              <a:t>Management</a:t>
            </a:r>
            <a:r>
              <a:rPr lang="en-US" sz="2400" dirty="0"/>
              <a:t>: Improved skills in managing compliance and regulatory requirements.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</a:t>
            </a:r>
            <a:r>
              <a:rPr lang="en-US"/>
              <a:t>: </a:t>
            </a:r>
            <a:r>
              <a:rPr lang="en-US" smtClean="0"/>
              <a:t>Summer </a:t>
            </a:r>
            <a:r>
              <a:rPr lang="en-US" dirty="0"/>
              <a:t>Internship </a:t>
            </a:r>
            <a:r>
              <a:rPr lang="en-US"/>
              <a:t>- </a:t>
            </a:r>
            <a:r>
              <a:rPr lang="en-US" smtClean="0"/>
              <a:t>II</a:t>
            </a:r>
            <a:endParaRPr lang="en-US" dirty="0"/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dirty="0" smtClean="0"/>
              <a:t>Gain a comprehensive understanding of Zero Trust security architecture and its importance in modern cybersecurity</a:t>
            </a:r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Learn how to implement identify verification, access control, and policy enforcement in Zero Trust framework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Engage in practical exercises and labs to apply Zero Trust principles in real-world scenarios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Identify and Mitigate potential security risks using Zero Trust strategies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Develop and enforce security </a:t>
            </a:r>
            <a:r>
              <a:rPr lang="en-US" sz="2400" dirty="0"/>
              <a:t>policies that align with Zero Trust principles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highlight>
                  <a:srgbClr val="F9F9F9"/>
                </a:highlight>
              </a:rPr>
              <a:t>Recognize the importance of shifting from a legacy network and security architecture to a Zero Trust architecture in a new world of digital transformation</a:t>
            </a:r>
          </a:p>
          <a:p>
            <a:pPr algn="l"/>
            <a:endParaRPr lang="en-US" sz="2400" dirty="0">
              <a:highlight>
                <a:srgbClr val="F9F9F9"/>
              </a:highlight>
            </a:endParaRPr>
          </a:p>
          <a:p>
            <a:pPr algn="l"/>
            <a:r>
              <a:rPr lang="en-US" sz="2400" dirty="0">
                <a:highlight>
                  <a:srgbClr val="F9F9F9"/>
                </a:highlight>
              </a:rPr>
              <a:t>Identify the background and importance of the three sections needed to build a successful Zero Trust architecture</a:t>
            </a:r>
          </a:p>
          <a:p>
            <a:pPr algn="l"/>
            <a:endParaRPr lang="en-US" sz="2400" dirty="0">
              <a:highlight>
                <a:srgbClr val="F9F9F9"/>
              </a:highlight>
            </a:endParaRPr>
          </a:p>
          <a:p>
            <a:pPr algn="l"/>
            <a:r>
              <a:rPr lang="en-US" sz="2400" dirty="0">
                <a:highlight>
                  <a:srgbClr val="F9F9F9"/>
                </a:highlight>
              </a:rPr>
              <a:t>Discover how connections are made to and from </a:t>
            </a:r>
            <a:r>
              <a:rPr lang="en-US" sz="2400" dirty="0" err="1">
                <a:highlight>
                  <a:srgbClr val="F9F9F9"/>
                </a:highlight>
              </a:rPr>
              <a:t>Zscaler's</a:t>
            </a:r>
            <a:r>
              <a:rPr lang="en-US" sz="2400" dirty="0">
                <a:highlight>
                  <a:srgbClr val="F9F9F9"/>
                </a:highlight>
              </a:rPr>
              <a:t> Zero Trust Exchange</a:t>
            </a:r>
          </a:p>
          <a:p>
            <a:pPr algn="l"/>
            <a:endParaRPr lang="en-US" sz="2400" dirty="0">
              <a:highlight>
                <a:srgbClr val="F9F9F9"/>
              </a:highlight>
            </a:endParaRPr>
          </a:p>
          <a:p>
            <a:pPr algn="l"/>
            <a:r>
              <a:rPr lang="en-US" sz="2400" dirty="0">
                <a:highlight>
                  <a:srgbClr val="F9F9F9"/>
                </a:highlight>
              </a:rPr>
              <a:t>Determine the technology and architectural considerations needed when building a true Zero Trust architecture</a:t>
            </a:r>
          </a:p>
          <a:p>
            <a:pPr algn="l"/>
            <a:endParaRPr lang="en-US" sz="2400" dirty="0">
              <a:highlight>
                <a:srgbClr val="F9F9F9"/>
              </a:highlight>
            </a:endParaRPr>
          </a:p>
          <a:p>
            <a:pPr algn="l"/>
            <a:r>
              <a:rPr lang="en-US" sz="2400" dirty="0">
                <a:highlight>
                  <a:srgbClr val="F9F9F9"/>
                </a:highlight>
              </a:rPr>
              <a:t>Explain how </a:t>
            </a:r>
            <a:r>
              <a:rPr lang="en-US" sz="2400" dirty="0" err="1">
                <a:highlight>
                  <a:srgbClr val="F9F9F9"/>
                </a:highlight>
              </a:rPr>
              <a:t>Zscaler's</a:t>
            </a:r>
            <a:r>
              <a:rPr lang="en-US" sz="2400" dirty="0">
                <a:highlight>
                  <a:srgbClr val="F9F9F9"/>
                </a:highlight>
              </a:rPr>
              <a:t> Zero Trust Exchange accomplishes each of </a:t>
            </a:r>
            <a:r>
              <a:rPr lang="en-US" sz="2400" dirty="0" smtClean="0">
                <a:highlight>
                  <a:srgbClr val="F9F9F9"/>
                </a:highlight>
              </a:rPr>
              <a:t>all the </a:t>
            </a:r>
            <a:r>
              <a:rPr lang="en-US" sz="2400" dirty="0">
                <a:highlight>
                  <a:srgbClr val="F9F9F9"/>
                </a:highlight>
              </a:rPr>
              <a:t>elements of a true Zero Trust architecture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Zero Trust Cloud Security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2" y="1096963"/>
            <a:ext cx="9444075" cy="5395912"/>
          </a:xfrm>
        </p:spPr>
      </p:pic>
    </p:spTree>
    <p:extLst>
      <p:ext uri="{BB962C8B-B14F-4D97-AF65-F5344CB8AC3E}">
        <p14:creationId xmlns:p14="http://schemas.microsoft.com/office/powerpoint/2010/main" val="35417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err="1">
                <a:solidFill>
                  <a:srgbClr val="191B28"/>
                </a:solidFill>
                <a:highlight>
                  <a:srgbClr val="FFFFFF"/>
                </a:highlight>
              </a:rPr>
              <a:t>Zscaler</a:t>
            </a:r>
            <a:r>
              <a:rPr lang="en-US" sz="2400" b="1" dirty="0">
                <a:solidFill>
                  <a:srgbClr val="191B28"/>
                </a:solidFill>
                <a:highlight>
                  <a:srgbClr val="FFFFFF"/>
                </a:highlight>
              </a:rPr>
              <a:t> Private Access (ZPA</a:t>
            </a:r>
            <a:r>
              <a:rPr lang="en-US" sz="2400" b="1" dirty="0" smtClean="0">
                <a:solidFill>
                  <a:srgbClr val="191B28"/>
                </a:solidFill>
                <a:highlight>
                  <a:srgbClr val="FFFFFF"/>
                </a:highlight>
              </a:rPr>
              <a:t>): </a:t>
            </a:r>
            <a:r>
              <a:rPr lang="en-US" sz="2400" dirty="0" smtClean="0">
                <a:solidFill>
                  <a:srgbClr val="191B28"/>
                </a:solidFill>
                <a:highlight>
                  <a:srgbClr val="FFFFFF"/>
                </a:highlight>
              </a:rPr>
              <a:t>A 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VPN alternative that provides secure access to internal applications and services. ZPA features include policy-driven connectivity, application-specific connectivity, and ease of deployment</a:t>
            </a:r>
            <a:r>
              <a:rPr lang="en-US" sz="2400" dirty="0" smtClean="0">
                <a:solidFill>
                  <a:srgbClr val="191B28"/>
                </a:solidFill>
                <a:highlight>
                  <a:srgbClr val="FFFFFF"/>
                </a:highlight>
              </a:rPr>
              <a:t>.</a:t>
            </a:r>
          </a:p>
          <a:p>
            <a:pPr algn="l"/>
            <a:endParaRPr lang="en-US" sz="2400" dirty="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400" b="1" dirty="0" err="1">
                <a:solidFill>
                  <a:srgbClr val="191B28"/>
                </a:solidFill>
                <a:highlight>
                  <a:srgbClr val="FFFFFF"/>
                </a:highlight>
              </a:rPr>
              <a:t>Zscaler</a:t>
            </a:r>
            <a:r>
              <a:rPr lang="en-US" sz="2400" b="1" dirty="0">
                <a:solidFill>
                  <a:srgbClr val="191B28"/>
                </a:solidFill>
                <a:highlight>
                  <a:srgbClr val="FFFFFF"/>
                </a:highlight>
              </a:rPr>
              <a:t> Client </a:t>
            </a:r>
            <a:r>
              <a:rPr lang="en-US" sz="2400" b="1" dirty="0" smtClean="0">
                <a:solidFill>
                  <a:srgbClr val="191B28"/>
                </a:solidFill>
                <a:highlight>
                  <a:srgbClr val="FFFFFF"/>
                </a:highlight>
              </a:rPr>
              <a:t>Connector (ZCC):</a:t>
            </a:r>
            <a:r>
              <a:rPr lang="en-US" sz="2400" dirty="0" smtClean="0">
                <a:solidFill>
                  <a:srgbClr val="191B28"/>
                </a:solidFill>
                <a:highlight>
                  <a:srgbClr val="FFFFFF"/>
                </a:highlight>
              </a:rPr>
              <a:t> An 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application that secures internet traffic and access to internal apps. It can automatically recognize   when you're connected to a trusted network or Wi-Fi hotspot</a:t>
            </a:r>
            <a:r>
              <a:rPr lang="en-US" sz="2400" dirty="0" smtClean="0">
                <a:solidFill>
                  <a:srgbClr val="191B28"/>
                </a:solidFill>
                <a:highlight>
                  <a:srgbClr val="FFFFFF"/>
                </a:highlight>
              </a:rPr>
              <a:t>.</a:t>
            </a:r>
          </a:p>
          <a:p>
            <a:pPr algn="l"/>
            <a:endParaRPr lang="en-US" sz="2400" dirty="0">
              <a:solidFill>
                <a:srgbClr val="191B28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400" b="1" dirty="0" err="1">
                <a:solidFill>
                  <a:srgbClr val="191B28"/>
                </a:solidFill>
                <a:highlight>
                  <a:srgbClr val="FFFFFF"/>
                </a:highlight>
              </a:rPr>
              <a:t>Zscaler</a:t>
            </a:r>
            <a:r>
              <a:rPr lang="en-US" sz="2400" b="1" dirty="0">
                <a:solidFill>
                  <a:srgbClr val="191B28"/>
                </a:solidFill>
                <a:highlight>
                  <a:srgbClr val="FFFFFF"/>
                </a:highlight>
              </a:rPr>
              <a:t> Internet Access (</a:t>
            </a:r>
            <a:r>
              <a:rPr lang="en-US" sz="2400" b="1" dirty="0" smtClean="0">
                <a:solidFill>
                  <a:srgbClr val="191B28"/>
                </a:solidFill>
                <a:highlight>
                  <a:srgbClr val="FFFFFF"/>
                </a:highlight>
              </a:rPr>
              <a:t>ZIA): </a:t>
            </a:r>
            <a:r>
              <a:rPr lang="en-US" sz="2400" dirty="0" smtClean="0">
                <a:solidFill>
                  <a:srgbClr val="191B28"/>
                </a:solidFill>
                <a:highlight>
                  <a:srgbClr val="FFFFFF"/>
                </a:highlight>
              </a:rPr>
              <a:t>A 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cloud-native security service edge (SSE) solution that provides zero trust access to the internet and </a:t>
            </a:r>
            <a:r>
              <a:rPr lang="en-US" sz="2400" dirty="0" err="1">
                <a:solidFill>
                  <a:srgbClr val="191B28"/>
                </a:solidFill>
                <a:highlight>
                  <a:srgbClr val="FFFFFF"/>
                </a:highlight>
              </a:rPr>
              <a:t>SaaS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 apps. ZIA features include </a:t>
            </a:r>
            <a:r>
              <a:rPr lang="en-US" sz="2400" dirty="0" err="1">
                <a:solidFill>
                  <a:srgbClr val="191B28"/>
                </a:solidFill>
                <a:highlight>
                  <a:srgbClr val="FFFFFF"/>
                </a:highlight>
              </a:rPr>
              <a:t>cyberthreat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 and </a:t>
            </a:r>
            <a:r>
              <a:rPr lang="en-US" sz="2400" dirty="0" err="1">
                <a:solidFill>
                  <a:srgbClr val="191B28"/>
                </a:solidFill>
                <a:highlight>
                  <a:srgbClr val="FFFFFF"/>
                </a:highlight>
              </a:rPr>
              <a:t>ransomware</a:t>
            </a:r>
            <a:r>
              <a:rPr lang="en-US" sz="2400" dirty="0">
                <a:solidFill>
                  <a:srgbClr val="191B28"/>
                </a:solidFill>
                <a:highlight>
                  <a:srgbClr val="FFFFFF"/>
                </a:highlight>
              </a:rPr>
              <a:t> protection, data protection, and lower cost and complexity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Zscaler</a:t>
            </a:r>
            <a:r>
              <a:rPr lang="en-IN" dirty="0"/>
              <a:t> Private Access (ZPA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84" y="1096963"/>
            <a:ext cx="9592731" cy="5395912"/>
          </a:xfrm>
        </p:spPr>
      </p:pic>
    </p:spTree>
    <p:extLst>
      <p:ext uri="{BB962C8B-B14F-4D97-AF65-F5344CB8AC3E}">
        <p14:creationId xmlns:p14="http://schemas.microsoft.com/office/powerpoint/2010/main" val="16679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Zscaler</a:t>
            </a:r>
            <a:r>
              <a:rPr lang="en-IN" dirty="0"/>
              <a:t> Internet Access (ZIA</a:t>
            </a:r>
            <a:r>
              <a:rPr lang="en-IN" dirty="0" smtClean="0"/>
              <a:t>)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6" y="1096963"/>
            <a:ext cx="10628707" cy="5395912"/>
          </a:xfrm>
        </p:spPr>
      </p:pic>
    </p:spTree>
    <p:extLst>
      <p:ext uri="{BB962C8B-B14F-4D97-AF65-F5344CB8AC3E}">
        <p14:creationId xmlns:p14="http://schemas.microsoft.com/office/powerpoint/2010/main" val="1824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dirty="0"/>
              <a:t>Corporate Networks</a:t>
            </a:r>
            <a:r>
              <a:rPr lang="en-US" sz="2400" dirty="0"/>
              <a:t>: Implementing Zero Trust in enterprise networks to secure internal and external communications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b="1" dirty="0" smtClean="0"/>
              <a:t>Remote </a:t>
            </a:r>
            <a:r>
              <a:rPr lang="en-US" sz="2400" b="1" dirty="0"/>
              <a:t>Work</a:t>
            </a:r>
            <a:r>
              <a:rPr lang="en-US" sz="2400" dirty="0"/>
              <a:t>: Ensuring secure access for remote workers using Zscalar’s solutions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b="1" dirty="0" smtClean="0"/>
              <a:t>BYOD </a:t>
            </a:r>
            <a:r>
              <a:rPr lang="en-US" sz="2400" b="1" dirty="0"/>
              <a:t>(Bring Your Own Device)</a:t>
            </a:r>
            <a:r>
              <a:rPr lang="en-US" sz="2400" dirty="0"/>
              <a:t>: Securing personal devices accessing corporate resources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b="1" dirty="0" smtClean="0"/>
              <a:t>Third-Party </a:t>
            </a:r>
            <a:r>
              <a:rPr lang="en-US" sz="2400" b="1" dirty="0"/>
              <a:t>Access</a:t>
            </a:r>
            <a:r>
              <a:rPr lang="en-US" sz="2400" dirty="0"/>
              <a:t>: Managing and securing access for third-party vendors and contractors</a:t>
            </a:r>
            <a:r>
              <a:rPr lang="en-US" sz="2400" dirty="0" smtClean="0"/>
              <a:t>.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b="1" dirty="0" smtClean="0"/>
              <a:t>Cloud </a:t>
            </a:r>
            <a:r>
              <a:rPr lang="en-US" sz="2400" b="1" dirty="0"/>
              <a:t>Services</a:t>
            </a:r>
            <a:r>
              <a:rPr lang="en-US" sz="2400" dirty="0"/>
              <a:t>: Securing access to cloud applications and services using Zero Trust principles.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28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</TotalTime>
  <Words>739</Words>
  <Application>Microsoft Office PowerPoint</Application>
  <PresentationFormat>Custom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Custom Design</vt:lpstr>
      <vt:lpstr>1_Custom Design</vt:lpstr>
      <vt:lpstr>PowerPoint Presentation</vt:lpstr>
      <vt:lpstr>Contents</vt:lpstr>
      <vt:lpstr>Course Objective</vt:lpstr>
      <vt:lpstr>Introduction</vt:lpstr>
      <vt:lpstr>Working of Zero Trust Cloud Security</vt:lpstr>
      <vt:lpstr>Technology</vt:lpstr>
      <vt:lpstr>Zscaler Private Access (ZPA)</vt:lpstr>
      <vt:lpstr>Zscaler Internet Access (ZIA) </vt:lpstr>
      <vt:lpstr>Applications</vt:lpstr>
      <vt:lpstr>Modules</vt:lpstr>
      <vt:lpstr>Verify Identity and Context</vt:lpstr>
      <vt:lpstr>Control Content and Access</vt:lpstr>
      <vt:lpstr>Enhance Policy</vt:lpstr>
      <vt:lpstr>Real Time Applications</vt:lpstr>
      <vt:lpstr>Cyberattack Visualization</vt:lpstr>
      <vt:lpstr>Threat Protection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Sree Nithya</cp:lastModifiedBy>
  <cp:revision>124</cp:revision>
  <dcterms:created xsi:type="dcterms:W3CDTF">2019-06-11T05:35:51Z</dcterms:created>
  <dcterms:modified xsi:type="dcterms:W3CDTF">2024-08-05T04:21:50Z</dcterms:modified>
</cp:coreProperties>
</file>