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62"/>
      </p:cViewPr>
      <p:guideLst>
        <p:guide orient="horz" pos="540"/>
        <p:guide pos="144"/>
        <p:guide orient="horz" pos="1620"/>
        <p:guide orient="horz" pos="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b="1">
              <a:latin typeface="Calibri"/>
              <a:ea typeface="Calibri"/>
              <a:cs typeface="Calibri"/>
              <a:sym typeface="Calibri"/>
            </a:endParaRPr>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e4e120df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6e4e120df5_0_13: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63" name="Google Shape;163;g26e4e120df5_0_1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3: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72" name="Google Shape;17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4: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dirty="0">
              <a:latin typeface="Arial"/>
              <a:ea typeface="Arial"/>
              <a:cs typeface="Arial"/>
              <a:sym typeface="Arial"/>
            </a:endParaRPr>
          </a:p>
        </p:txBody>
      </p:sp>
      <p:sp>
        <p:nvSpPr>
          <p:cNvPr id="180" name="Google Shape;180;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6: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89" name="Google Shape;189;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a:solidFill>
                  <a:srgbClr val="213163"/>
                </a:solidFill>
              </a:rPr>
              <a:t>Reference</a:t>
            </a:r>
            <a:endParaRPr sz="1100"/>
          </a:p>
          <a:p>
            <a:pPr marL="173736" lvl="0" indent="-103886" algn="l" rtl="0">
              <a:lnSpc>
                <a:spcPct val="100000"/>
              </a:lnSpc>
              <a:spcBef>
                <a:spcPts val="0"/>
              </a:spcBef>
              <a:spcAft>
                <a:spcPts val="0"/>
              </a:spcAft>
              <a:buSzPts val="1100"/>
              <a:buFont typeface="Arial"/>
              <a:buNone/>
            </a:pPr>
            <a:endParaRPr sz="1100"/>
          </a:p>
          <a:p>
            <a:pPr marL="173736" lvl="0" indent="-173736" algn="l" rtl="0">
              <a:lnSpc>
                <a:spcPct val="100000"/>
              </a:lnSpc>
              <a:spcBef>
                <a:spcPts val="0"/>
              </a:spcBef>
              <a:spcAft>
                <a:spcPts val="0"/>
              </a:spcAft>
              <a:buSzPts val="1100"/>
              <a:buFont typeface="Arial"/>
              <a:buChar char="•"/>
            </a:pPr>
            <a:r>
              <a:rPr lang="en-US" sz="1100"/>
              <a:t>These are the references for this session.</a:t>
            </a:r>
            <a:endParaRPr sz="1100" b="0" strike="noStrike">
              <a:latin typeface="Arial"/>
              <a:ea typeface="Arial"/>
              <a:cs typeface="Arial"/>
              <a:sym typeface="Arial"/>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2000" b="0" strike="noStrike">
              <a:latin typeface="Arial"/>
              <a:ea typeface="Arial"/>
              <a:cs typeface="Arial"/>
              <a:sym typeface="Arial"/>
            </a:endParaRPr>
          </a:p>
        </p:txBody>
      </p:sp>
      <p:sp>
        <p:nvSpPr>
          <p:cNvPr id="205" name="Google Shape;205;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29" name="Google Shape;129;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41" name="Google Shape;14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54" name="Google Shape;154;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1" name="Google Shape;5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 2">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4" name="Google Shape;3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8" name="Google Shape;38;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6" name="Google Shape;46;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7" name="Google Shape;47;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072"/>
            <a:ext cx="7090229" cy="467289"/>
          </a:xfrm>
          <a:prstGeom prst="rect">
            <a:avLst/>
          </a:prstGeom>
          <a:solidFill>
            <a:srgbClr val="223366"/>
          </a:solidFill>
          <a:ln w="25400" cap="flat" cmpd="sng">
            <a:solidFill>
              <a:srgbClr val="223366"/>
            </a:solidFill>
            <a:prstDash val="solid"/>
            <a:round/>
            <a:headEnd type="none" w="sm" len="sm"/>
            <a:tailEnd type="none" w="sm" len="sm"/>
          </a:ln>
          <a:effectLst>
            <a:outerShdw blurRad="50800" dist="38100" dir="54000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7;p1"/>
          <p:cNvSpPr/>
          <p:nvPr/>
        </p:nvSpPr>
        <p:spPr>
          <a:xfrm>
            <a:off x="0" y="4935061"/>
            <a:ext cx="9144000" cy="208439"/>
          </a:xfrm>
          <a:prstGeom prst="rect">
            <a:avLst/>
          </a:prstGeom>
          <a:solidFill>
            <a:srgbClr val="85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8;p1"/>
          <p:cNvSpPr txBox="1"/>
          <p:nvPr/>
        </p:nvSpPr>
        <p:spPr>
          <a:xfrm>
            <a:off x="132080" y="65687"/>
            <a:ext cx="38836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Face Emotion and Age Detection</a:t>
            </a:r>
            <a:endParaRPr/>
          </a:p>
        </p:txBody>
      </p:sp>
      <p:sp>
        <p:nvSpPr>
          <p:cNvPr id="9" name="Google Shape;9;p1"/>
          <p:cNvSpPr/>
          <p:nvPr/>
        </p:nvSpPr>
        <p:spPr>
          <a:xfrm>
            <a:off x="9027886" y="0"/>
            <a:ext cx="116114" cy="467289"/>
          </a:xfrm>
          <a:prstGeom prst="rect">
            <a:avLst/>
          </a:prstGeom>
          <a:solidFill>
            <a:srgbClr val="00B0F0"/>
          </a:solidFill>
          <a:ln>
            <a:noFill/>
          </a:ln>
          <a:effectLst>
            <a:outerShdw blurRad="50800" dist="38100" dir="54000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 name="Google Shape;10;p1"/>
          <p:cNvPicPr preferRelativeResize="0"/>
          <p:nvPr/>
        </p:nvPicPr>
        <p:blipFill rotWithShape="1">
          <a:blip r:embed="rId14">
            <a:alphaModFix/>
          </a:blip>
          <a:srcRect/>
          <a:stretch/>
        </p:blipFill>
        <p:spPr>
          <a:xfrm>
            <a:off x="7435308" y="49810"/>
            <a:ext cx="1245494" cy="4050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62" name="Google Shape;62;p14"/>
          <p:cNvGrpSpPr/>
          <p:nvPr/>
        </p:nvGrpSpPr>
        <p:grpSpPr>
          <a:xfrm>
            <a:off x="-35560" y="-5989"/>
            <a:ext cx="9215120" cy="5231678"/>
            <a:chOff x="-13523" y="-66567"/>
            <a:chExt cx="9215120" cy="5231678"/>
          </a:xfrm>
        </p:grpSpPr>
        <p:pic>
          <p:nvPicPr>
            <p:cNvPr id="63" name="Google Shape;63;p14" descr="A blue circle with icons and circles&#10;&#10;Description automatically generated with medium confidence"/>
            <p:cNvPicPr preferRelativeResize="0"/>
            <p:nvPr/>
          </p:nvPicPr>
          <p:blipFill rotWithShape="1">
            <a:blip r:embed="rId3">
              <a:alphaModFix/>
            </a:blip>
            <a:srcRect b="15546"/>
            <a:stretch/>
          </p:blipFill>
          <p:spPr>
            <a:xfrm>
              <a:off x="-10160" y="-66567"/>
              <a:ext cx="9208395" cy="5179723"/>
            </a:xfrm>
            <a:prstGeom prst="rect">
              <a:avLst/>
            </a:prstGeom>
            <a:noFill/>
            <a:ln>
              <a:noFill/>
            </a:ln>
          </p:spPr>
        </p:pic>
        <p:sp>
          <p:nvSpPr>
            <p:cNvPr id="64" name="Google Shape;64;p14"/>
            <p:cNvSpPr/>
            <p:nvPr/>
          </p:nvSpPr>
          <p:spPr>
            <a:xfrm>
              <a:off x="-13523" y="-59125"/>
              <a:ext cx="9215120" cy="5224236"/>
            </a:xfrm>
            <a:prstGeom prst="rect">
              <a:avLst/>
            </a:prstGeom>
            <a:solidFill>
              <a:srgbClr val="002060">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5" name="Google Shape;65;p14"/>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66" name="Google Shape;66;p14"/>
          <p:cNvGrpSpPr/>
          <p:nvPr/>
        </p:nvGrpSpPr>
        <p:grpSpPr>
          <a:xfrm>
            <a:off x="1548292" y="982176"/>
            <a:ext cx="6047412" cy="601034"/>
            <a:chOff x="1567263" y="1495382"/>
            <a:chExt cx="6047412" cy="601034"/>
          </a:xfrm>
        </p:grpSpPr>
        <p:pic>
          <p:nvPicPr>
            <p:cNvPr id="67" name="Google Shape;67;p14" descr="A close up of a sign&#10;&#10;Description automatically generated"/>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68" name="Google Shape;68;p14"/>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69" name="Google Shape;69;p14"/>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70" name="Google Shape;70;p14"/>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71" name="Google Shape;71;p14"/>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72" name="Google Shape;72;p14"/>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73" name="Google Shape;73;p14" descr="A blue and black text&#10;&#10;Description automatically generated"/>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74" name="Google Shape;74;p14"/>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2F2F2"/>
                </a:solidFill>
                <a:latin typeface="Arial"/>
                <a:ea typeface="Arial"/>
                <a:cs typeface="Arial"/>
                <a:sym typeface="Arial"/>
              </a:rPr>
              <a:t>Student Details </a:t>
            </a:r>
            <a:endParaRPr sz="1200" b="0" i="0" u="none" strike="noStrike" cap="none">
              <a:solidFill>
                <a:srgbClr val="F2F2F2"/>
              </a:solidFill>
              <a:latin typeface="Arial"/>
              <a:ea typeface="Arial"/>
              <a:cs typeface="Arial"/>
              <a:sym typeface="Arial"/>
            </a:endParaRPr>
          </a:p>
        </p:txBody>
      </p:sp>
      <p:sp>
        <p:nvSpPr>
          <p:cNvPr id="75" name="Google Shape;75;p14"/>
          <p:cNvSpPr/>
          <p:nvPr/>
        </p:nvSpPr>
        <p:spPr>
          <a:xfrm>
            <a:off x="1642823" y="2778126"/>
            <a:ext cx="5858351" cy="934509"/>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76" name="Google Shape;76;p14"/>
          <p:cNvSpPr txBox="1"/>
          <p:nvPr/>
        </p:nvSpPr>
        <p:spPr>
          <a:xfrm>
            <a:off x="1281249" y="4231475"/>
            <a:ext cx="42444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lt1"/>
                </a:solidFill>
                <a:latin typeface="Arial"/>
                <a:ea typeface="Arial"/>
                <a:cs typeface="Arial"/>
                <a:sym typeface="Arial"/>
              </a:rPr>
              <a:t>Name:  </a:t>
            </a:r>
            <a:r>
              <a:rPr lang="en-US" sz="1100" dirty="0">
                <a:solidFill>
                  <a:schemeClr val="lt1"/>
                </a:solidFill>
              </a:rPr>
              <a:t>SREE RITHIGAA S</a:t>
            </a:r>
            <a:endParaRPr dirty="0"/>
          </a:p>
          <a:p>
            <a:pPr marL="0" marR="0" lvl="0" indent="0" algn="l" rtl="0">
              <a:lnSpc>
                <a:spcPct val="100000"/>
              </a:lnSpc>
              <a:spcBef>
                <a:spcPts val="200"/>
              </a:spcBef>
              <a:spcAft>
                <a:spcPts val="0"/>
              </a:spcAft>
              <a:buNone/>
            </a:pPr>
            <a:r>
              <a:rPr lang="en-US" sz="1100" b="0" i="0" u="none" strike="noStrike" cap="none" dirty="0">
                <a:solidFill>
                  <a:schemeClr val="lt1"/>
                </a:solidFill>
                <a:latin typeface="Arial"/>
                <a:ea typeface="Arial"/>
                <a:cs typeface="Arial"/>
                <a:sym typeface="Arial"/>
              </a:rPr>
              <a:t>NM Id:  au2021107023</a:t>
            </a:r>
            <a:endParaRPr dirty="0"/>
          </a:p>
          <a:p>
            <a:pPr marL="0" marR="0" lvl="0" indent="0" algn="l" rtl="0">
              <a:lnSpc>
                <a:spcPct val="100000"/>
              </a:lnSpc>
              <a:spcBef>
                <a:spcPts val="200"/>
              </a:spcBef>
              <a:spcAft>
                <a:spcPts val="0"/>
              </a:spcAft>
              <a:buNone/>
            </a:pPr>
            <a:r>
              <a:rPr lang="en-US" sz="1100" b="0" i="0" u="none" strike="noStrike" cap="none" dirty="0">
                <a:solidFill>
                  <a:schemeClr val="lt1"/>
                </a:solidFill>
                <a:latin typeface="Arial"/>
                <a:ea typeface="Arial"/>
                <a:cs typeface="Arial"/>
                <a:sym typeface="Arial"/>
              </a:rPr>
              <a:t>College Name:  C</a:t>
            </a:r>
            <a:r>
              <a:rPr lang="en-US" sz="1100" dirty="0">
                <a:solidFill>
                  <a:schemeClr val="lt1"/>
                </a:solidFill>
              </a:rPr>
              <a:t>OLLEGE OF ENGINEERING GUINDY</a:t>
            </a:r>
            <a:endParaRPr sz="1100" b="0" i="0" u="none" strike="noStrike" cap="none" dirty="0">
              <a:solidFill>
                <a:schemeClr val="lt1"/>
              </a:solidFill>
              <a:latin typeface="Arial"/>
              <a:ea typeface="Arial"/>
              <a:cs typeface="Arial"/>
              <a:sym typeface="Arial"/>
            </a:endParaRPr>
          </a:p>
        </p:txBody>
      </p:sp>
      <p:cxnSp>
        <p:nvCxnSpPr>
          <p:cNvPr id="77" name="Google Shape;77;p14"/>
          <p:cNvCxnSpPr/>
          <p:nvPr/>
        </p:nvCxnSpPr>
        <p:spPr>
          <a:xfrm rot="10800000" flipH="1">
            <a:off x="1122744" y="4194903"/>
            <a:ext cx="4529911" cy="14659"/>
          </a:xfrm>
          <a:prstGeom prst="straightConnector1">
            <a:avLst/>
          </a:prstGeom>
          <a:noFill/>
          <a:ln w="9525" cap="flat" cmpd="sng">
            <a:solidFill>
              <a:srgbClr val="E5EEFF"/>
            </a:solidFill>
            <a:prstDash val="lgDashDot"/>
            <a:round/>
            <a:headEnd type="none" w="sm" len="sm"/>
            <a:tailEnd type="none" w="sm" len="sm"/>
          </a:ln>
        </p:spPr>
      </p:cxnSp>
      <p:pic>
        <p:nvPicPr>
          <p:cNvPr id="78" name="Google Shape;78;p14"/>
          <p:cNvPicPr preferRelativeResize="0"/>
          <p:nvPr/>
        </p:nvPicPr>
        <p:blipFill rotWithShape="1">
          <a:blip r:embed="rId8">
            <a:alphaModFix/>
          </a:blip>
          <a:srcRect/>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123209"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166" name="Google Shape;166;p23"/>
          <p:cNvSpPr txBox="1"/>
          <p:nvPr/>
        </p:nvSpPr>
        <p:spPr>
          <a:xfrm>
            <a:off x="132397" y="1061211"/>
            <a:ext cx="438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800"/>
              </a:spcAft>
              <a:buNone/>
            </a:pPr>
            <a:endParaRPr/>
          </a:p>
        </p:txBody>
      </p:sp>
      <p:sp>
        <p:nvSpPr>
          <p:cNvPr id="167" name="Google Shape;167;p23"/>
          <p:cNvSpPr txBox="1"/>
          <p:nvPr/>
        </p:nvSpPr>
        <p:spPr>
          <a:xfrm>
            <a:off x="228608" y="695042"/>
            <a:ext cx="7557900" cy="328394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200" dirty="0">
                <a:effectLst/>
                <a:latin typeface="Calibri" panose="020F0502020204030204" pitchFamily="34" charset="0"/>
                <a:ea typeface="Calibri" panose="020F0502020204030204" pitchFamily="34" charset="0"/>
                <a:cs typeface="Calibri" panose="020F0502020204030204" pitchFamily="34" charset="0"/>
              </a:rPr>
              <a:t>print("Welcome to ChatGPT! Type 'exit' to end the conversation.")</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while True:</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a:t>
            </a:r>
            <a:r>
              <a:rPr lang="en-IN" sz="1200" dirty="0" err="1">
                <a:effectLst/>
                <a:latin typeface="Calibri" panose="020F0502020204030204" pitchFamily="34" charset="0"/>
                <a:ea typeface="Calibri" panose="020F0502020204030204" pitchFamily="34" charset="0"/>
                <a:cs typeface="Calibri" panose="020F0502020204030204" pitchFamily="34" charset="0"/>
              </a:rPr>
              <a:t>user_input</a:t>
            </a:r>
            <a:r>
              <a:rPr lang="en-IN" sz="1200" dirty="0">
                <a:effectLst/>
                <a:latin typeface="Calibri" panose="020F0502020204030204" pitchFamily="34" charset="0"/>
                <a:ea typeface="Calibri" panose="020F0502020204030204" pitchFamily="34" charset="0"/>
                <a:cs typeface="Calibri" panose="020F0502020204030204" pitchFamily="34" charset="0"/>
              </a:rPr>
              <a:t> = input("You: ")</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if </a:t>
            </a:r>
            <a:r>
              <a:rPr lang="en-IN" sz="1200" dirty="0" err="1">
                <a:effectLst/>
                <a:latin typeface="Calibri" panose="020F0502020204030204" pitchFamily="34" charset="0"/>
                <a:ea typeface="Calibri" panose="020F0502020204030204" pitchFamily="34" charset="0"/>
                <a:cs typeface="Calibri" panose="020F0502020204030204" pitchFamily="34" charset="0"/>
              </a:rPr>
              <a:t>user_input.lower</a:t>
            </a:r>
            <a:r>
              <a:rPr lang="en-IN" sz="1200" dirty="0">
                <a:effectLst/>
                <a:latin typeface="Calibri" panose="020F0502020204030204" pitchFamily="34" charset="0"/>
                <a:ea typeface="Calibri" panose="020F0502020204030204" pitchFamily="34" charset="0"/>
                <a:cs typeface="Calibri" panose="020F0502020204030204" pitchFamily="34" charset="0"/>
              </a:rPr>
              <a:t>() == 'exit':</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print("ChatGPT: Goodbye!")</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break</a:t>
            </a:r>
          </a:p>
          <a:p>
            <a:pPr>
              <a:lnSpc>
                <a:spcPct val="107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IN" sz="1200" dirty="0" err="1">
                <a:effectLst/>
                <a:latin typeface="Calibri" panose="020F0502020204030204" pitchFamily="34" charset="0"/>
                <a:ea typeface="Calibri" panose="020F0502020204030204" pitchFamily="34" charset="0"/>
                <a:cs typeface="Calibri" panose="020F0502020204030204" pitchFamily="34" charset="0"/>
              </a:rPr>
              <a:t>conversation_history.append</a:t>
            </a:r>
            <a:r>
              <a:rPr lang="en-IN" sz="1200" dirty="0">
                <a:effectLst/>
                <a:latin typeface="Calibri" panose="020F0502020204030204" pitchFamily="34" charset="0"/>
                <a:ea typeface="Calibri" panose="020F0502020204030204" pitchFamily="34" charset="0"/>
                <a:cs typeface="Calibri" panose="020F0502020204030204" pitchFamily="34" charset="0"/>
              </a:rPr>
              <a:t>({"role": "user", "content": </a:t>
            </a:r>
            <a:r>
              <a:rPr lang="en-IN" sz="1200" dirty="0" err="1">
                <a:effectLst/>
                <a:latin typeface="Calibri" panose="020F0502020204030204" pitchFamily="34" charset="0"/>
                <a:ea typeface="Calibri" panose="020F0502020204030204" pitchFamily="34" charset="0"/>
                <a:cs typeface="Calibri" panose="020F0502020204030204" pitchFamily="34" charset="0"/>
              </a:rPr>
              <a:t>user_input</a:t>
            </a:r>
            <a:r>
              <a:rPr lang="en-IN" sz="1200" dirty="0">
                <a:effectLst/>
                <a:latin typeface="Calibri" panose="020F0502020204030204" pitchFamily="34" charset="0"/>
                <a:ea typeface="Calibri" panose="020F0502020204030204" pitchFamily="34" charset="0"/>
                <a:cs typeface="Calibri" panose="020F0502020204030204" pitchFamily="34" charset="0"/>
              </a:rPr>
              <a:t>})</a:t>
            </a:r>
            <a:endParaRPr lang="en-IN" sz="1200" b="1" dirty="0">
              <a:solidFill>
                <a:srgbClr val="242424"/>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response = </a:t>
            </a:r>
            <a:r>
              <a:rPr lang="en-IN" sz="1200" dirty="0" err="1">
                <a:effectLst/>
                <a:latin typeface="Calibri" panose="020F0502020204030204" pitchFamily="34" charset="0"/>
                <a:ea typeface="Calibri" panose="020F0502020204030204" pitchFamily="34" charset="0"/>
                <a:cs typeface="Calibri" panose="020F0502020204030204" pitchFamily="34" charset="0"/>
              </a:rPr>
              <a:t>ask_gpt</a:t>
            </a:r>
            <a:r>
              <a:rPr lang="en-IN" sz="1200" dirty="0">
                <a:effectLst/>
                <a:latin typeface="Calibri" panose="020F0502020204030204" pitchFamily="34" charset="0"/>
                <a:ea typeface="Calibri" panose="020F0502020204030204" pitchFamily="34" charset="0"/>
                <a:cs typeface="Calibri" panose="020F0502020204030204" pitchFamily="34" charset="0"/>
              </a:rPr>
              <a:t>(</a:t>
            </a:r>
            <a:r>
              <a:rPr lang="en-IN" sz="1200" dirty="0" err="1">
                <a:effectLst/>
                <a:latin typeface="Calibri" panose="020F0502020204030204" pitchFamily="34" charset="0"/>
                <a:ea typeface="Calibri" panose="020F0502020204030204" pitchFamily="34" charset="0"/>
                <a:cs typeface="Calibri" panose="020F0502020204030204" pitchFamily="34" charset="0"/>
              </a:rPr>
              <a:t>user_input</a:t>
            </a:r>
            <a:r>
              <a:rPr lang="en-IN" sz="1200" dirty="0">
                <a:effectLst/>
                <a:latin typeface="Calibri" panose="020F0502020204030204" pitchFamily="34" charset="0"/>
                <a:ea typeface="Calibri" panose="020F0502020204030204" pitchFamily="34" charset="0"/>
                <a:cs typeface="Calibri" panose="020F0502020204030204" pitchFamily="34" charset="0"/>
              </a:rPr>
              <a:t>, </a:t>
            </a:r>
            <a:r>
              <a:rPr lang="en-IN" sz="1200" dirty="0" err="1">
                <a:effectLst/>
                <a:latin typeface="Calibri" panose="020F0502020204030204" pitchFamily="34" charset="0"/>
                <a:ea typeface="Calibri" panose="020F0502020204030204" pitchFamily="34" charset="0"/>
                <a:cs typeface="Calibri" panose="020F0502020204030204" pitchFamily="34" charset="0"/>
              </a:rPr>
              <a:t>conversation_history</a:t>
            </a:r>
            <a:r>
              <a:rPr lang="en-IN" sz="1200" dirty="0">
                <a:effectLst/>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print("ChatGPT:", response)</a:t>
            </a:r>
            <a:endParaRPr sz="1200" b="1" dirty="0">
              <a:solidFill>
                <a:schemeClr val="dk1"/>
              </a:solidFill>
              <a:highlight>
                <a:srgbClr val="FFFFFF"/>
              </a:highlight>
              <a:latin typeface="Calibri" panose="020F0502020204030204" pitchFamily="34" charset="0"/>
              <a:cs typeface="Calibri" panose="020F0502020204030204" pitchFamily="34" charset="0"/>
            </a:endParaRPr>
          </a:p>
          <a:p>
            <a:pPr marL="457200" marR="0" lvl="0" indent="0" algn="l" rtl="0">
              <a:lnSpc>
                <a:spcPct val="100000"/>
              </a:lnSpc>
              <a:spcBef>
                <a:spcPts val="800"/>
              </a:spcBef>
              <a:spcAft>
                <a:spcPts val="800"/>
              </a:spcAft>
              <a:buNone/>
            </a:pPr>
            <a:endParaRPr dirty="0"/>
          </a:p>
        </p:txBody>
      </p:sp>
      <p:sp>
        <p:nvSpPr>
          <p:cNvPr id="168" name="Google Shape;168;p23"/>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Result</a:t>
            </a:r>
            <a:endParaRPr/>
          </a:p>
        </p:txBody>
      </p:sp>
      <p:sp>
        <p:nvSpPr>
          <p:cNvPr id="175" name="Google Shape;175;p24"/>
          <p:cNvSpPr txBox="1"/>
          <p:nvPr/>
        </p:nvSpPr>
        <p:spPr>
          <a:xfrm>
            <a:off x="389704" y="1259913"/>
            <a:ext cx="8258995" cy="3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 name="Google Shape;176;p24"/>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2" name="TextBox 1">
            <a:extLst>
              <a:ext uri="{FF2B5EF4-FFF2-40B4-BE49-F238E27FC236}">
                <a16:creationId xmlns:a16="http://schemas.microsoft.com/office/drawing/2014/main" id="{2A954317-2839-63F3-D778-D671E80B7D22}"/>
              </a:ext>
            </a:extLst>
          </p:cNvPr>
          <p:cNvSpPr txBox="1"/>
          <p:nvPr/>
        </p:nvSpPr>
        <p:spPr>
          <a:xfrm>
            <a:off x="289560" y="999477"/>
            <a:ext cx="4876800" cy="3659143"/>
          </a:xfrm>
          <a:prstGeom prst="rect">
            <a:avLst/>
          </a:prstGeom>
          <a:noFill/>
        </p:spPr>
        <p:txBody>
          <a:bodyPr wrap="square" rtlCol="0">
            <a:spAutoFit/>
          </a:bodyPr>
          <a:lstStyle/>
          <a:p>
            <a:pPr>
              <a:lnSpc>
                <a:spcPct val="150000"/>
              </a:lnSpc>
            </a:pPr>
            <a:r>
              <a:rPr lang="en-US" sz="1200" dirty="0"/>
              <a:t>Welcome to ChatGPT! Type 'exit' to end the conversation. You: Hi there! </a:t>
            </a:r>
          </a:p>
          <a:p>
            <a:pPr>
              <a:lnSpc>
                <a:spcPct val="150000"/>
              </a:lnSpc>
            </a:pPr>
            <a:r>
              <a:rPr lang="en-US" sz="1200" dirty="0"/>
              <a:t>ChatGPT: Hello! How can I assist you today? </a:t>
            </a:r>
          </a:p>
          <a:p>
            <a:pPr>
              <a:lnSpc>
                <a:spcPct val="150000"/>
              </a:lnSpc>
            </a:pPr>
            <a:r>
              <a:rPr lang="en-US" sz="1200" dirty="0"/>
              <a:t>You: Can you tell me a joke? </a:t>
            </a:r>
          </a:p>
          <a:p>
            <a:pPr>
              <a:lnSpc>
                <a:spcPct val="150000"/>
              </a:lnSpc>
            </a:pPr>
            <a:r>
              <a:rPr lang="en-US" sz="1200" dirty="0"/>
              <a:t>ChatGPT: Sure! Why couldn't the bicycle stand up by itself? Because it was two-tired! </a:t>
            </a:r>
          </a:p>
          <a:p>
            <a:pPr>
              <a:lnSpc>
                <a:spcPct val="150000"/>
              </a:lnSpc>
            </a:pPr>
            <a:r>
              <a:rPr lang="en-US" sz="1200" dirty="0"/>
              <a:t>You: Haha, that's a good one. Thanks! </a:t>
            </a:r>
          </a:p>
          <a:p>
            <a:pPr>
              <a:lnSpc>
                <a:spcPct val="150000"/>
              </a:lnSpc>
            </a:pPr>
            <a:r>
              <a:rPr lang="en-US" sz="1200" dirty="0"/>
              <a:t>ChatGPT: You're welcome! Feel free to ask if you have any more questions.</a:t>
            </a:r>
          </a:p>
          <a:p>
            <a:pPr>
              <a:lnSpc>
                <a:spcPct val="150000"/>
              </a:lnSpc>
            </a:pPr>
            <a:r>
              <a:rPr lang="en-US" sz="1200" dirty="0"/>
              <a:t>You: What's the color of the apple? </a:t>
            </a:r>
          </a:p>
          <a:p>
            <a:pPr>
              <a:lnSpc>
                <a:spcPct val="150000"/>
              </a:lnSpc>
            </a:pPr>
            <a:r>
              <a:rPr lang="en-US" sz="1200" dirty="0"/>
              <a:t>ChatGPT: The color of the apple is red.</a:t>
            </a:r>
          </a:p>
          <a:p>
            <a:pPr>
              <a:lnSpc>
                <a:spcPct val="150000"/>
              </a:lnSpc>
            </a:pPr>
            <a:r>
              <a:rPr lang="en-US" sz="1200" dirty="0"/>
              <a:t>You: exit </a:t>
            </a:r>
          </a:p>
          <a:p>
            <a:pPr>
              <a:lnSpc>
                <a:spcPct val="150000"/>
              </a:lnSpc>
            </a:pPr>
            <a:r>
              <a:rPr lang="en-US" sz="1200" dirty="0"/>
              <a:t>ChatGPT: Goodbye!</a:t>
            </a:r>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Future Scope</a:t>
            </a:r>
            <a:endParaRPr/>
          </a:p>
        </p:txBody>
      </p:sp>
      <p:sp>
        <p:nvSpPr>
          <p:cNvPr id="185" name="Google Shape;185;p25"/>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2" name="TextBox 1">
            <a:extLst>
              <a:ext uri="{FF2B5EF4-FFF2-40B4-BE49-F238E27FC236}">
                <a16:creationId xmlns:a16="http://schemas.microsoft.com/office/drawing/2014/main" id="{DC2772F4-D589-D1A4-78CD-EDBBD11E74F0}"/>
              </a:ext>
            </a:extLst>
          </p:cNvPr>
          <p:cNvSpPr txBox="1"/>
          <p:nvPr/>
        </p:nvSpPr>
        <p:spPr>
          <a:xfrm>
            <a:off x="305824" y="1068017"/>
            <a:ext cx="8320015" cy="3289427"/>
          </a:xfrm>
          <a:prstGeom prst="rect">
            <a:avLst/>
          </a:prstGeom>
          <a:noFill/>
        </p:spPr>
        <p:txBody>
          <a:bodyPr wrap="square" rtlCol="0">
            <a:spAutoFit/>
          </a:bodyPr>
          <a:lstStyle/>
          <a:p>
            <a:pPr algn="just">
              <a:lnSpc>
                <a:spcPct val="150000"/>
              </a:lnSpc>
              <a:spcAft>
                <a:spcPts val="800"/>
              </a:spcAft>
            </a:pPr>
            <a:r>
              <a:rPr lang="en-US" dirty="0">
                <a:solidFill>
                  <a:srgbClr val="222222"/>
                </a:solidFill>
                <a:effectLst/>
                <a:highlight>
                  <a:srgbClr val="FFFFFF"/>
                </a:highlight>
                <a:latin typeface="Times New Roman" panose="02020603050405020304" pitchFamily="18" charset="0"/>
                <a:ea typeface="Calibri" panose="020F0502020204030204" pitchFamily="34" charset="0"/>
                <a:cs typeface="SimSun" panose="02010600030101010101" pitchFamily="2" charset="-122"/>
              </a:rPr>
              <a:t>While the current iteration of the AI chatbot using the OpenAI API has achieved its objectives, there are several avenues for future development and expansion. Extend the chatbot's capabilities to support multiple languages, enabling users from diverse linguistic backgrounds to interact with the bot seamlessly. Integrate speech recognition and synthesis technologies to enable voice-based interactions with the chatbot, providing an alternative mode of communication for users. Implement more sophisticated personalization techniques, such as user profiling, sentiment analysis, and recommendation systems, to tailor responses and interactions based on individual preferences and behavior. Develop specialized chatbots tailored to specific industries or domains, such as healthcare, finance, or education, to provide targeted assistance and expertise in niche areas. Integrate the chatbot with Internet of Things (IoT) devices, smart speakers, or virtual assistants to enable voice-controlled interactions and access to information in smart home environments.</a:t>
            </a:r>
            <a:endParaRPr lang="en-IN" dirty="0">
              <a:effectLst/>
              <a:latin typeface="Calibri" panose="020F0502020204030204" pitchFamily="34" charset="0"/>
              <a:ea typeface="Calibri" panose="020F0502020204030204" pitchFamily="34" charset="0"/>
              <a:cs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p:nvPr/>
        </p:nvSpPr>
        <p:spPr>
          <a:xfrm>
            <a:off x="123209" y="573002"/>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213163"/>
                </a:solidFill>
                <a:latin typeface="Arial"/>
                <a:ea typeface="Arial"/>
                <a:cs typeface="Arial"/>
                <a:sym typeface="Arial"/>
              </a:rPr>
              <a:t>Conclusion</a:t>
            </a:r>
            <a:endParaRPr sz="1600" b="0" i="0" u="none" strike="noStrike" cap="none" dirty="0">
              <a:solidFill>
                <a:srgbClr val="213163"/>
              </a:solidFill>
              <a:latin typeface="Arial"/>
              <a:ea typeface="Arial"/>
              <a:cs typeface="Arial"/>
              <a:sym typeface="Arial"/>
            </a:endParaRPr>
          </a:p>
        </p:txBody>
      </p:sp>
      <p:sp>
        <p:nvSpPr>
          <p:cNvPr id="192" name="Google Shape;192;p26"/>
          <p:cNvSpPr txBox="1"/>
          <p:nvPr/>
        </p:nvSpPr>
        <p:spPr>
          <a:xfrm>
            <a:off x="185736" y="1061211"/>
            <a:ext cx="8615363" cy="3139291"/>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r>
              <a:rPr lang="en-US" sz="1600" dirty="0">
                <a:effectLst/>
                <a:latin typeface="Calibri" panose="020F0502020204030204" pitchFamily="34" charset="0"/>
                <a:ea typeface="Calibri" panose="020F0502020204030204" pitchFamily="34" charset="0"/>
                <a:cs typeface="SimSun" panose="02010600030101010101" pitchFamily="2" charset="-122"/>
              </a:rPr>
              <a:t>In conclusion, the development of an AI chatbot using the OpenAI API has showcased the potential of leveraging advanced natural language processing (NLP) models to enhance user experiences, streamline interactions, and improve operational efficiency. Throughout the project, several key aspects and achievements have been highlighted. By integrating with the OpenAI API, the chatbot gained access to state-of-the-art NLP capabilities, specifically leveraging the GPT-3.5 model. This allowed the chatbot to generate responses to user inputs in a natural and contextually relevant manner. The chatbot was equipped with various features, including natural language understanding, context management, multi-turn conversation handling, information retrieval, personal assistance, and error handling. These features collectively contributed to providing a seamless and engaging user experience. The architecture of the chatbot was designed to be scalable and reliable, capable of handling increasing user demand and maintaining consistent performance under varying loads. </a:t>
            </a:r>
            <a:endParaRPr sz="1200" dirty="0"/>
          </a:p>
        </p:txBody>
      </p:sp>
      <p:sp>
        <p:nvSpPr>
          <p:cNvPr id="194" name="Google Shape;194;p26"/>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dirty="0">
                <a:solidFill>
                  <a:srgbClr val="F2F2F2"/>
                </a:solidFill>
              </a:rPr>
              <a:t>AI CHATBOT USING CHATGPT - OPEN AI API</a:t>
            </a:r>
            <a:endParaRPr sz="2000" b="1" i="0" u="none" strike="noStrike" cap="none" dirty="0">
              <a:solidFill>
                <a:srgbClr val="F2F2F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27"/>
          <p:cNvSpPr txBox="1"/>
          <p:nvPr/>
        </p:nvSpPr>
        <p:spPr>
          <a:xfrm>
            <a:off x="294955" y="68108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Reference</a:t>
            </a:r>
            <a:endParaRPr/>
          </a:p>
        </p:txBody>
      </p:sp>
      <p:sp>
        <p:nvSpPr>
          <p:cNvPr id="201" name="Google Shape;201;p27"/>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2" name="TextBox 1">
            <a:extLst>
              <a:ext uri="{FF2B5EF4-FFF2-40B4-BE49-F238E27FC236}">
                <a16:creationId xmlns:a16="http://schemas.microsoft.com/office/drawing/2014/main" id="{1348E68E-6460-16AB-3123-99220A99E6C4}"/>
              </a:ext>
            </a:extLst>
          </p:cNvPr>
          <p:cNvSpPr txBox="1"/>
          <p:nvPr/>
        </p:nvSpPr>
        <p:spPr>
          <a:xfrm>
            <a:off x="365760" y="1244498"/>
            <a:ext cx="8168640" cy="2246769"/>
          </a:xfrm>
          <a:prstGeom prst="rect">
            <a:avLst/>
          </a:prstGeom>
          <a:noFill/>
        </p:spPr>
        <p:txBody>
          <a:bodyPr wrap="square" rtlCol="0">
            <a:spAutoFit/>
          </a:bodyPr>
          <a:lstStyle/>
          <a:p>
            <a:pPr marL="285750" indent="-285750">
              <a:buFont typeface="Arial" panose="020B0604020202020204" pitchFamily="34" charset="0"/>
              <a:buChar char="•"/>
            </a:pPr>
            <a:r>
              <a:rPr lang="en-IN" dirty="0"/>
              <a:t>A. M. Rahman, A. A. Mamun and A. Islam, "Programming challenges of chatbot: Current and future prospective," 2017 IEEE Region 10 Humanitarian Technology Conference (R10-HTC), Dhaka, Bangladesh, 2017, pp. 75-78, </a:t>
            </a:r>
            <a:r>
              <a:rPr lang="en-IN" dirty="0" err="1"/>
              <a:t>doi</a:t>
            </a:r>
            <a:r>
              <a:rPr lang="en-IN" dirty="0"/>
              <a:t>: 10.1109/R10-HTC.2017.8288910. keywords: {</a:t>
            </a:r>
            <a:r>
              <a:rPr lang="en-IN" dirty="0" err="1"/>
              <a:t>Programming;Artificial</a:t>
            </a:r>
            <a:r>
              <a:rPr lang="en-IN" dirty="0"/>
              <a:t> </a:t>
            </a:r>
            <a:r>
              <a:rPr lang="en-IN" dirty="0" err="1"/>
              <a:t>intelligence;Natural</a:t>
            </a:r>
            <a:r>
              <a:rPr lang="en-IN" dirty="0"/>
              <a:t> language </a:t>
            </a:r>
            <a:r>
              <a:rPr lang="en-IN" dirty="0" err="1"/>
              <a:t>processing;IEEE</a:t>
            </a:r>
            <a:r>
              <a:rPr lang="en-IN" dirty="0"/>
              <a:t> </a:t>
            </a:r>
            <a:r>
              <a:rPr lang="en-IN" dirty="0" err="1"/>
              <a:t>Regions;Conferences;Instant</a:t>
            </a:r>
            <a:r>
              <a:rPr lang="en-IN" dirty="0"/>
              <a:t> </a:t>
            </a:r>
            <a:r>
              <a:rPr lang="en-IN" dirty="0" err="1"/>
              <a:t>messaging;Servers;Chatbot;NLP;Machine</a:t>
            </a:r>
            <a:r>
              <a:rPr lang="en-IN" dirty="0"/>
              <a:t> Learning (ML);Artificial Intelligence (AI)}</a:t>
            </a:r>
          </a:p>
          <a:p>
            <a:pPr marL="285750" indent="-285750">
              <a:buFont typeface="Arial" panose="020B0604020202020204" pitchFamily="34" charset="0"/>
              <a:buChar char="•"/>
            </a:pPr>
            <a:r>
              <a:rPr lang="en-IN" dirty="0"/>
              <a:t>Lalwani, Tarun and </a:t>
            </a:r>
            <a:r>
              <a:rPr lang="en-IN" dirty="0" err="1"/>
              <a:t>Bhalotia</a:t>
            </a:r>
            <a:r>
              <a:rPr lang="en-IN" dirty="0"/>
              <a:t>, Shashank and Pal, Ashish and Rathod, Vasundhara and Bisen, Shreya, Implementation of a Chatbot System using AI and NLP (May 31, 2018). International Journal of Innovative Research in Computer Science &amp; Technology (IJIRCST) Volume-6, Issue-3, May-2018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None/>
            </a:pPr>
            <a:r>
              <a:rPr lang="en-US" sz="3000" b="1" i="0" u="none" strike="noStrike" cap="none">
                <a:solidFill>
                  <a:srgbClr val="000000"/>
                </a:solidFill>
                <a:latin typeface="Arial"/>
                <a:ea typeface="Arial"/>
                <a:cs typeface="Arial"/>
                <a:sym typeface="Arial"/>
              </a:rPr>
              <a:t>Thank you!</a:t>
            </a:r>
            <a:endParaRPr/>
          </a:p>
        </p:txBody>
      </p:sp>
      <p:sp>
        <p:nvSpPr>
          <p:cNvPr id="208" name="Google Shape;208;p28"/>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Course Outline</a:t>
            </a:r>
            <a:endParaRPr/>
          </a:p>
        </p:txBody>
      </p:sp>
      <p:sp>
        <p:nvSpPr>
          <p:cNvPr id="84" name="Google Shape;84;p15"/>
          <p:cNvSpPr txBox="1">
            <a:spLocks noGrp="1"/>
          </p:cNvSpPr>
          <p:nvPr>
            <p:ph type="body" idx="1"/>
          </p:nvPr>
        </p:nvSpPr>
        <p:spPr>
          <a:xfrm>
            <a:off x="126468" y="1054419"/>
            <a:ext cx="4594500" cy="2626800"/>
          </a:xfrm>
          <a:prstGeom prst="rect">
            <a:avLst/>
          </a:prstGeom>
          <a:noFill/>
          <a:ln>
            <a:noFill/>
          </a:ln>
        </p:spPr>
        <p:txBody>
          <a:bodyPr spcFirstLastPara="1" wrap="square" lIns="91425" tIns="91425" rIns="91425" bIns="91425" anchor="t" anchorCtr="0">
            <a:spAutoFit/>
          </a:bodyPr>
          <a:lstStyle/>
          <a:p>
            <a:pPr marL="173736" marR="0" lvl="0" indent="-173736" algn="l" rtl="0">
              <a:lnSpc>
                <a:spcPct val="100000"/>
              </a:lnSpc>
              <a:spcBef>
                <a:spcPts val="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Abstract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Problem Statement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Aims, Objective &amp; Proposed System/Solution </a:t>
            </a:r>
            <a:endParaRPr/>
          </a:p>
          <a:p>
            <a:pPr marL="173736" marR="0" lvl="0" indent="-173736" algn="l" rtl="0">
              <a:lnSpc>
                <a:spcPct val="100000"/>
              </a:lnSpc>
              <a:spcBef>
                <a:spcPts val="800"/>
              </a:spcBef>
              <a:spcAft>
                <a:spcPts val="0"/>
              </a:spcAft>
              <a:buClr>
                <a:srgbClr val="213163"/>
              </a:buClr>
              <a:buSzPts val="1400"/>
              <a:buFont typeface="Arial"/>
              <a:buChar char="•"/>
            </a:pPr>
            <a:r>
              <a:rPr lang="en-US"/>
              <a:t>Project architecture</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 Algorithm</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Future Scope</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Conclusion</a:t>
            </a:r>
            <a:endParaRPr/>
          </a:p>
          <a:p>
            <a:pPr marL="173736" marR="0" lvl="0" indent="-173736" algn="l" rtl="0">
              <a:lnSpc>
                <a:spcPct val="100000"/>
              </a:lnSpc>
              <a:spcBef>
                <a:spcPts val="800"/>
              </a:spcBef>
              <a:spcAft>
                <a:spcPts val="80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Reference</a:t>
            </a:r>
            <a:endParaRPr/>
          </a:p>
        </p:txBody>
      </p:sp>
      <p:pic>
        <p:nvPicPr>
          <p:cNvPr id="85" name="Google Shape;85;p15"/>
          <p:cNvPicPr preferRelativeResize="0"/>
          <p:nvPr/>
        </p:nvPicPr>
        <p:blipFill rotWithShape="1">
          <a:blip r:embed="rId3">
            <a:alphaModFix/>
          </a:blip>
          <a:srcRect/>
          <a:stretch/>
        </p:blipFill>
        <p:spPr>
          <a:xfrm>
            <a:off x="5413790" y="1047750"/>
            <a:ext cx="3194940" cy="3194940"/>
          </a:xfrm>
          <a:prstGeom prst="rect">
            <a:avLst/>
          </a:prstGeom>
          <a:noFill/>
          <a:ln>
            <a:noFill/>
          </a:ln>
          <a:effectLst>
            <a:outerShdw blurRad="50800" dist="38100" dir="5400000" algn="t" rotWithShape="0">
              <a:srgbClr val="000000">
                <a:alpha val="40000"/>
              </a:srgbClr>
            </a:outerShdw>
          </a:effectLst>
        </p:spPr>
      </p:pic>
      <p:sp>
        <p:nvSpPr>
          <p:cNvPr id="86" name="Google Shape;86;p15"/>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134935" y="1059838"/>
            <a:ext cx="4437000" cy="3724056"/>
          </a:xfrm>
          <a:prstGeom prst="rect">
            <a:avLst/>
          </a:prstGeom>
          <a:noFill/>
          <a:ln>
            <a:noFill/>
          </a:ln>
        </p:spPr>
        <p:txBody>
          <a:bodyPr spcFirstLastPara="1" wrap="square" lIns="91425" tIns="45700" rIns="91425" bIns="45700" anchor="t" anchorCtr="0">
            <a:spAutoFit/>
          </a:bodyPr>
          <a:lstStyle/>
          <a:p>
            <a:pPr algn="just"/>
            <a:r>
              <a:rPr lang="en-US" dirty="0">
                <a:effectLst/>
                <a:latin typeface="Calibri" panose="020F0502020204030204" pitchFamily="34" charset="0"/>
                <a:ea typeface="Calibri" panose="020F0502020204030204" pitchFamily="34" charset="0"/>
                <a:cs typeface="SimSun" panose="02010600030101010101" pitchFamily="2" charset="-122"/>
              </a:rPr>
              <a:t>Chatbots offer a versatile and efficient way to interact with users, providing timely assistance, information, and engagement across various platforms and applications. This chatbot interacts with users through a text-based interface. It continuously prompts users for input until the user types 'exit' to end the conversation. The bot maintains a conversation history to provide context for generating responses. Each user input and the corresponding bot response are stored in the history. The bot utilizes the GPT-3.5 model to generate responses based on the conversation history and user input. Additionally, the code includes error handling by adjusting the temperature parameter to balance between generating diverse responses and maintaining coherence. This enables the bot to provide more relevant and engaging conversations.</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marL="0" marR="0" lvl="0" indent="0" algn="just" rtl="0">
              <a:lnSpc>
                <a:spcPct val="100000"/>
              </a:lnSpc>
              <a:spcBef>
                <a:spcPts val="0"/>
              </a:spcBef>
              <a:spcAft>
                <a:spcPts val="0"/>
              </a:spcAft>
              <a:buNone/>
            </a:pPr>
            <a:endParaRPr sz="1100" dirty="0"/>
          </a:p>
        </p:txBody>
      </p:sp>
      <p:sp>
        <p:nvSpPr>
          <p:cNvPr id="93" name="Google Shape;93;p16"/>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Abstract</a:t>
            </a:r>
            <a:endParaRPr/>
          </a:p>
        </p:txBody>
      </p:sp>
      <p:grpSp>
        <p:nvGrpSpPr>
          <p:cNvPr id="94" name="Google Shape;94;p16"/>
          <p:cNvGrpSpPr/>
          <p:nvPr/>
        </p:nvGrpSpPr>
        <p:grpSpPr>
          <a:xfrm>
            <a:off x="4879857" y="950917"/>
            <a:ext cx="3986766" cy="3986766"/>
            <a:chOff x="5001834" y="864388"/>
            <a:chExt cx="3986766" cy="3986766"/>
          </a:xfrm>
        </p:grpSpPr>
        <p:pic>
          <p:nvPicPr>
            <p:cNvPr id="95" name="Google Shape;95;p16" descr="A screenshot of a device&#10;&#10;Description automatically generated"/>
            <p:cNvPicPr preferRelativeResize="0"/>
            <p:nvPr/>
          </p:nvPicPr>
          <p:blipFill rotWithShape="1">
            <a:blip r:embed="rId3">
              <a:alphaModFix/>
            </a:blip>
            <a:srcRect/>
            <a:stretch/>
          </p:blipFill>
          <p:spPr>
            <a:xfrm>
              <a:off x="5001834" y="864388"/>
              <a:ext cx="3986766" cy="3986766"/>
            </a:xfrm>
            <a:prstGeom prst="rect">
              <a:avLst/>
            </a:prstGeom>
            <a:noFill/>
            <a:ln>
              <a:noFill/>
            </a:ln>
          </p:spPr>
        </p:pic>
        <p:pic>
          <p:nvPicPr>
            <p:cNvPr id="96" name="Google Shape;96;p16" descr="Businessman fist on chin"/>
            <p:cNvPicPr preferRelativeResize="0"/>
            <p:nvPr/>
          </p:nvPicPr>
          <p:blipFill rotWithShape="1">
            <a:blip r:embed="rId4">
              <a:alphaModFix/>
            </a:blip>
            <a:srcRect b="62888"/>
            <a:stretch/>
          </p:blipFill>
          <p:spPr>
            <a:xfrm flipH="1">
              <a:off x="6478945" y="2680677"/>
              <a:ext cx="1647824" cy="2016369"/>
            </a:xfrm>
            <a:prstGeom prst="rect">
              <a:avLst/>
            </a:prstGeom>
            <a:noFill/>
            <a:ln>
              <a:noFill/>
            </a:ln>
          </p:spPr>
        </p:pic>
      </p:grpSp>
      <p:sp>
        <p:nvSpPr>
          <p:cNvPr id="97" name="Google Shape;97;p16"/>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17"/>
          <p:cNvSpPr txBox="1"/>
          <p:nvPr/>
        </p:nvSpPr>
        <p:spPr>
          <a:xfrm>
            <a:off x="134935" y="1059838"/>
            <a:ext cx="4437000" cy="3775352"/>
          </a:xfrm>
          <a:prstGeom prst="rect">
            <a:avLst/>
          </a:prstGeom>
          <a:noFill/>
          <a:ln>
            <a:noFill/>
          </a:ln>
        </p:spPr>
        <p:txBody>
          <a:bodyPr spcFirstLastPara="1" wrap="square" lIns="91425" tIns="45700" rIns="91425" bIns="45700" anchor="t" anchorCtr="0">
            <a:spAutoFit/>
          </a:bodyPr>
          <a:lstStyle/>
          <a:p>
            <a:pPr>
              <a:spcBef>
                <a:spcPts val="800"/>
              </a:spcBef>
            </a:pPr>
            <a:r>
              <a:rPr lang="en-US" sz="1800" dirty="0">
                <a:effectLst/>
                <a:latin typeface="Calibri" panose="020F0502020204030204" pitchFamily="34" charset="0"/>
                <a:ea typeface="Calibri" panose="020F0502020204030204" pitchFamily="34" charset="0"/>
                <a:cs typeface="SimSun" panose="02010600030101010101" pitchFamily="2" charset="-122"/>
              </a:rPr>
              <a:t>In today's digital age, there is a growing demand for intelligent conversational agents capable of providing timely assistance, information, and engagement to users across various domains. Chatbots powered by advanced natural language processing (NLP) models offer a promising solution to address this demand, enabling organizations to streamline customer interactions, enhance user experiences, and improve operational efficiency.</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lvl="0" indent="0" algn="l" rtl="0">
              <a:lnSpc>
                <a:spcPct val="100000"/>
              </a:lnSpc>
              <a:spcBef>
                <a:spcPts val="800"/>
              </a:spcBef>
              <a:spcAft>
                <a:spcPts val="0"/>
              </a:spcAft>
              <a:buNone/>
            </a:pPr>
            <a:br>
              <a:rPr lang="en-US" i="0" u="none" strike="noStrike" cap="none" dirty="0">
                <a:solidFill>
                  <a:srgbClr val="000000"/>
                </a:solidFill>
              </a:rPr>
            </a:br>
            <a:endParaRPr i="0" u="none" strike="noStrike" cap="none" dirty="0">
              <a:solidFill>
                <a:srgbClr val="000000"/>
              </a:solidFill>
            </a:endParaRPr>
          </a:p>
        </p:txBody>
      </p:sp>
      <p:sp>
        <p:nvSpPr>
          <p:cNvPr id="104" name="Google Shape;104;p17"/>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Problem Statement</a:t>
            </a:r>
            <a:endParaRPr/>
          </a:p>
        </p:txBody>
      </p:sp>
      <p:grpSp>
        <p:nvGrpSpPr>
          <p:cNvPr id="105" name="Google Shape;105;p17"/>
          <p:cNvGrpSpPr/>
          <p:nvPr/>
        </p:nvGrpSpPr>
        <p:grpSpPr>
          <a:xfrm>
            <a:off x="4914899" y="1006304"/>
            <a:ext cx="3774125" cy="3130892"/>
            <a:chOff x="4578211" y="760307"/>
            <a:chExt cx="4510006" cy="3741355"/>
          </a:xfrm>
        </p:grpSpPr>
        <p:pic>
          <p:nvPicPr>
            <p:cNvPr id="106" name="Google Shape;106;p17" descr="A purple question mark with gears&#10;&#10;Description automatically generated"/>
            <p:cNvPicPr preferRelativeResize="0"/>
            <p:nvPr/>
          </p:nvPicPr>
          <p:blipFill rotWithShape="1">
            <a:blip r:embed="rId3">
              <a:alphaModFix/>
            </a:blip>
            <a:srcRect l="11111" t="10028" r="10940" b="11567"/>
            <a:stretch/>
          </p:blipFill>
          <p:spPr>
            <a:xfrm>
              <a:off x="5486396" y="760307"/>
              <a:ext cx="3601821" cy="3622886"/>
            </a:xfrm>
            <a:prstGeom prst="rect">
              <a:avLst/>
            </a:prstGeom>
            <a:noFill/>
            <a:ln>
              <a:noFill/>
            </a:ln>
          </p:spPr>
        </p:pic>
        <p:pic>
          <p:nvPicPr>
            <p:cNvPr id="107" name="Google Shape;107;p17" descr="Businessman with clipboard"/>
            <p:cNvPicPr preferRelativeResize="0"/>
            <p:nvPr/>
          </p:nvPicPr>
          <p:blipFill rotWithShape="1">
            <a:blip r:embed="rId4">
              <a:alphaModFix/>
            </a:blip>
            <a:srcRect b="60168"/>
            <a:stretch/>
          </p:blipFill>
          <p:spPr>
            <a:xfrm>
              <a:off x="4578211" y="2188308"/>
              <a:ext cx="2340981" cy="2313354"/>
            </a:xfrm>
            <a:prstGeom prst="rect">
              <a:avLst/>
            </a:prstGeom>
            <a:noFill/>
            <a:ln>
              <a:noFill/>
            </a:ln>
          </p:spPr>
        </p:pic>
      </p:grpSp>
      <p:sp>
        <p:nvSpPr>
          <p:cNvPr id="108" name="Google Shape;108;p17"/>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dirty="0">
                <a:solidFill>
                  <a:srgbClr val="F2F2F2"/>
                </a:solidFill>
              </a:rPr>
              <a:t>AI CHATBOT USING CHATGPT - OPEN AI API</a:t>
            </a:r>
            <a:endParaRPr sz="2000" b="1" i="0" u="none" strike="noStrike" cap="none" dirty="0">
              <a:solidFill>
                <a:srgbClr val="F2F2F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18"/>
          <p:cNvSpPr txBox="1"/>
          <p:nvPr/>
        </p:nvSpPr>
        <p:spPr>
          <a:xfrm>
            <a:off x="134935" y="1059838"/>
            <a:ext cx="8589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Aim: </a:t>
            </a:r>
            <a:r>
              <a:rPr lang="en-US" sz="1400" b="0" i="0" u="none" strike="noStrike" cap="none" dirty="0">
                <a:solidFill>
                  <a:srgbClr val="000000"/>
                </a:solidFill>
                <a:latin typeface="Arial"/>
                <a:ea typeface="Arial"/>
                <a:cs typeface="Arial"/>
                <a:sym typeface="Arial"/>
              </a:rPr>
              <a:t>The primary objective of this Final Seminar is to present the outcomes and advancements made in the project “.AI Chatbot using </a:t>
            </a:r>
            <a:r>
              <a:rPr lang="en-US" sz="1400" b="0" i="0" u="none" strike="noStrike" cap="none" dirty="0" err="1">
                <a:solidFill>
                  <a:srgbClr val="000000"/>
                </a:solidFill>
                <a:latin typeface="Arial"/>
                <a:ea typeface="Arial"/>
                <a:cs typeface="Arial"/>
                <a:sym typeface="Arial"/>
              </a:rPr>
              <a:t>chatgpt</a:t>
            </a:r>
            <a:r>
              <a:rPr lang="en-US" sz="1400" b="0" i="0" u="none" strike="noStrike" cap="none" dirty="0">
                <a:solidFill>
                  <a:srgbClr val="000000"/>
                </a:solidFill>
                <a:latin typeface="Arial"/>
                <a:ea typeface="Arial"/>
                <a:cs typeface="Arial"/>
                <a:sym typeface="Arial"/>
              </a:rPr>
              <a:t> - open AI </a:t>
            </a:r>
            <a:r>
              <a:rPr lang="en-US" dirty="0"/>
              <a:t>API</a:t>
            </a:r>
            <a:r>
              <a:rPr lang="en-US" sz="1400" b="0" i="0" u="none" strike="noStrike" cap="none" dirty="0">
                <a:solidFill>
                  <a:srgbClr val="000000"/>
                </a:solidFill>
                <a:latin typeface="Arial"/>
                <a:ea typeface="Arial"/>
                <a:cs typeface="Arial"/>
                <a:sym typeface="Arial"/>
              </a:rPr>
              <a:t>” “</a:t>
            </a:r>
            <a:endParaRPr dirty="0"/>
          </a:p>
        </p:txBody>
      </p:sp>
      <p:sp>
        <p:nvSpPr>
          <p:cNvPr id="115" name="Google Shape;115;p18"/>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Aim and Objective</a:t>
            </a:r>
            <a:endParaRPr/>
          </a:p>
        </p:txBody>
      </p:sp>
      <p:pic>
        <p:nvPicPr>
          <p:cNvPr id="116" name="Google Shape;116;p18" descr="Presentation with checklist with solid fill"/>
          <p:cNvPicPr preferRelativeResize="0"/>
          <p:nvPr/>
        </p:nvPicPr>
        <p:blipFill rotWithShape="1">
          <a:blip r:embed="rId3">
            <a:alphaModFix/>
          </a:blip>
          <a:srcRect l="7515" t="10395" r="9870" b="8882"/>
          <a:stretch/>
        </p:blipFill>
        <p:spPr>
          <a:xfrm>
            <a:off x="3094566" y="1881249"/>
            <a:ext cx="2954867" cy="2887133"/>
          </a:xfrm>
          <a:prstGeom prst="rect">
            <a:avLst/>
          </a:prstGeom>
          <a:noFill/>
          <a:ln>
            <a:noFill/>
          </a:ln>
        </p:spPr>
      </p:pic>
      <p:sp>
        <p:nvSpPr>
          <p:cNvPr id="117" name="Google Shape;117;p18"/>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23" name="Google Shape;123;p19"/>
          <p:cNvSpPr txBox="1"/>
          <p:nvPr/>
        </p:nvSpPr>
        <p:spPr>
          <a:xfrm>
            <a:off x="495299" y="1059838"/>
            <a:ext cx="7551421" cy="3233152"/>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b="0" i="0" dirty="0">
                <a:solidFill>
                  <a:srgbClr val="0D0D0D"/>
                </a:solidFill>
                <a:effectLst/>
                <a:highlight>
                  <a:srgbClr val="FFFFFF"/>
                </a:highlight>
                <a:latin typeface="Söhne"/>
              </a:rPr>
              <a:t>Develop a chatbot backend that integrates with the OpenAI API to generate responses based on user inputs.</a:t>
            </a:r>
          </a:p>
          <a:p>
            <a:pPr algn="l">
              <a:buFont typeface="+mj-lt"/>
              <a:buAutoNum type="arabicPeriod"/>
            </a:pPr>
            <a:r>
              <a:rPr lang="en-US" b="0" i="0" dirty="0">
                <a:solidFill>
                  <a:srgbClr val="0D0D0D"/>
                </a:solidFill>
                <a:effectLst/>
                <a:highlight>
                  <a:srgbClr val="FFFFFF"/>
                </a:highlight>
                <a:latin typeface="Söhne"/>
              </a:rPr>
              <a:t>Implement conversation management mechanisms to maintain context and history throughout interactions.</a:t>
            </a:r>
          </a:p>
          <a:p>
            <a:pPr algn="l">
              <a:buFont typeface="+mj-lt"/>
              <a:buAutoNum type="arabicPeriod"/>
            </a:pPr>
            <a:r>
              <a:rPr lang="en-US" b="0" i="0" dirty="0">
                <a:solidFill>
                  <a:srgbClr val="0D0D0D"/>
                </a:solidFill>
                <a:effectLst/>
                <a:highlight>
                  <a:srgbClr val="FFFFFF"/>
                </a:highlight>
                <a:latin typeface="Söhne"/>
              </a:rPr>
              <a:t>Design a user interface (UI) for users to interact with the chatbot, facilitating seamless communication.</a:t>
            </a:r>
          </a:p>
          <a:p>
            <a:pPr algn="l">
              <a:buFont typeface="+mj-lt"/>
              <a:buAutoNum type="arabicPeriod"/>
            </a:pPr>
            <a:r>
              <a:rPr lang="en-US" b="0" i="0" dirty="0">
                <a:solidFill>
                  <a:srgbClr val="0D0D0D"/>
                </a:solidFill>
                <a:effectLst/>
                <a:highlight>
                  <a:srgbClr val="FFFFFF"/>
                </a:highlight>
                <a:latin typeface="Söhne"/>
              </a:rPr>
              <a:t>Enhance the chatbot's capabilities with features such as error handling, customization, and personalization.</a:t>
            </a:r>
          </a:p>
          <a:p>
            <a:pPr algn="l">
              <a:buFont typeface="+mj-lt"/>
              <a:buAutoNum type="arabicPeriod"/>
            </a:pPr>
            <a:r>
              <a:rPr lang="en-US" b="0" i="0" dirty="0">
                <a:solidFill>
                  <a:srgbClr val="0D0D0D"/>
                </a:solidFill>
                <a:effectLst/>
                <a:highlight>
                  <a:srgbClr val="FFFFFF"/>
                </a:highlight>
                <a:latin typeface="Söhne"/>
              </a:rPr>
              <a:t>Deploy the chatbot on a suitable platform for accessibility and scalability, ensuring reliability and performance in production environments.</a:t>
            </a:r>
          </a:p>
          <a:p>
            <a:pPr algn="l">
              <a:buFont typeface="+mj-lt"/>
              <a:buAutoNum type="arabicPeriod"/>
            </a:pPr>
            <a:r>
              <a:rPr lang="en-US" b="0" i="0" dirty="0">
                <a:solidFill>
                  <a:srgbClr val="0D0D0D"/>
                </a:solidFill>
                <a:effectLst/>
                <a:highlight>
                  <a:srgbClr val="FFFFFF"/>
                </a:highlight>
                <a:latin typeface="Söhne"/>
              </a:rPr>
              <a:t>Evaluate the chatbot's performance, user satisfaction, and potential areas for improvement through feedback and analytics.</a:t>
            </a:r>
          </a:p>
          <a:p>
            <a:pPr marL="457200" lvl="0" indent="0" algn="l" rtl="0">
              <a:lnSpc>
                <a:spcPct val="115000"/>
              </a:lnSpc>
              <a:spcBef>
                <a:spcPts val="1200"/>
              </a:spcBef>
              <a:spcAft>
                <a:spcPts val="1200"/>
              </a:spcAft>
              <a:buNone/>
            </a:pPr>
            <a:endParaRPr b="1" dirty="0"/>
          </a:p>
        </p:txBody>
      </p:sp>
      <p:sp>
        <p:nvSpPr>
          <p:cNvPr id="124" name="Google Shape;124;p19"/>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Objectives</a:t>
            </a:r>
            <a:endParaRPr/>
          </a:p>
        </p:txBody>
      </p:sp>
      <p:sp>
        <p:nvSpPr>
          <p:cNvPr id="125" name="Google Shape;125;p19"/>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Proposed Solution</a:t>
            </a:r>
            <a:endParaRPr/>
          </a:p>
        </p:txBody>
      </p:sp>
      <p:sp>
        <p:nvSpPr>
          <p:cNvPr id="132" name="Google Shape;132;p20"/>
          <p:cNvSpPr txBox="1"/>
          <p:nvPr/>
        </p:nvSpPr>
        <p:spPr>
          <a:xfrm>
            <a:off x="0" y="1061211"/>
            <a:ext cx="8923020" cy="2554515"/>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suggested remedy entails creating an AI chatbot that will employ the OpenAI API and the GPT-3.5 model in particular to enable intelligent text-based user chats. The chatbot is designed to meet the increasing need for automated conversational agents that can assist, inform, and engage users in real time across multiple domains. This API facilitates text generation based on user input, enabling the chatbot to respond intelligently to a wide range of queries and prompts. The chatbot implements mechanisms for managing conversations, including maintaining a conversation history to provide context for generating responses. </a:t>
            </a:r>
            <a:endParaRPr b="1" dirty="0"/>
          </a:p>
        </p:txBody>
      </p:sp>
      <p:sp>
        <p:nvSpPr>
          <p:cNvPr id="137" name="Google Shape;137;p20"/>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rgbClr val="213163"/>
                </a:solidFill>
              </a:rPr>
              <a:t>Project architecture</a:t>
            </a:r>
            <a:endParaRPr/>
          </a:p>
        </p:txBody>
      </p:sp>
      <p:sp>
        <p:nvSpPr>
          <p:cNvPr id="150" name="Google Shape;150;p21"/>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3" name="TextBox 2">
            <a:extLst>
              <a:ext uri="{FF2B5EF4-FFF2-40B4-BE49-F238E27FC236}">
                <a16:creationId xmlns:a16="http://schemas.microsoft.com/office/drawing/2014/main" id="{949FC791-92F6-F631-297D-E364738A0298}"/>
              </a:ext>
            </a:extLst>
          </p:cNvPr>
          <p:cNvSpPr txBox="1"/>
          <p:nvPr/>
        </p:nvSpPr>
        <p:spPr>
          <a:xfrm>
            <a:off x="556260" y="1516330"/>
            <a:ext cx="1897380" cy="646331"/>
          </a:xfrm>
          <a:prstGeom prst="rect">
            <a:avLst/>
          </a:prstGeom>
          <a:noFill/>
          <a:ln>
            <a:solidFill>
              <a:schemeClr val="tx1"/>
            </a:solidFill>
          </a:ln>
        </p:spPr>
        <p:txBody>
          <a:bodyPr wrap="square" rtlCol="0">
            <a:spAutoFit/>
          </a:bodyPr>
          <a:lstStyle/>
          <a:p>
            <a:r>
              <a:rPr lang="en-US" sz="1800" dirty="0"/>
              <a:t>User Interaction Layer</a:t>
            </a:r>
            <a:endParaRPr lang="en-IN" sz="1800" dirty="0"/>
          </a:p>
        </p:txBody>
      </p:sp>
      <p:sp>
        <p:nvSpPr>
          <p:cNvPr id="4" name="TextBox 3">
            <a:extLst>
              <a:ext uri="{FF2B5EF4-FFF2-40B4-BE49-F238E27FC236}">
                <a16:creationId xmlns:a16="http://schemas.microsoft.com/office/drawing/2014/main" id="{C422ED77-A8FD-C056-8760-F7AE1C7DFD2A}"/>
              </a:ext>
            </a:extLst>
          </p:cNvPr>
          <p:cNvSpPr txBox="1"/>
          <p:nvPr/>
        </p:nvSpPr>
        <p:spPr>
          <a:xfrm>
            <a:off x="6545580" y="1525756"/>
            <a:ext cx="1897380" cy="646331"/>
          </a:xfrm>
          <a:prstGeom prst="rect">
            <a:avLst/>
          </a:prstGeom>
          <a:noFill/>
          <a:ln>
            <a:solidFill>
              <a:schemeClr val="tx1"/>
            </a:solidFill>
          </a:ln>
        </p:spPr>
        <p:txBody>
          <a:bodyPr wrap="square" rtlCol="0">
            <a:spAutoFit/>
          </a:bodyPr>
          <a:lstStyle/>
          <a:p>
            <a:r>
              <a:rPr lang="en-US" sz="1800" dirty="0"/>
              <a:t>Open AI API Integration</a:t>
            </a:r>
            <a:endParaRPr lang="en-IN" sz="1800" dirty="0"/>
          </a:p>
        </p:txBody>
      </p:sp>
      <p:sp>
        <p:nvSpPr>
          <p:cNvPr id="5" name="TextBox 4">
            <a:extLst>
              <a:ext uri="{FF2B5EF4-FFF2-40B4-BE49-F238E27FC236}">
                <a16:creationId xmlns:a16="http://schemas.microsoft.com/office/drawing/2014/main" id="{32DA82FC-92E8-53A1-CE67-943C9BB3332A}"/>
              </a:ext>
            </a:extLst>
          </p:cNvPr>
          <p:cNvSpPr txBox="1"/>
          <p:nvPr/>
        </p:nvSpPr>
        <p:spPr>
          <a:xfrm>
            <a:off x="3444240" y="1525756"/>
            <a:ext cx="1897380" cy="646331"/>
          </a:xfrm>
          <a:prstGeom prst="rect">
            <a:avLst/>
          </a:prstGeom>
          <a:noFill/>
          <a:ln>
            <a:solidFill>
              <a:schemeClr val="tx1"/>
            </a:solidFill>
          </a:ln>
        </p:spPr>
        <p:txBody>
          <a:bodyPr wrap="square" rtlCol="0">
            <a:spAutoFit/>
          </a:bodyPr>
          <a:lstStyle/>
          <a:p>
            <a:r>
              <a:rPr lang="en-US" sz="1800" dirty="0"/>
              <a:t>Chatbot Logic Layer</a:t>
            </a:r>
            <a:endParaRPr lang="en-IN" sz="1800" dirty="0"/>
          </a:p>
        </p:txBody>
      </p:sp>
      <p:sp>
        <p:nvSpPr>
          <p:cNvPr id="6" name="TextBox 5">
            <a:extLst>
              <a:ext uri="{FF2B5EF4-FFF2-40B4-BE49-F238E27FC236}">
                <a16:creationId xmlns:a16="http://schemas.microsoft.com/office/drawing/2014/main" id="{BC57389A-B6DB-68E6-AEA1-30BA6A4BDAE5}"/>
              </a:ext>
            </a:extLst>
          </p:cNvPr>
          <p:cNvSpPr txBox="1"/>
          <p:nvPr/>
        </p:nvSpPr>
        <p:spPr>
          <a:xfrm>
            <a:off x="6545580" y="2941077"/>
            <a:ext cx="1897380" cy="646331"/>
          </a:xfrm>
          <a:prstGeom prst="rect">
            <a:avLst/>
          </a:prstGeom>
          <a:noFill/>
          <a:ln>
            <a:solidFill>
              <a:schemeClr val="tx1"/>
            </a:solidFill>
          </a:ln>
        </p:spPr>
        <p:txBody>
          <a:bodyPr wrap="square" rtlCol="0">
            <a:spAutoFit/>
          </a:bodyPr>
          <a:lstStyle/>
          <a:p>
            <a:r>
              <a:rPr lang="en-US" sz="1800" dirty="0"/>
              <a:t>Response Delivery Layer</a:t>
            </a:r>
            <a:endParaRPr lang="en-IN" sz="1800" dirty="0"/>
          </a:p>
        </p:txBody>
      </p:sp>
      <p:sp>
        <p:nvSpPr>
          <p:cNvPr id="7" name="TextBox 6">
            <a:extLst>
              <a:ext uri="{FF2B5EF4-FFF2-40B4-BE49-F238E27FC236}">
                <a16:creationId xmlns:a16="http://schemas.microsoft.com/office/drawing/2014/main" id="{BBB11178-D87B-F373-C8FD-AFC3AF120ACA}"/>
              </a:ext>
            </a:extLst>
          </p:cNvPr>
          <p:cNvSpPr txBox="1"/>
          <p:nvPr/>
        </p:nvSpPr>
        <p:spPr>
          <a:xfrm>
            <a:off x="3444240" y="2802578"/>
            <a:ext cx="1897380" cy="923330"/>
          </a:xfrm>
          <a:prstGeom prst="rect">
            <a:avLst/>
          </a:prstGeom>
          <a:noFill/>
          <a:ln>
            <a:solidFill>
              <a:schemeClr val="tx1"/>
            </a:solidFill>
          </a:ln>
        </p:spPr>
        <p:txBody>
          <a:bodyPr wrap="square" rtlCol="0">
            <a:spAutoFit/>
          </a:bodyPr>
          <a:lstStyle/>
          <a:p>
            <a:r>
              <a:rPr lang="en-US" sz="1800" dirty="0"/>
              <a:t>Feedback and Improvement Loop</a:t>
            </a:r>
            <a:endParaRPr lang="en-IN" sz="1800" dirty="0"/>
          </a:p>
        </p:txBody>
      </p:sp>
      <p:cxnSp>
        <p:nvCxnSpPr>
          <p:cNvPr id="9" name="Straight Arrow Connector 8">
            <a:extLst>
              <a:ext uri="{FF2B5EF4-FFF2-40B4-BE49-F238E27FC236}">
                <a16:creationId xmlns:a16="http://schemas.microsoft.com/office/drawing/2014/main" id="{7D10A415-C971-4158-3785-740938F17A6C}"/>
              </a:ext>
            </a:extLst>
          </p:cNvPr>
          <p:cNvCxnSpPr>
            <a:stCxn id="3" idx="3"/>
            <a:endCxn id="5" idx="1"/>
          </p:cNvCxnSpPr>
          <p:nvPr/>
        </p:nvCxnSpPr>
        <p:spPr>
          <a:xfrm>
            <a:off x="2453640" y="1839496"/>
            <a:ext cx="990600" cy="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95FD49F-5AB6-97A1-4A19-7EE12E6C2B04}"/>
              </a:ext>
            </a:extLst>
          </p:cNvPr>
          <p:cNvCxnSpPr>
            <a:stCxn id="5" idx="3"/>
            <a:endCxn id="4" idx="1"/>
          </p:cNvCxnSpPr>
          <p:nvPr/>
        </p:nvCxnSpPr>
        <p:spPr>
          <a:xfrm>
            <a:off x="5341620" y="1848922"/>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87C93-7747-6B18-99D6-F1F236F7DDC0}"/>
              </a:ext>
            </a:extLst>
          </p:cNvPr>
          <p:cNvCxnSpPr>
            <a:stCxn id="4" idx="2"/>
            <a:endCxn id="6" idx="0"/>
          </p:cNvCxnSpPr>
          <p:nvPr/>
        </p:nvCxnSpPr>
        <p:spPr>
          <a:xfrm>
            <a:off x="7494270" y="2172087"/>
            <a:ext cx="0" cy="768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F1E1CD-3A58-A4AB-1F7A-3BC928CB7F74}"/>
              </a:ext>
            </a:extLst>
          </p:cNvPr>
          <p:cNvCxnSpPr>
            <a:stCxn id="6" idx="1"/>
            <a:endCxn id="7" idx="3"/>
          </p:cNvCxnSpPr>
          <p:nvPr/>
        </p:nvCxnSpPr>
        <p:spPr>
          <a:xfrm flipH="1">
            <a:off x="5341620" y="3264243"/>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Algorithm</a:t>
            </a:r>
            <a:endParaRPr/>
          </a:p>
        </p:txBody>
      </p:sp>
      <p:sp>
        <p:nvSpPr>
          <p:cNvPr id="157" name="Google Shape;157;p22"/>
          <p:cNvSpPr txBox="1"/>
          <p:nvPr/>
        </p:nvSpPr>
        <p:spPr>
          <a:xfrm>
            <a:off x="132397" y="1061211"/>
            <a:ext cx="438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800"/>
              </a:spcAft>
              <a:buNone/>
            </a:pPr>
            <a:endParaRPr/>
          </a:p>
        </p:txBody>
      </p:sp>
      <p:sp>
        <p:nvSpPr>
          <p:cNvPr id="158" name="Google Shape;158;p22"/>
          <p:cNvSpPr txBox="1"/>
          <p:nvPr/>
        </p:nvSpPr>
        <p:spPr>
          <a:xfrm>
            <a:off x="123209" y="991817"/>
            <a:ext cx="8374380" cy="4596100"/>
          </a:xfrm>
          <a:prstGeom prst="rect">
            <a:avLst/>
          </a:prstGeom>
          <a:noFill/>
          <a:ln>
            <a:noFill/>
          </a:ln>
        </p:spPr>
        <p:txBody>
          <a:bodyPr spcFirstLastPara="1" wrap="square" lIns="91425" tIns="91425" rIns="91425" bIns="91425" anchor="t" anchorCtr="0">
            <a:spAutoFit/>
          </a:bodyPr>
          <a:lstStyle/>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import </a:t>
            </a:r>
            <a:r>
              <a:rPr lang="en-IN" sz="1200" dirty="0" err="1">
                <a:effectLst/>
                <a:latin typeface="Calibri" panose="020F0502020204030204" pitchFamily="34" charset="0"/>
                <a:ea typeface="Calibri" panose="020F0502020204030204" pitchFamily="34" charset="0"/>
                <a:cs typeface="Calibri" panose="020F0502020204030204" pitchFamily="34" charset="0"/>
              </a:rPr>
              <a:t>openai</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200" dirty="0" err="1">
                <a:effectLst/>
                <a:latin typeface="Calibri" panose="020F0502020204030204" pitchFamily="34" charset="0"/>
                <a:ea typeface="Calibri" panose="020F0502020204030204" pitchFamily="34" charset="0"/>
                <a:cs typeface="Calibri" panose="020F0502020204030204" pitchFamily="34" charset="0"/>
              </a:rPr>
              <a:t>api_key</a:t>
            </a:r>
            <a:r>
              <a:rPr lang="en-IN" sz="1200" dirty="0">
                <a:effectLst/>
                <a:latin typeface="Calibri" panose="020F0502020204030204" pitchFamily="34" charset="0"/>
                <a:ea typeface="Calibri" panose="020F0502020204030204" pitchFamily="34" charset="0"/>
                <a:cs typeface="Calibri" panose="020F0502020204030204" pitchFamily="34" charset="0"/>
              </a:rPr>
              <a:t> = 'YOUR_API_KEY'</a:t>
            </a:r>
          </a:p>
          <a:p>
            <a:pPr>
              <a:spcAft>
                <a:spcPts val="800"/>
              </a:spcAft>
            </a:pPr>
            <a:r>
              <a:rPr lang="en-IN" sz="1200" dirty="0" err="1">
                <a:effectLst/>
                <a:latin typeface="Calibri" panose="020F0502020204030204" pitchFamily="34" charset="0"/>
                <a:ea typeface="Calibri" panose="020F0502020204030204" pitchFamily="34" charset="0"/>
                <a:cs typeface="Calibri" panose="020F0502020204030204" pitchFamily="34" charset="0"/>
              </a:rPr>
              <a:t>openai.api_key</a:t>
            </a:r>
            <a:r>
              <a:rPr lang="en-IN" sz="1200" dirty="0">
                <a:effectLst/>
                <a:latin typeface="Calibri" panose="020F0502020204030204" pitchFamily="34" charset="0"/>
                <a:ea typeface="Calibri" panose="020F0502020204030204" pitchFamily="34" charset="0"/>
                <a:cs typeface="Calibri" panose="020F0502020204030204" pitchFamily="34" charset="0"/>
              </a:rPr>
              <a:t> = </a:t>
            </a:r>
            <a:r>
              <a:rPr lang="en-IN" sz="1200" dirty="0" err="1">
                <a:effectLst/>
                <a:latin typeface="Calibri" panose="020F0502020204030204" pitchFamily="34" charset="0"/>
                <a:ea typeface="Calibri" panose="020F0502020204030204" pitchFamily="34" charset="0"/>
                <a:cs typeface="Calibri" panose="020F0502020204030204" pitchFamily="34" charset="0"/>
              </a:rPr>
              <a:t>api_key</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200" dirty="0" err="1">
                <a:effectLst/>
                <a:latin typeface="Calibri" panose="020F0502020204030204" pitchFamily="34" charset="0"/>
                <a:ea typeface="Calibri" panose="020F0502020204030204" pitchFamily="34" charset="0"/>
                <a:cs typeface="Calibri" panose="020F0502020204030204" pitchFamily="34" charset="0"/>
              </a:rPr>
              <a:t>conversation_history</a:t>
            </a:r>
            <a:r>
              <a:rPr lang="en-IN" sz="1200" dirty="0">
                <a:effectLst/>
                <a:latin typeface="Calibri" panose="020F0502020204030204" pitchFamily="34" charset="0"/>
                <a:ea typeface="Calibri" panose="020F0502020204030204" pitchFamily="34" charset="0"/>
                <a:cs typeface="Calibri" panose="020F0502020204030204" pitchFamily="34" charset="0"/>
              </a:rPr>
              <a:t> = []</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def </a:t>
            </a:r>
            <a:r>
              <a:rPr lang="en-IN" sz="1200" dirty="0" err="1">
                <a:effectLst/>
                <a:latin typeface="Calibri" panose="020F0502020204030204" pitchFamily="34" charset="0"/>
                <a:ea typeface="Calibri" panose="020F0502020204030204" pitchFamily="34" charset="0"/>
                <a:cs typeface="Calibri" panose="020F0502020204030204" pitchFamily="34" charset="0"/>
              </a:rPr>
              <a:t>ask_gpt</a:t>
            </a:r>
            <a:r>
              <a:rPr lang="en-IN" sz="1200" dirty="0">
                <a:effectLst/>
                <a:latin typeface="Calibri" panose="020F0502020204030204" pitchFamily="34" charset="0"/>
                <a:ea typeface="Calibri" panose="020F0502020204030204" pitchFamily="34" charset="0"/>
                <a:cs typeface="Calibri" panose="020F0502020204030204" pitchFamily="34" charset="0"/>
              </a:rPr>
              <a:t>(prompt, history)</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response = </a:t>
            </a:r>
            <a:r>
              <a:rPr lang="en-IN" sz="1200" dirty="0" err="1">
                <a:effectLst/>
                <a:latin typeface="Calibri" panose="020F0502020204030204" pitchFamily="34" charset="0"/>
                <a:ea typeface="Calibri" panose="020F0502020204030204" pitchFamily="34" charset="0"/>
                <a:cs typeface="Calibri" panose="020F0502020204030204" pitchFamily="34" charset="0"/>
              </a:rPr>
              <a:t>openai.Completion.create</a:t>
            </a:r>
            <a:r>
              <a:rPr lang="en-IN" sz="1200" dirty="0">
                <a:effectLst/>
                <a:latin typeface="Calibri" panose="020F0502020204030204" pitchFamily="34" charset="0"/>
                <a:ea typeface="Calibri" panose="020F0502020204030204" pitchFamily="34" charset="0"/>
                <a:cs typeface="Calibri" panose="020F0502020204030204" pitchFamily="34" charset="0"/>
              </a:rPr>
              <a:t>(</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engine="text-davinci-002",</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prompt=prompt,</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a:t>
            </a:r>
            <a:r>
              <a:rPr lang="en-IN" sz="1200" dirty="0" err="1">
                <a:effectLst/>
                <a:latin typeface="Calibri" panose="020F0502020204030204" pitchFamily="34" charset="0"/>
                <a:ea typeface="Calibri" panose="020F0502020204030204" pitchFamily="34" charset="0"/>
                <a:cs typeface="Calibri" panose="020F0502020204030204" pitchFamily="34" charset="0"/>
              </a:rPr>
              <a:t>max_tokens</a:t>
            </a:r>
            <a:r>
              <a:rPr lang="en-IN" sz="1200" dirty="0">
                <a:effectLst/>
                <a:latin typeface="Calibri" panose="020F0502020204030204" pitchFamily="34" charset="0"/>
                <a:ea typeface="Calibri" panose="020F0502020204030204" pitchFamily="34" charset="0"/>
                <a:cs typeface="Calibri" panose="020F0502020204030204" pitchFamily="34" charset="0"/>
              </a:rPr>
              <a:t>=50,</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history=history,</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temperature=0.7</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a:t>
            </a:r>
          </a:p>
          <a:p>
            <a:pPr>
              <a:spcAft>
                <a:spcPts val="800"/>
              </a:spcAft>
            </a:pPr>
            <a:r>
              <a:rPr lang="en-IN" sz="1200" dirty="0">
                <a:effectLst/>
                <a:latin typeface="Calibri" panose="020F0502020204030204" pitchFamily="34" charset="0"/>
                <a:ea typeface="Calibri" panose="020F0502020204030204" pitchFamily="34" charset="0"/>
                <a:cs typeface="Calibri" panose="020F0502020204030204" pitchFamily="34" charset="0"/>
              </a:rPr>
              <a:t>    return </a:t>
            </a:r>
            <a:r>
              <a:rPr lang="en-IN" sz="1200" dirty="0" err="1">
                <a:effectLst/>
                <a:latin typeface="Calibri" panose="020F0502020204030204" pitchFamily="34" charset="0"/>
                <a:ea typeface="Calibri" panose="020F0502020204030204" pitchFamily="34" charset="0"/>
                <a:cs typeface="Calibri" panose="020F0502020204030204" pitchFamily="34" charset="0"/>
              </a:rPr>
              <a:t>response.choices</a:t>
            </a:r>
            <a:r>
              <a:rPr lang="en-IN" sz="1200" dirty="0">
                <a:effectLst/>
                <a:latin typeface="Calibri" panose="020F0502020204030204" pitchFamily="34" charset="0"/>
                <a:ea typeface="Calibri" panose="020F0502020204030204" pitchFamily="34" charset="0"/>
                <a:cs typeface="Calibri" panose="020F0502020204030204" pitchFamily="34" charset="0"/>
              </a:rPr>
              <a:t>[0].</a:t>
            </a:r>
            <a:r>
              <a:rPr lang="en-IN" sz="1200" dirty="0" err="1">
                <a:effectLst/>
                <a:latin typeface="Calibri" panose="020F0502020204030204" pitchFamily="34" charset="0"/>
                <a:ea typeface="Calibri" panose="020F0502020204030204" pitchFamily="34" charset="0"/>
                <a:cs typeface="Calibri" panose="020F0502020204030204" pitchFamily="34" charset="0"/>
              </a:rPr>
              <a:t>text.strip</a:t>
            </a:r>
            <a:r>
              <a:rPr lang="en-IN" sz="1200" dirty="0">
                <a:effectLst/>
                <a:latin typeface="Calibri" panose="020F0502020204030204" pitchFamily="34" charset="0"/>
                <a:ea typeface="Calibri" panose="020F0502020204030204" pitchFamily="34" charset="0"/>
                <a:cs typeface="Calibri" panose="020F0502020204030204" pitchFamily="34" charset="0"/>
              </a:rPr>
              <a:t>()</a:t>
            </a:r>
          </a:p>
          <a:p>
            <a:pPr>
              <a:spcAft>
                <a:spcPts val="800"/>
              </a:spcAft>
            </a:pPr>
            <a:endParaRPr lang="en-IN" sz="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rtl="0">
              <a:spcBef>
                <a:spcPts val="0"/>
              </a:spcBef>
              <a:spcAft>
                <a:spcPts val="0"/>
              </a:spcAft>
              <a:buClr>
                <a:schemeClr val="dk1"/>
              </a:buClr>
              <a:buSzPts val="1100"/>
              <a:buFont typeface="Arial"/>
              <a:buNone/>
            </a:pPr>
            <a:endParaRPr sz="800" b="1" dirty="0">
              <a:solidFill>
                <a:schemeClr val="dk1"/>
              </a:solidFill>
              <a:highlight>
                <a:srgbClr val="FFFFFF"/>
              </a:highlight>
              <a:latin typeface="Calibri" panose="020F0502020204030204" pitchFamily="34" charset="0"/>
              <a:cs typeface="Calibri" panose="020F0502020204030204" pitchFamily="34" charset="0"/>
            </a:endParaRPr>
          </a:p>
          <a:p>
            <a:pPr marL="457200" marR="0" lvl="0" indent="0" algn="l" rtl="0">
              <a:spcBef>
                <a:spcPts val="800"/>
              </a:spcBef>
              <a:spcAft>
                <a:spcPts val="800"/>
              </a:spcAft>
              <a:buNone/>
            </a:pPr>
            <a:endParaRPr sz="800" dirty="0">
              <a:latin typeface="Calibri" panose="020F0502020204030204" pitchFamily="34" charset="0"/>
              <a:cs typeface="Calibri" panose="020F0502020204030204" pitchFamily="34" charset="0"/>
            </a:endParaRPr>
          </a:p>
        </p:txBody>
      </p:sp>
      <p:sp>
        <p:nvSpPr>
          <p:cNvPr id="159" name="Google Shape;159;p22"/>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1396</Words>
  <Application>Microsoft Office PowerPoint</Application>
  <PresentationFormat>On-screen Show (16:9)</PresentationFormat>
  <Paragraphs>109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SREE RITHIGAA S</cp:lastModifiedBy>
  <cp:revision>2</cp:revision>
  <dcterms:modified xsi:type="dcterms:W3CDTF">2024-04-12T13:57:56Z</dcterms:modified>
</cp:coreProperties>
</file>