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IMAGE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J.S.T Vamsi Krishna</a:t>
            </a:r>
          </a:p>
          <a:p>
            <a:r>
              <a:rPr lang="en-US" sz="2000" b="1" dirty="0">
                <a:solidFill>
                  <a:schemeClr val="accent1">
                    <a:lumMod val="75000"/>
                  </a:schemeClr>
                </a:solidFill>
                <a:latin typeface="Arial"/>
                <a:cs typeface="Arial"/>
              </a:rPr>
              <a:t>College Name &amp; Department : Sri Vasavi Engineering </a:t>
            </a:r>
          </a:p>
          <a:p>
            <a:r>
              <a:rPr lang="en-US" sz="2000" b="1" dirty="0">
                <a:solidFill>
                  <a:schemeClr val="accent1">
                    <a:lumMod val="75000"/>
                  </a:schemeClr>
                </a:solidFill>
                <a:latin typeface="Arial"/>
                <a:cs typeface="Arial"/>
              </a:rPr>
              <a:t>College AIM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nSpc>
                <a:spcPct val="200000"/>
              </a:lnSpc>
              <a:buNone/>
            </a:pPr>
            <a:r>
              <a:rPr lang="en-US" dirty="0"/>
              <a:t>Image steganography is used to hide a password and associated data within an image file by modifying the least significant bits (LSB) of the pixel values. The code enables embedding the password and data into the image and extracting them later. The password acts as a key to ensure only authorized users can access the data. The solution is hidden data, which includes both the password and the associated data.</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lnSpc>
                <a:spcPct val="100000"/>
              </a:lnSpc>
              <a:buNone/>
            </a:pPr>
            <a:r>
              <a:rPr lang="en-US" sz="2000" b="1" dirty="0"/>
              <a:t>System Requirements:</a:t>
            </a:r>
          </a:p>
          <a:p>
            <a:pPr marL="0" indent="0">
              <a:lnSpc>
                <a:spcPct val="100000"/>
              </a:lnSpc>
              <a:buNone/>
            </a:pPr>
            <a:r>
              <a:rPr lang="en-US" b="1" dirty="0"/>
              <a:t>Operating System :   </a:t>
            </a:r>
          </a:p>
          <a:p>
            <a:pPr marL="0" indent="0">
              <a:lnSpc>
                <a:spcPct val="100000"/>
              </a:lnSpc>
              <a:buNone/>
            </a:pPr>
            <a:r>
              <a:rPr lang="en-US" dirty="0"/>
              <a:t>	- Windows, macOS, or Linux (any platform that supports Python and the required libraries).</a:t>
            </a:r>
          </a:p>
          <a:p>
            <a:pPr marL="0" indent="0">
              <a:lnSpc>
                <a:spcPct val="100000"/>
              </a:lnSpc>
              <a:buNone/>
            </a:pPr>
            <a:r>
              <a:rPr lang="en-US" b="1" dirty="0"/>
              <a:t>Python :   </a:t>
            </a:r>
          </a:p>
          <a:p>
            <a:pPr marL="0" indent="0">
              <a:lnSpc>
                <a:spcPct val="100000"/>
              </a:lnSpc>
              <a:buNone/>
            </a:pPr>
            <a:r>
              <a:rPr lang="en-US" dirty="0"/>
              <a:t>	- Python 3.6 or higher is recommended for compatibility with the libraries used in the code.</a:t>
            </a:r>
          </a:p>
          <a:p>
            <a:pPr marL="0" indent="0">
              <a:lnSpc>
                <a:spcPct val="100000"/>
              </a:lnSpc>
              <a:buNone/>
            </a:pPr>
            <a:r>
              <a:rPr lang="en-US" b="1" dirty="0"/>
              <a:t>Libraries :  </a:t>
            </a:r>
          </a:p>
          <a:p>
            <a:pPr marL="0" indent="0">
              <a:lnSpc>
                <a:spcPct val="100000"/>
              </a:lnSpc>
              <a:buNone/>
            </a:pPr>
            <a:r>
              <a:rPr lang="en-US" dirty="0"/>
              <a:t>	 - Pillow (PIL) : For image manipulation.     </a:t>
            </a:r>
          </a:p>
          <a:p>
            <a:pPr marL="0" indent="0">
              <a:lnSpc>
                <a:spcPct val="100000"/>
              </a:lnSpc>
              <a:buNone/>
            </a:pPr>
            <a:r>
              <a:rPr lang="en-US" dirty="0"/>
              <a:t>	 - Installation: pip install Pillow</a:t>
            </a:r>
          </a:p>
          <a:p>
            <a:pPr marL="0" indent="0">
              <a:lnSpc>
                <a:spcPct val="100000"/>
              </a:lnSpc>
              <a:buNone/>
            </a:pPr>
            <a:r>
              <a:rPr lang="en-US" b="1" dirty="0"/>
              <a:t>Hardware :  </a:t>
            </a:r>
          </a:p>
          <a:p>
            <a:pPr marL="0" indent="0">
              <a:lnSpc>
                <a:spcPct val="100000"/>
              </a:lnSpc>
              <a:buNone/>
            </a:pPr>
            <a:r>
              <a:rPr lang="en-US" dirty="0"/>
              <a:t>	- Processor : </a:t>
            </a:r>
            <a:r>
              <a:rPr lang="en-IN" dirty="0"/>
              <a:t>Intel Core i3 </a:t>
            </a:r>
          </a:p>
          <a:p>
            <a:pPr marL="0" indent="0">
              <a:lnSpc>
                <a:spcPct val="100000"/>
              </a:lnSpc>
              <a:buNone/>
            </a:pPr>
            <a:r>
              <a:rPr lang="en-IN" dirty="0"/>
              <a:t>	- RAM : Minimum (4GB</a:t>
            </a:r>
            <a:r>
              <a:rPr lang="en-US" dirty="0"/>
              <a:t> </a:t>
            </a:r>
            <a:r>
              <a:rPr lang="en-IN" dirty="0"/>
              <a:t>recommended 8 GB)</a:t>
            </a:r>
            <a:endParaRPr lang="en-US" dirty="0"/>
          </a:p>
          <a:p>
            <a:pPr marL="0" indent="0">
              <a:lnSpc>
                <a:spcPct val="100000"/>
              </a:lnSpc>
              <a:buNone/>
            </a:pPr>
            <a:r>
              <a:rPr lang="en-US" b="1" dirty="0"/>
              <a:t>Software :  </a:t>
            </a:r>
          </a:p>
          <a:p>
            <a:pPr marL="0" indent="0">
              <a:lnSpc>
                <a:spcPct val="100000"/>
              </a:lnSpc>
              <a:buNone/>
            </a:pPr>
            <a:r>
              <a:rPr lang="en-US" dirty="0"/>
              <a:t>	 - Text editor or IDE (e.g., VS Code, PyCharm) for writing and running the Python code.</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19C8CD7E-48F3-C2A0-362C-56A11ECBBC75}"/>
              </a:ext>
            </a:extLst>
          </p:cNvPr>
          <p:cNvSpPr>
            <a:spLocks noGrp="1" noChangeArrowheads="1"/>
          </p:cNvSpPr>
          <p:nvPr>
            <p:ph idx="1"/>
          </p:nvPr>
        </p:nvSpPr>
        <p:spPr bwMode="auto">
          <a:xfrm>
            <a:off x="581192" y="1696489"/>
            <a:ext cx="10033516" cy="3884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Utilizes LSB steganography to securely hide both password and data within an image. </a:t>
            </a:r>
          </a:p>
          <a:p>
            <a:pPr marL="0" marR="0" lvl="0" indent="0" algn="l" defTabSz="914400" rtl="0" eaLnBrk="0" fontAlgn="base" latinLnBrk="0" hangingPunct="0">
              <a:lnSpc>
                <a:spcPct val="2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Implements password protection to ensure only authorized users can retrieve the hidden data. </a:t>
            </a:r>
          </a:p>
          <a:p>
            <a:pPr marL="0" marR="0" lvl="0" indent="0" algn="l" defTabSz="914400" rtl="0" eaLnBrk="0" fontAlgn="base" latinLnBrk="0" hangingPunct="0">
              <a:lnSpc>
                <a:spcPct val="2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Encodes the lengths of both the password and data for efficient and accurate extraction. </a:t>
            </a:r>
          </a:p>
          <a:p>
            <a:pPr marL="0" marR="0" lvl="0" indent="0" algn="l" defTabSz="914400" rtl="0" eaLnBrk="0" fontAlgn="base" latinLnBrk="0" hangingPunct="0">
              <a:lnSpc>
                <a:spcPct val="2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Arial" panose="020B0604020202020204" pitchFamily="34" charset="0"/>
              </a:rPr>
              <a:t>Ensures minimal image distortion while hiding data, maintaining high image quality. </a:t>
            </a:r>
          </a:p>
          <a:p>
            <a:pPr marL="0" marR="0" lvl="0" indent="0" algn="l" defTabSz="914400" rtl="0" eaLnBrk="0" fontAlgn="base" latinLnBrk="0" hangingPunct="0">
              <a:lnSpc>
                <a:spcPct val="2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chemeClr val="tx1"/>
                </a:solidFill>
                <a:effectLst/>
                <a:latin typeface="Arial" panose="020B0604020202020204" pitchFamily="34" charset="0"/>
              </a:rPr>
              <a:t>Cross-platform compatibility, allowing the project to run on Windows, macOS, and Linux. </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dirty="0"/>
              <a:t>1.  Privacy-Conscious Individuals : People who want to securely hide and share sensitive information (e.g., passwords, personal data) without exposing it.  </a:t>
            </a:r>
          </a:p>
          <a:p>
            <a:r>
              <a:rPr lang="en-US" dirty="0"/>
              <a:t>2.  Cybersecurity Professionals : Experts in the field of digital security who need a secure method to store or transfer sensitive data.  </a:t>
            </a:r>
          </a:p>
          <a:p>
            <a:r>
              <a:rPr lang="en-US" dirty="0"/>
              <a:t>3.  Researchers : Individuals in fields such as cryptography, data security, or digital forensics who are interested in steganography for secure communication or data analysis.  </a:t>
            </a:r>
          </a:p>
          <a:p>
            <a:r>
              <a:rPr lang="en-US" dirty="0"/>
              <a:t>4.  Developers : Software developers or programmers looking for a secure method to embed and retrieve hidden data in images for applications or projects.  </a:t>
            </a:r>
          </a:p>
          <a:p>
            <a:r>
              <a:rPr lang="en-US" dirty="0"/>
              <a:t>5.  Government Agencies and Military : Organizations, including the army, requiring secure communication methods to transmit sensitive data covertly without detection or tampering.</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zz">
            <a:extLst>
              <a:ext uri="{FF2B5EF4-FFF2-40B4-BE49-F238E27FC236}">
                <a16:creationId xmlns:a16="http://schemas.microsoft.com/office/drawing/2014/main" id="{A388795C-DC8D-3EF0-F2D8-F46230BAFCA2}"/>
              </a:ext>
            </a:extLst>
          </p:cNvPr>
          <p:cNvPicPr>
            <a:picLocks noGrp="1" noChangeAspect="1"/>
          </p:cNvPicPr>
          <p:nvPr>
            <p:ph idx="1"/>
          </p:nvPr>
        </p:nvPicPr>
        <p:blipFill>
          <a:blip r:embed="rId2"/>
          <a:stretch>
            <a:fillRect/>
          </a:stretch>
        </p:blipFill>
        <p:spPr>
          <a:xfrm>
            <a:off x="707249" y="1374502"/>
            <a:ext cx="4678567" cy="2631694"/>
          </a:xfrm>
        </p:spPr>
      </p:pic>
      <p:pic>
        <p:nvPicPr>
          <p:cNvPr id="7" name="Picture 6">
            <a:extLst>
              <a:ext uri="{FF2B5EF4-FFF2-40B4-BE49-F238E27FC236}">
                <a16:creationId xmlns:a16="http://schemas.microsoft.com/office/drawing/2014/main" id="{FB172810-BA36-66D6-D8BB-A226D4E14884}"/>
              </a:ext>
            </a:extLst>
          </p:cNvPr>
          <p:cNvPicPr>
            <a:picLocks noChangeAspect="1"/>
          </p:cNvPicPr>
          <p:nvPr/>
        </p:nvPicPr>
        <p:blipFill>
          <a:blip r:embed="rId3"/>
          <a:stretch>
            <a:fillRect/>
          </a:stretch>
        </p:blipFill>
        <p:spPr>
          <a:xfrm>
            <a:off x="6964454" y="1374501"/>
            <a:ext cx="4520297" cy="2542667"/>
          </a:xfrm>
          <a:prstGeom prst="rect">
            <a:avLst/>
          </a:prstGeom>
        </p:spPr>
      </p:pic>
      <p:pic>
        <p:nvPicPr>
          <p:cNvPr id="9" name="Picture 8">
            <a:extLst>
              <a:ext uri="{FF2B5EF4-FFF2-40B4-BE49-F238E27FC236}">
                <a16:creationId xmlns:a16="http://schemas.microsoft.com/office/drawing/2014/main" id="{760DB007-FA7E-F106-0E15-DC4A751F3F41}"/>
              </a:ext>
            </a:extLst>
          </p:cNvPr>
          <p:cNvPicPr>
            <a:picLocks noChangeAspect="1"/>
          </p:cNvPicPr>
          <p:nvPr/>
        </p:nvPicPr>
        <p:blipFill>
          <a:blip r:embed="rId4"/>
          <a:stretch>
            <a:fillRect/>
          </a:stretch>
        </p:blipFill>
        <p:spPr>
          <a:xfrm>
            <a:off x="3587609" y="4148246"/>
            <a:ext cx="4678567" cy="2631694"/>
          </a:xfrm>
          <a:prstGeom prst="rect">
            <a:avLst/>
          </a:prstGeom>
        </p:spPr>
      </p:pic>
      <p:sp>
        <p:nvSpPr>
          <p:cNvPr id="11" name="TextBox 10">
            <a:extLst>
              <a:ext uri="{FF2B5EF4-FFF2-40B4-BE49-F238E27FC236}">
                <a16:creationId xmlns:a16="http://schemas.microsoft.com/office/drawing/2014/main" id="{ED00A88D-4DE2-BD84-83D3-600C6D8AFBA7}"/>
              </a:ext>
            </a:extLst>
          </p:cNvPr>
          <p:cNvSpPr txBox="1"/>
          <p:nvPr/>
        </p:nvSpPr>
        <p:spPr>
          <a:xfrm>
            <a:off x="707249" y="4052608"/>
            <a:ext cx="1770775" cy="369332"/>
          </a:xfrm>
          <a:prstGeom prst="rect">
            <a:avLst/>
          </a:prstGeom>
          <a:noFill/>
        </p:spPr>
        <p:txBody>
          <a:bodyPr wrap="square" rtlCol="0">
            <a:spAutoFit/>
          </a:bodyPr>
          <a:lstStyle/>
          <a:p>
            <a:r>
              <a:rPr lang="en-US" dirty="0"/>
              <a:t>SOURCE CODE</a:t>
            </a:r>
            <a:endParaRPr lang="en-IN" dirty="0"/>
          </a:p>
        </p:txBody>
      </p:sp>
      <p:sp>
        <p:nvSpPr>
          <p:cNvPr id="12" name="TextBox 11">
            <a:extLst>
              <a:ext uri="{FF2B5EF4-FFF2-40B4-BE49-F238E27FC236}">
                <a16:creationId xmlns:a16="http://schemas.microsoft.com/office/drawing/2014/main" id="{19825FBE-43D6-84B0-613B-3FFD4F11496C}"/>
              </a:ext>
            </a:extLst>
          </p:cNvPr>
          <p:cNvSpPr txBox="1"/>
          <p:nvPr/>
        </p:nvSpPr>
        <p:spPr>
          <a:xfrm>
            <a:off x="8266176" y="6280696"/>
            <a:ext cx="1770775" cy="369332"/>
          </a:xfrm>
          <a:prstGeom prst="rect">
            <a:avLst/>
          </a:prstGeom>
          <a:noFill/>
        </p:spPr>
        <p:txBody>
          <a:bodyPr wrap="square" rtlCol="0">
            <a:spAutoFit/>
          </a:bodyPr>
          <a:lstStyle/>
          <a:p>
            <a:r>
              <a:rPr lang="en-US" dirty="0"/>
              <a:t>RESULT IMAGES</a:t>
            </a:r>
            <a:endParaRPr lang="en-IN" dirty="0"/>
          </a:p>
        </p:txBody>
      </p:sp>
      <p:sp>
        <p:nvSpPr>
          <p:cNvPr id="13" name="TextBox 12">
            <a:extLst>
              <a:ext uri="{FF2B5EF4-FFF2-40B4-BE49-F238E27FC236}">
                <a16:creationId xmlns:a16="http://schemas.microsoft.com/office/drawing/2014/main" id="{F8E08FCD-4FDC-85C8-22F5-DEA79D6FD7FC}"/>
              </a:ext>
            </a:extLst>
          </p:cNvPr>
          <p:cNvSpPr txBox="1"/>
          <p:nvPr/>
        </p:nvSpPr>
        <p:spPr>
          <a:xfrm>
            <a:off x="10481959" y="3988313"/>
            <a:ext cx="1002792" cy="369332"/>
          </a:xfrm>
          <a:prstGeom prst="rect">
            <a:avLst/>
          </a:prstGeom>
          <a:noFill/>
        </p:spPr>
        <p:txBody>
          <a:bodyPr wrap="square" rtlCol="0">
            <a:spAutoFit/>
          </a:bodyPr>
          <a:lstStyle/>
          <a:p>
            <a:r>
              <a:rPr lang="en-US" dirty="0"/>
              <a:t>OUTPUT</a:t>
            </a: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lnSpc>
                <a:spcPct val="150000"/>
              </a:lnSpc>
            </a:pPr>
            <a:r>
              <a:rPr lang="en-US" dirty="0"/>
              <a:t>In conclusion, this project demonstrates a practical and secure approach to image steganography by effectively hiding both passwords and associated data within an image using LSB (Least Significant Bit) manipulation. With password protection, it ensures that only authorized users can access the hidden information. This solution offers a reliable and efficient method for safeguarding sensitive data, making it suitable for privacy-conscious individuals, cybersecurity professionals, researchers, developers, and government or military organizations in need of secure communication channels.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https://github.com/SreeTarak2/ImageSteganography.git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93</TotalTime>
  <Words>566</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IMAGE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 S T Vamsi Krishna</cp:lastModifiedBy>
  <cp:revision>26</cp:revision>
  <dcterms:created xsi:type="dcterms:W3CDTF">2021-05-26T16:50:10Z</dcterms:created>
  <dcterms:modified xsi:type="dcterms:W3CDTF">2025-03-02T08:01:20Z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