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77" r:id="rId5"/>
    <p:sldId id="278" r:id="rId6"/>
    <p:sldId id="279" r:id="rId7"/>
    <p:sldId id="268" r:id="rId8"/>
    <p:sldId id="274" r:id="rId9"/>
    <p:sldId id="276" r:id="rId10"/>
    <p:sldId id="280" r:id="rId11"/>
    <p:sldId id="281" r:id="rId12"/>
  </p:sldIdLst>
  <p:sldSz cx="9144000" cy="5715000" type="screen16x10"/>
  <p:notesSz cx="6858000" cy="9144000"/>
  <p:embeddedFontLst>
    <p:embeddedFont>
      <p:font typeface="Averag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GDffIGccbw4XyEh+PMRJ9Lv8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1C3"/>
    <a:srgbClr val="29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B1AE7E-38CE-4EDF-9F4B-EAE145DE3948}">
  <a:tblStyle styleId="{75B1AE7E-38CE-4EDF-9F4B-EAE145DE39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79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9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671250" y="2379166"/>
            <a:ext cx="78522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90250" y="584833"/>
            <a:ext cx="62271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029675" y="4995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265500" y="1201555"/>
            <a:ext cx="40452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ubTitle" idx="1"/>
          </p:nvPr>
        </p:nvSpPr>
        <p:spPr>
          <a:xfrm>
            <a:off x="265500" y="3161333"/>
            <a:ext cx="4045200" cy="14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4939500" y="804666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311700" y="1394750"/>
            <a:ext cx="85206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311700" y="3587139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sz="1000" b="0" i="0" u="none" strike="noStrike" cap="non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3881400"/>
            <a:ext cx="9144000" cy="1162500"/>
          </a:xfrm>
          <a:prstGeom prst="rect">
            <a:avLst/>
          </a:prstGeom>
          <a:solidFill>
            <a:srgbClr val="556E7C">
              <a:alpha val="79215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90838" y="4097100"/>
            <a:ext cx="5588212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TOPIC: SHAMPOO SALES DATASET</a:t>
            </a:r>
            <a:endParaRPr sz="25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306425" y="4139250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0" y="5245500"/>
            <a:ext cx="9144000" cy="523200"/>
          </a:xfrm>
          <a:prstGeom prst="rect">
            <a:avLst/>
          </a:prstGeom>
          <a:solidFill>
            <a:srgbClr val="556E7C">
              <a:alpha val="79215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90838" y="4594650"/>
            <a:ext cx="6423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10: B.SREE VANI</a:t>
            </a:r>
            <a:endParaRPr sz="16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5343C-BE35-47CF-91A1-6D69CB4278DE}"/>
              </a:ext>
            </a:extLst>
          </p:cNvPr>
          <p:cNvSpPr txBox="1"/>
          <p:nvPr/>
        </p:nvSpPr>
        <p:spPr>
          <a:xfrm>
            <a:off x="1758462" y="1020158"/>
            <a:ext cx="6572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Bhavan's Vivekananda College of Science, Humanities &amp; Commerce</a:t>
            </a:r>
            <a:endParaRPr lang="en-US" sz="3300" b="1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5C318D1-7176-4806-94B2-5A825869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9" y="1020158"/>
            <a:ext cx="1386205" cy="11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2">
            <a:extLst>
              <a:ext uri="{FF2B5EF4-FFF2-40B4-BE49-F238E27FC236}">
                <a16:creationId xmlns:a16="http://schemas.microsoft.com/office/drawing/2014/main" id="{376523C5-B61A-4F74-9B47-65AE589BAE74}"/>
              </a:ext>
            </a:extLst>
          </p:cNvPr>
          <p:cNvSpPr/>
          <p:nvPr/>
        </p:nvSpPr>
        <p:spPr>
          <a:xfrm>
            <a:off x="747854" y="267595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5F74-3416-4C99-BD63-C5810DBE8358}"/>
              </a:ext>
            </a:extLst>
          </p:cNvPr>
          <p:cNvSpPr txBox="1"/>
          <p:nvPr/>
        </p:nvSpPr>
        <p:spPr>
          <a:xfrm>
            <a:off x="801254" y="451751"/>
            <a:ext cx="6986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ARIMA and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67840-5215-48BB-A140-15A42F3EBB9D}"/>
              </a:ext>
            </a:extLst>
          </p:cNvPr>
          <p:cNvSpPr txBox="1"/>
          <p:nvPr/>
        </p:nvSpPr>
        <p:spPr>
          <a:xfrm>
            <a:off x="747854" y="4996230"/>
            <a:ext cx="7503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 Predicated next 12 months Sales with using 36 months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MAPE(Mean Absolute Percentage Error) = 0.24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9473D-B9EE-42A9-BBF3-0D17B1F2E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19" r="47124" b="5930"/>
          <a:stretch/>
        </p:blipFill>
        <p:spPr>
          <a:xfrm>
            <a:off x="0" y="1066794"/>
            <a:ext cx="4728247" cy="3745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191D1-CB4A-4ECF-943A-FFA60CD5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066793"/>
            <a:ext cx="4572001" cy="37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8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390C2-B6AC-4F33-9AA9-582580FEDC36}"/>
              </a:ext>
            </a:extLst>
          </p:cNvPr>
          <p:cNvSpPr txBox="1"/>
          <p:nvPr/>
        </p:nvSpPr>
        <p:spPr>
          <a:xfrm>
            <a:off x="2836985" y="2326054"/>
            <a:ext cx="347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80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596989" y="1763927"/>
            <a:ext cx="8604000" cy="12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80979" y="3069602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672439" y="3236258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Objective</a:t>
            </a:r>
            <a:endParaRPr sz="2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72439" y="1923705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This dataset describes the monthly number of sales of shampoo over a 3 year period. The units are a sales count and there are 36 observations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" name="Google Shape;66;p2">
            <a:extLst>
              <a:ext uri="{FF2B5EF4-FFF2-40B4-BE49-F238E27FC236}">
                <a16:creationId xmlns:a16="http://schemas.microsoft.com/office/drawing/2014/main" id="{AFD78AF4-75FC-4C4C-8512-A776E4355B30}"/>
              </a:ext>
            </a:extLst>
          </p:cNvPr>
          <p:cNvSpPr txBox="1"/>
          <p:nvPr/>
        </p:nvSpPr>
        <p:spPr>
          <a:xfrm>
            <a:off x="2003315" y="4202605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" name="Google Shape;67;p2">
            <a:extLst>
              <a:ext uri="{FF2B5EF4-FFF2-40B4-BE49-F238E27FC236}">
                <a16:creationId xmlns:a16="http://schemas.microsoft.com/office/drawing/2014/main" id="{43765C70-C782-41C9-A97E-2AA20196B73F}"/>
              </a:ext>
            </a:extLst>
          </p:cNvPr>
          <p:cNvSpPr txBox="1"/>
          <p:nvPr/>
        </p:nvSpPr>
        <p:spPr>
          <a:xfrm>
            <a:off x="596989" y="4770056"/>
            <a:ext cx="6414957" cy="3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" name="Google Shape;69;p2">
            <a:extLst>
              <a:ext uri="{FF2B5EF4-FFF2-40B4-BE49-F238E27FC236}">
                <a16:creationId xmlns:a16="http://schemas.microsoft.com/office/drawing/2014/main" id="{99F25C78-5148-4B78-A782-28C814C77E13}"/>
              </a:ext>
            </a:extLst>
          </p:cNvPr>
          <p:cNvSpPr/>
          <p:nvPr/>
        </p:nvSpPr>
        <p:spPr>
          <a:xfrm>
            <a:off x="526843" y="1148908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DE56D-7577-460E-B80A-7E0EBD689110}"/>
              </a:ext>
            </a:extLst>
          </p:cNvPr>
          <p:cNvSpPr txBox="1"/>
          <p:nvPr/>
        </p:nvSpPr>
        <p:spPr>
          <a:xfrm>
            <a:off x="672439" y="1259579"/>
            <a:ext cx="274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Description</a:t>
            </a:r>
          </a:p>
        </p:txBody>
      </p:sp>
      <p:sp>
        <p:nvSpPr>
          <p:cNvPr id="14" name="Google Shape;71;p2">
            <a:extLst>
              <a:ext uri="{FF2B5EF4-FFF2-40B4-BE49-F238E27FC236}">
                <a16:creationId xmlns:a16="http://schemas.microsoft.com/office/drawing/2014/main" id="{8E810135-2C12-4545-A5CE-01027AA2016D}"/>
              </a:ext>
            </a:extLst>
          </p:cNvPr>
          <p:cNvSpPr txBox="1"/>
          <p:nvPr/>
        </p:nvSpPr>
        <p:spPr>
          <a:xfrm>
            <a:off x="672439" y="3867062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For shampoo sales, predict for next 12 months, Split to train/test and report MAPE and AIC</a:t>
            </a:r>
            <a:endParaRPr sz="1400" b="0" i="0" u="none" strike="noStrike" cap="none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2">
            <a:extLst>
              <a:ext uri="{FF2B5EF4-FFF2-40B4-BE49-F238E27FC236}">
                <a16:creationId xmlns:a16="http://schemas.microsoft.com/office/drawing/2014/main" id="{D5850209-F5E0-488C-BE1F-882E6CE7BB27}"/>
              </a:ext>
            </a:extLst>
          </p:cNvPr>
          <p:cNvSpPr/>
          <p:nvPr/>
        </p:nvSpPr>
        <p:spPr>
          <a:xfrm>
            <a:off x="493199" y="901342"/>
            <a:ext cx="81231" cy="156966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52231-2C85-4AE3-9A04-ED9BA23BE3A3}"/>
              </a:ext>
            </a:extLst>
          </p:cNvPr>
          <p:cNvSpPr txBox="1"/>
          <p:nvPr/>
        </p:nvSpPr>
        <p:spPr>
          <a:xfrm>
            <a:off x="703385" y="901343"/>
            <a:ext cx="5350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and Data Quality Check</a:t>
            </a:r>
            <a:endParaRPr lang="en-US" sz="3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E34AC-0608-4838-B544-8BDDDD6C1847}"/>
              </a:ext>
            </a:extLst>
          </p:cNvPr>
          <p:cNvSpPr txBox="1"/>
          <p:nvPr/>
        </p:nvSpPr>
        <p:spPr>
          <a:xfrm>
            <a:off x="820615" y="1547674"/>
            <a:ext cx="470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instances : 36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Attributes : 2 (Months, Sales)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Attribute Values : None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oap Cartoon">
            <a:extLst>
              <a:ext uri="{FF2B5EF4-FFF2-40B4-BE49-F238E27FC236}">
                <a16:creationId xmlns:a16="http://schemas.microsoft.com/office/drawing/2014/main" id="{105EDA4F-B7E0-46AC-A02C-39A87505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85" y="2739171"/>
            <a:ext cx="2833687" cy="258310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DBD42-C2CF-4B8A-8889-8001E5B8ED3D}"/>
              </a:ext>
            </a:extLst>
          </p:cNvPr>
          <p:cNvSpPr txBox="1"/>
          <p:nvPr/>
        </p:nvSpPr>
        <p:spPr>
          <a:xfrm>
            <a:off x="656493" y="573520"/>
            <a:ext cx="5462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Converting data frame to time series</a:t>
            </a:r>
          </a:p>
        </p:txBody>
      </p:sp>
      <p:sp>
        <p:nvSpPr>
          <p:cNvPr id="5" name="Google Shape;69;p2">
            <a:extLst>
              <a:ext uri="{FF2B5EF4-FFF2-40B4-BE49-F238E27FC236}">
                <a16:creationId xmlns:a16="http://schemas.microsoft.com/office/drawing/2014/main" id="{3FFE74D3-60A0-4169-8734-DFDE1E034B33}"/>
              </a:ext>
            </a:extLst>
          </p:cNvPr>
          <p:cNvSpPr/>
          <p:nvPr/>
        </p:nvSpPr>
        <p:spPr>
          <a:xfrm>
            <a:off x="480979" y="412447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E2AA3-FDE6-42C9-8585-DA6B12A01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1" t="38427" r="47478" b="50001"/>
          <a:stretch/>
        </p:blipFill>
        <p:spPr>
          <a:xfrm>
            <a:off x="915692" y="1359876"/>
            <a:ext cx="5297539" cy="726831"/>
          </a:xfrm>
          <a:prstGeom prst="rect">
            <a:avLst/>
          </a:prstGeom>
        </p:spPr>
      </p:pic>
      <p:sp>
        <p:nvSpPr>
          <p:cNvPr id="8" name="Google Shape;69;p2">
            <a:extLst>
              <a:ext uri="{FF2B5EF4-FFF2-40B4-BE49-F238E27FC236}">
                <a16:creationId xmlns:a16="http://schemas.microsoft.com/office/drawing/2014/main" id="{69B80617-218A-42F1-AF31-BEDF97BD3C74}"/>
              </a:ext>
            </a:extLst>
          </p:cNvPr>
          <p:cNvSpPr/>
          <p:nvPr/>
        </p:nvSpPr>
        <p:spPr>
          <a:xfrm>
            <a:off x="427579" y="2346755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698C7-222E-4F2D-AAF0-14842DFC27DE}"/>
              </a:ext>
            </a:extLst>
          </p:cNvPr>
          <p:cNvSpPr txBox="1"/>
          <p:nvPr/>
        </p:nvSpPr>
        <p:spPr>
          <a:xfrm>
            <a:off x="656492" y="2592466"/>
            <a:ext cx="54629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Decomposition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44F5B-B95B-4BBF-B1CF-BFE37D98B416}"/>
              </a:ext>
            </a:extLst>
          </p:cNvPr>
          <p:cNvSpPr txBox="1"/>
          <p:nvPr/>
        </p:nvSpPr>
        <p:spPr>
          <a:xfrm>
            <a:off x="785446" y="3145955"/>
            <a:ext cx="465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plot(decompose(</a:t>
            </a:r>
            <a:r>
              <a:rPr lang="en-US" dirty="0" err="1">
                <a:solidFill>
                  <a:schemeClr val="tx1"/>
                </a:solidFill>
              </a:rPr>
              <a:t>shampoo.ts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65A0EA-B87D-43EB-8B7E-13A43B23F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5" t="47092" b="5573"/>
          <a:stretch/>
        </p:blipFill>
        <p:spPr>
          <a:xfrm>
            <a:off x="3864645" y="3023353"/>
            <a:ext cx="4851776" cy="25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DBD42-C2CF-4B8A-8889-8001E5B8ED3D}"/>
              </a:ext>
            </a:extLst>
          </p:cNvPr>
          <p:cNvSpPr txBox="1"/>
          <p:nvPr/>
        </p:nvSpPr>
        <p:spPr>
          <a:xfrm>
            <a:off x="656493" y="573520"/>
            <a:ext cx="5462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Seasonality Plot</a:t>
            </a:r>
          </a:p>
        </p:txBody>
      </p:sp>
      <p:sp>
        <p:nvSpPr>
          <p:cNvPr id="5" name="Google Shape;69;p2">
            <a:extLst>
              <a:ext uri="{FF2B5EF4-FFF2-40B4-BE49-F238E27FC236}">
                <a16:creationId xmlns:a16="http://schemas.microsoft.com/office/drawing/2014/main" id="{3FFE74D3-60A0-4169-8734-DFDE1E034B33}"/>
              </a:ext>
            </a:extLst>
          </p:cNvPr>
          <p:cNvSpPr/>
          <p:nvPr/>
        </p:nvSpPr>
        <p:spPr>
          <a:xfrm>
            <a:off x="480979" y="412447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44F5B-B95B-4BBF-B1CF-BFE37D98B416}"/>
              </a:ext>
            </a:extLst>
          </p:cNvPr>
          <p:cNvSpPr txBox="1"/>
          <p:nvPr/>
        </p:nvSpPr>
        <p:spPr>
          <a:xfrm>
            <a:off x="785446" y="3145955"/>
            <a:ext cx="465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C34A-3D5D-42C6-814D-08B95BF0E568}"/>
              </a:ext>
            </a:extLst>
          </p:cNvPr>
          <p:cNvSpPr txBox="1"/>
          <p:nvPr/>
        </p:nvSpPr>
        <p:spPr>
          <a:xfrm>
            <a:off x="785446" y="12573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ggseasonplot</a:t>
            </a:r>
            <a:r>
              <a:rPr lang="en-US" dirty="0">
                <a:solidFill>
                  <a:schemeClr val="tx1"/>
                </a:solidFill>
              </a:rPr>
              <a:t>(shampoo.ts)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90114E-10F3-4A88-81FE-CF0303E0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91" y="1855759"/>
            <a:ext cx="5828571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DBD42-C2CF-4B8A-8889-8001E5B8ED3D}"/>
              </a:ext>
            </a:extLst>
          </p:cNvPr>
          <p:cNvSpPr txBox="1"/>
          <p:nvPr/>
        </p:nvSpPr>
        <p:spPr>
          <a:xfrm>
            <a:off x="656493" y="573520"/>
            <a:ext cx="7378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Auto correlation function and partial auto correlation function</a:t>
            </a:r>
          </a:p>
        </p:txBody>
      </p:sp>
      <p:sp>
        <p:nvSpPr>
          <p:cNvPr id="5" name="Google Shape;69;p2">
            <a:extLst>
              <a:ext uri="{FF2B5EF4-FFF2-40B4-BE49-F238E27FC236}">
                <a16:creationId xmlns:a16="http://schemas.microsoft.com/office/drawing/2014/main" id="{3FFE74D3-60A0-4169-8734-DFDE1E034B33}"/>
              </a:ext>
            </a:extLst>
          </p:cNvPr>
          <p:cNvSpPr/>
          <p:nvPr/>
        </p:nvSpPr>
        <p:spPr>
          <a:xfrm>
            <a:off x="480978" y="412446"/>
            <a:ext cx="67661" cy="117251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44484-62B0-41F4-B5DA-5B0CCA32A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" t="32828" r="47991" b="54498"/>
          <a:stretch/>
        </p:blipFill>
        <p:spPr>
          <a:xfrm>
            <a:off x="1639496" y="1548543"/>
            <a:ext cx="4712536" cy="861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846637-80DF-4B27-9294-69DF1ED6C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7" y="2612968"/>
            <a:ext cx="4152560" cy="2958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F388CA-E16E-49DF-998A-58FBD9DF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34" y="2612967"/>
            <a:ext cx="4390984" cy="29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7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466500" y="291042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97000" y="27820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EDA Insights</a:t>
            </a:r>
            <a:endParaRPr sz="2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66489" y="990804"/>
            <a:ext cx="6086711" cy="68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800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Augmented dicky-fuller test(ADF) test for checking stationarity in  the time series</a:t>
            </a:r>
          </a:p>
          <a:p>
            <a:pPr>
              <a:buSzPts val="1400"/>
            </a:pPr>
            <a:endParaRPr lang="en-US" sz="1800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>
              <a:buSzPts val="1400"/>
            </a:pPr>
            <a:endParaRPr lang="en-US" sz="1800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6EA87-B0BE-4182-8BA2-CC6D1DCF7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93" r="52153" b="10590"/>
          <a:stretch/>
        </p:blipFill>
        <p:spPr>
          <a:xfrm>
            <a:off x="493200" y="2176307"/>
            <a:ext cx="6329632" cy="13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2">
            <a:extLst>
              <a:ext uri="{FF2B5EF4-FFF2-40B4-BE49-F238E27FC236}">
                <a16:creationId xmlns:a16="http://schemas.microsoft.com/office/drawing/2014/main" id="{376523C5-B61A-4F74-9B47-65AE589BAE74}"/>
              </a:ext>
            </a:extLst>
          </p:cNvPr>
          <p:cNvSpPr/>
          <p:nvPr/>
        </p:nvSpPr>
        <p:spPr>
          <a:xfrm>
            <a:off x="747854" y="631011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5F74-3416-4C99-BD63-C5810DBE8358}"/>
              </a:ext>
            </a:extLst>
          </p:cNvPr>
          <p:cNvSpPr txBox="1"/>
          <p:nvPr/>
        </p:nvSpPr>
        <p:spPr>
          <a:xfrm>
            <a:off x="890954" y="785446"/>
            <a:ext cx="6986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Difference in the time-series to check the seasonality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7D83-AD0E-4794-903A-EE60A212C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79" r="46667" b="6692"/>
          <a:stretch/>
        </p:blipFill>
        <p:spPr>
          <a:xfrm>
            <a:off x="293077" y="1887414"/>
            <a:ext cx="4876800" cy="146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5310E-FC19-4BA5-A285-85B093D8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9" t="46081" b="5249"/>
          <a:stretch/>
        </p:blipFill>
        <p:spPr>
          <a:xfrm>
            <a:off x="4979676" y="1565753"/>
            <a:ext cx="4164324" cy="2502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D771F-48B2-4F48-8167-559F9175A83A}"/>
              </a:ext>
            </a:extLst>
          </p:cNvPr>
          <p:cNvSpPr txBox="1"/>
          <p:nvPr/>
        </p:nvSpPr>
        <p:spPr>
          <a:xfrm>
            <a:off x="3405554" y="4423302"/>
            <a:ext cx="233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When D=0</a:t>
            </a:r>
          </a:p>
        </p:txBody>
      </p:sp>
    </p:spTree>
    <p:extLst>
      <p:ext uri="{BB962C8B-B14F-4D97-AF65-F5344CB8AC3E}">
        <p14:creationId xmlns:p14="http://schemas.microsoft.com/office/powerpoint/2010/main" val="1846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2">
            <a:extLst>
              <a:ext uri="{FF2B5EF4-FFF2-40B4-BE49-F238E27FC236}">
                <a16:creationId xmlns:a16="http://schemas.microsoft.com/office/drawing/2014/main" id="{376523C5-B61A-4F74-9B47-65AE589BAE74}"/>
              </a:ext>
            </a:extLst>
          </p:cNvPr>
          <p:cNvSpPr/>
          <p:nvPr/>
        </p:nvSpPr>
        <p:spPr>
          <a:xfrm>
            <a:off x="747854" y="631011"/>
            <a:ext cx="53400" cy="799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5F74-3416-4C99-BD63-C5810DBE8358}"/>
              </a:ext>
            </a:extLst>
          </p:cNvPr>
          <p:cNvSpPr txBox="1"/>
          <p:nvPr/>
        </p:nvSpPr>
        <p:spPr>
          <a:xfrm>
            <a:off x="890954" y="785446"/>
            <a:ext cx="6986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Difference in the time-series to check the seasonality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D771F-48B2-4F48-8167-559F9175A83A}"/>
              </a:ext>
            </a:extLst>
          </p:cNvPr>
          <p:cNvSpPr txBox="1"/>
          <p:nvPr/>
        </p:nvSpPr>
        <p:spPr>
          <a:xfrm>
            <a:off x="3405554" y="4423302"/>
            <a:ext cx="233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When D=1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B1677-6247-434E-B0C6-CA0662D4F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2" r="46667" b="6691"/>
          <a:stretch/>
        </p:blipFill>
        <p:spPr>
          <a:xfrm>
            <a:off x="0" y="2120859"/>
            <a:ext cx="4876800" cy="1473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09060-47A4-42D4-BC0E-36E99D22D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62" t="46023" b="4791"/>
          <a:stretch/>
        </p:blipFill>
        <p:spPr>
          <a:xfrm>
            <a:off x="4922728" y="1578279"/>
            <a:ext cx="4127487" cy="25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096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198</Words>
  <Application>Microsoft Office PowerPoint</Application>
  <PresentationFormat>On-screen Show (16:10)</PresentationFormat>
  <Paragraphs>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Times New Roman</vt:lpstr>
      <vt:lpstr>Average</vt:lpstr>
      <vt:lpstr>Calibri</vt:lpstr>
      <vt:lpstr>Oswald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Sen</dc:creator>
  <cp:lastModifiedBy>sobharani bandi</cp:lastModifiedBy>
  <cp:revision>12</cp:revision>
  <dcterms:modified xsi:type="dcterms:W3CDTF">2021-12-25T11:30:27Z</dcterms:modified>
</cp:coreProperties>
</file>