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1E776-23AB-45CE-9B88-EAB6E1531877}"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3172E526-2B6A-4199-88C4-F02CAC1F8F4D}">
      <dgm:prSet/>
      <dgm:spPr/>
      <dgm:t>
        <a:bodyPr/>
        <a:lstStyle/>
        <a:p>
          <a:r>
            <a:rPr lang="en-IN" b="0" i="0" dirty="0">
              <a:solidFill>
                <a:schemeClr val="bg1"/>
              </a:solidFill>
              <a:latin typeface="Times New Roman" panose="02020603050405020304" pitchFamily="18" charset="0"/>
              <a:cs typeface="Times New Roman" panose="02020603050405020304" pitchFamily="18" charset="0"/>
            </a:rPr>
            <a:t>USING MACHINE LEARNING</a:t>
          </a:r>
          <a:endParaRPr lang="en-US" dirty="0">
            <a:solidFill>
              <a:schemeClr val="bg1"/>
            </a:solidFill>
            <a:latin typeface="Times New Roman" panose="02020603050405020304" pitchFamily="18" charset="0"/>
            <a:cs typeface="Times New Roman" panose="02020603050405020304" pitchFamily="18" charset="0"/>
          </a:endParaRPr>
        </a:p>
      </dgm:t>
    </dgm:pt>
    <dgm:pt modelId="{B2A3D2AE-9AD5-4DBB-85BB-3EF915201DE6}" type="parTrans" cxnId="{C2E0610A-CF9F-47A2-BCE6-1B57AE88D182}">
      <dgm:prSet/>
      <dgm:spPr/>
      <dgm:t>
        <a:bodyPr/>
        <a:lstStyle/>
        <a:p>
          <a:endParaRPr lang="en-US"/>
        </a:p>
      </dgm:t>
    </dgm:pt>
    <dgm:pt modelId="{844DE76C-CCD1-45F3-A293-42D7185A0AAA}" type="sibTrans" cxnId="{C2E0610A-CF9F-47A2-BCE6-1B57AE88D182}">
      <dgm:prSet/>
      <dgm:spPr/>
      <dgm:t>
        <a:bodyPr/>
        <a:lstStyle/>
        <a:p>
          <a:endParaRPr lang="en-US"/>
        </a:p>
      </dgm:t>
    </dgm:pt>
    <dgm:pt modelId="{E4634C7D-0F89-4BF1-A313-542D02A0B379}">
      <dgm:prSet/>
      <dgm:spPr/>
      <dgm:t>
        <a:bodyPr/>
        <a:lstStyle/>
        <a:p>
          <a:r>
            <a:rPr lang="en-IN" b="0" i="0" dirty="0">
              <a:solidFill>
                <a:schemeClr val="bg1"/>
              </a:solidFill>
              <a:latin typeface="Times New Roman" panose="02020603050405020304" pitchFamily="18" charset="0"/>
              <a:cs typeface="Times New Roman" panose="02020603050405020304" pitchFamily="18" charset="0"/>
            </a:rPr>
            <a:t>INTEGRATING INTO A WEB-APP</a:t>
          </a:r>
          <a:endParaRPr lang="en-US" dirty="0">
            <a:solidFill>
              <a:schemeClr val="bg1"/>
            </a:solidFill>
            <a:latin typeface="Times New Roman" panose="02020603050405020304" pitchFamily="18" charset="0"/>
            <a:cs typeface="Times New Roman" panose="02020603050405020304" pitchFamily="18" charset="0"/>
          </a:endParaRPr>
        </a:p>
      </dgm:t>
    </dgm:pt>
    <dgm:pt modelId="{96AC6D50-8C51-42C6-B889-855D8D214ED3}" type="parTrans" cxnId="{B34DA056-BABE-40A6-8292-47079CA26C0B}">
      <dgm:prSet/>
      <dgm:spPr/>
      <dgm:t>
        <a:bodyPr/>
        <a:lstStyle/>
        <a:p>
          <a:endParaRPr lang="en-US"/>
        </a:p>
      </dgm:t>
    </dgm:pt>
    <dgm:pt modelId="{1348F761-7820-446D-8953-CFA843133D19}" type="sibTrans" cxnId="{B34DA056-BABE-40A6-8292-47079CA26C0B}">
      <dgm:prSet/>
      <dgm:spPr/>
      <dgm:t>
        <a:bodyPr/>
        <a:lstStyle/>
        <a:p>
          <a:endParaRPr lang="en-US"/>
        </a:p>
      </dgm:t>
    </dgm:pt>
    <dgm:pt modelId="{1FBD3FEB-EF3D-4F2C-91DD-8503FE4C0CDE}" type="pres">
      <dgm:prSet presAssocID="{3861E776-23AB-45CE-9B88-EAB6E1531877}" presName="root" presStyleCnt="0">
        <dgm:presLayoutVars>
          <dgm:dir/>
          <dgm:resizeHandles val="exact"/>
        </dgm:presLayoutVars>
      </dgm:prSet>
      <dgm:spPr/>
    </dgm:pt>
    <dgm:pt modelId="{6483C2EF-0F78-42A2-B904-A9CEF6ECC51E}" type="pres">
      <dgm:prSet presAssocID="{3172E526-2B6A-4199-88C4-F02CAC1F8F4D}" presName="compNode" presStyleCnt="0"/>
      <dgm:spPr/>
    </dgm:pt>
    <dgm:pt modelId="{E95D1E73-34DA-49D8-8B25-9CB9390BF2A4}" type="pres">
      <dgm:prSet presAssocID="{3172E526-2B6A-4199-88C4-F02CAC1F8F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170C420-DB83-4521-8B27-E8151AC82042}" type="pres">
      <dgm:prSet presAssocID="{3172E526-2B6A-4199-88C4-F02CAC1F8F4D}" presName="spaceRect" presStyleCnt="0"/>
      <dgm:spPr/>
    </dgm:pt>
    <dgm:pt modelId="{B2F5F639-97C0-478B-834B-E55B42E174C9}" type="pres">
      <dgm:prSet presAssocID="{3172E526-2B6A-4199-88C4-F02CAC1F8F4D}" presName="textRect" presStyleLbl="revTx" presStyleIdx="0" presStyleCnt="2">
        <dgm:presLayoutVars>
          <dgm:chMax val="1"/>
          <dgm:chPref val="1"/>
        </dgm:presLayoutVars>
      </dgm:prSet>
      <dgm:spPr/>
    </dgm:pt>
    <dgm:pt modelId="{70045B9B-8F55-449C-9A05-D4413A330198}" type="pres">
      <dgm:prSet presAssocID="{844DE76C-CCD1-45F3-A293-42D7185A0AAA}" presName="sibTrans" presStyleCnt="0"/>
      <dgm:spPr/>
    </dgm:pt>
    <dgm:pt modelId="{88735FF3-41B0-4247-975E-95DB988E9658}" type="pres">
      <dgm:prSet presAssocID="{E4634C7D-0F89-4BF1-A313-542D02A0B379}" presName="compNode" presStyleCnt="0"/>
      <dgm:spPr/>
    </dgm:pt>
    <dgm:pt modelId="{457D89A0-9593-4AFA-9C1E-4E765C1D2B02}" type="pres">
      <dgm:prSet presAssocID="{E4634C7D-0F89-4BF1-A313-542D02A0B3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8C94855-FFB1-4AC2-9047-4BFF28BB5D11}" type="pres">
      <dgm:prSet presAssocID="{E4634C7D-0F89-4BF1-A313-542D02A0B379}" presName="spaceRect" presStyleCnt="0"/>
      <dgm:spPr/>
    </dgm:pt>
    <dgm:pt modelId="{8B39E5B8-9556-4E83-8246-D969B590094D}" type="pres">
      <dgm:prSet presAssocID="{E4634C7D-0F89-4BF1-A313-542D02A0B379}" presName="textRect" presStyleLbl="revTx" presStyleIdx="1" presStyleCnt="2">
        <dgm:presLayoutVars>
          <dgm:chMax val="1"/>
          <dgm:chPref val="1"/>
        </dgm:presLayoutVars>
      </dgm:prSet>
      <dgm:spPr/>
    </dgm:pt>
  </dgm:ptLst>
  <dgm:cxnLst>
    <dgm:cxn modelId="{C2E0610A-CF9F-47A2-BCE6-1B57AE88D182}" srcId="{3861E776-23AB-45CE-9B88-EAB6E1531877}" destId="{3172E526-2B6A-4199-88C4-F02CAC1F8F4D}" srcOrd="0" destOrd="0" parTransId="{B2A3D2AE-9AD5-4DBB-85BB-3EF915201DE6}" sibTransId="{844DE76C-CCD1-45F3-A293-42D7185A0AAA}"/>
    <dgm:cxn modelId="{B34DA056-BABE-40A6-8292-47079CA26C0B}" srcId="{3861E776-23AB-45CE-9B88-EAB6E1531877}" destId="{E4634C7D-0F89-4BF1-A313-542D02A0B379}" srcOrd="1" destOrd="0" parTransId="{96AC6D50-8C51-42C6-B889-855D8D214ED3}" sibTransId="{1348F761-7820-446D-8953-CFA843133D19}"/>
    <dgm:cxn modelId="{D6A3CEA3-5313-46EB-AEA2-99388C99CDF3}" type="presOf" srcId="{3861E776-23AB-45CE-9B88-EAB6E1531877}" destId="{1FBD3FEB-EF3D-4F2C-91DD-8503FE4C0CDE}" srcOrd="0" destOrd="0" presId="urn:microsoft.com/office/officeart/2018/2/layout/IconLabelList"/>
    <dgm:cxn modelId="{35D17AD7-5606-4101-BBA4-4286AE548156}" type="presOf" srcId="{3172E526-2B6A-4199-88C4-F02CAC1F8F4D}" destId="{B2F5F639-97C0-478B-834B-E55B42E174C9}" srcOrd="0" destOrd="0" presId="urn:microsoft.com/office/officeart/2018/2/layout/IconLabelList"/>
    <dgm:cxn modelId="{FF7CC5FA-44D1-430E-AA30-D87FC67EBC7F}" type="presOf" srcId="{E4634C7D-0F89-4BF1-A313-542D02A0B379}" destId="{8B39E5B8-9556-4E83-8246-D969B590094D}" srcOrd="0" destOrd="0" presId="urn:microsoft.com/office/officeart/2018/2/layout/IconLabelList"/>
    <dgm:cxn modelId="{C0911630-42CD-42F3-9FAB-9A6CE641946F}" type="presParOf" srcId="{1FBD3FEB-EF3D-4F2C-91DD-8503FE4C0CDE}" destId="{6483C2EF-0F78-42A2-B904-A9CEF6ECC51E}" srcOrd="0" destOrd="0" presId="urn:microsoft.com/office/officeart/2018/2/layout/IconLabelList"/>
    <dgm:cxn modelId="{42660217-7A86-474D-940B-D69B263AE4A3}" type="presParOf" srcId="{6483C2EF-0F78-42A2-B904-A9CEF6ECC51E}" destId="{E95D1E73-34DA-49D8-8B25-9CB9390BF2A4}" srcOrd="0" destOrd="0" presId="urn:microsoft.com/office/officeart/2018/2/layout/IconLabelList"/>
    <dgm:cxn modelId="{A75BC083-1443-446C-B30C-23E39EE168B1}" type="presParOf" srcId="{6483C2EF-0F78-42A2-B904-A9CEF6ECC51E}" destId="{A170C420-DB83-4521-8B27-E8151AC82042}" srcOrd="1" destOrd="0" presId="urn:microsoft.com/office/officeart/2018/2/layout/IconLabelList"/>
    <dgm:cxn modelId="{D6524E17-765B-4D6C-881D-4D9161C5309D}" type="presParOf" srcId="{6483C2EF-0F78-42A2-B904-A9CEF6ECC51E}" destId="{B2F5F639-97C0-478B-834B-E55B42E174C9}" srcOrd="2" destOrd="0" presId="urn:microsoft.com/office/officeart/2018/2/layout/IconLabelList"/>
    <dgm:cxn modelId="{E6FA880E-C7A7-47D5-88F1-AB5348199F66}" type="presParOf" srcId="{1FBD3FEB-EF3D-4F2C-91DD-8503FE4C0CDE}" destId="{70045B9B-8F55-449C-9A05-D4413A330198}" srcOrd="1" destOrd="0" presId="urn:microsoft.com/office/officeart/2018/2/layout/IconLabelList"/>
    <dgm:cxn modelId="{2D63DBB9-766C-4AC2-9330-A574E11B8E02}" type="presParOf" srcId="{1FBD3FEB-EF3D-4F2C-91DD-8503FE4C0CDE}" destId="{88735FF3-41B0-4247-975E-95DB988E9658}" srcOrd="2" destOrd="0" presId="urn:microsoft.com/office/officeart/2018/2/layout/IconLabelList"/>
    <dgm:cxn modelId="{86D9B903-F27B-4CAD-BD70-DE46963A05BC}" type="presParOf" srcId="{88735FF3-41B0-4247-975E-95DB988E9658}" destId="{457D89A0-9593-4AFA-9C1E-4E765C1D2B02}" srcOrd="0" destOrd="0" presId="urn:microsoft.com/office/officeart/2018/2/layout/IconLabelList"/>
    <dgm:cxn modelId="{08A23105-AF6F-467C-96C2-B08295EE2AFB}" type="presParOf" srcId="{88735FF3-41B0-4247-975E-95DB988E9658}" destId="{D8C94855-FFB1-4AC2-9047-4BFF28BB5D11}" srcOrd="1" destOrd="0" presId="urn:microsoft.com/office/officeart/2018/2/layout/IconLabelList"/>
    <dgm:cxn modelId="{3DD3CE1F-C3A6-40BD-B3C5-24C70DECA305}" type="presParOf" srcId="{88735FF3-41B0-4247-975E-95DB988E9658}" destId="{8B39E5B8-9556-4E83-8246-D969B590094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D1E73-34DA-49D8-8B25-9CB9390BF2A4}">
      <dsp:nvSpPr>
        <dsp:cNvPr id="0" name=""/>
        <dsp:cNvSpPr/>
      </dsp:nvSpPr>
      <dsp:spPr>
        <a:xfrm>
          <a:off x="1442999"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F5F639-97C0-478B-834B-E55B42E174C9}">
      <dsp:nvSpPr>
        <dsp:cNvPr id="0" name=""/>
        <dsp:cNvSpPr/>
      </dsp:nvSpPr>
      <dsp:spPr>
        <a:xfrm>
          <a:off x="254999"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IN" sz="2700" b="0" i="0" kern="1200" dirty="0">
              <a:solidFill>
                <a:schemeClr val="bg1"/>
              </a:solidFill>
              <a:latin typeface="Times New Roman" panose="02020603050405020304" pitchFamily="18" charset="0"/>
              <a:cs typeface="Times New Roman" panose="02020603050405020304" pitchFamily="18" charset="0"/>
            </a:rPr>
            <a:t>USING MACHINE LEARNING</a:t>
          </a:r>
          <a:endParaRPr lang="en-US" sz="2700" kern="1200" dirty="0">
            <a:solidFill>
              <a:schemeClr val="bg1"/>
            </a:solidFill>
            <a:latin typeface="Times New Roman" panose="02020603050405020304" pitchFamily="18" charset="0"/>
            <a:cs typeface="Times New Roman" panose="02020603050405020304" pitchFamily="18" charset="0"/>
          </a:endParaRPr>
        </a:p>
      </dsp:txBody>
      <dsp:txXfrm>
        <a:off x="254999" y="3023411"/>
        <a:ext cx="4320000" cy="720000"/>
      </dsp:txXfrm>
    </dsp:sp>
    <dsp:sp modelId="{457D89A0-9593-4AFA-9C1E-4E765C1D2B02}">
      <dsp:nvSpPr>
        <dsp:cNvPr id="0" name=""/>
        <dsp:cNvSpPr/>
      </dsp:nvSpPr>
      <dsp:spPr>
        <a:xfrm>
          <a:off x="6518999"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9E5B8-9556-4E83-8246-D969B590094D}">
      <dsp:nvSpPr>
        <dsp:cNvPr id="0" name=""/>
        <dsp:cNvSpPr/>
      </dsp:nvSpPr>
      <dsp:spPr>
        <a:xfrm>
          <a:off x="5330999"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IN" sz="2700" b="0" i="0" kern="1200" dirty="0">
              <a:solidFill>
                <a:schemeClr val="bg1"/>
              </a:solidFill>
              <a:latin typeface="Times New Roman" panose="02020603050405020304" pitchFamily="18" charset="0"/>
              <a:cs typeface="Times New Roman" panose="02020603050405020304" pitchFamily="18" charset="0"/>
            </a:rPr>
            <a:t>INTEGRATING INTO A WEB-APP</a:t>
          </a:r>
          <a:endParaRPr lang="en-US" sz="2700" kern="1200" dirty="0">
            <a:solidFill>
              <a:schemeClr val="bg1"/>
            </a:solidFill>
            <a:latin typeface="Times New Roman" panose="02020603050405020304" pitchFamily="18" charset="0"/>
            <a:cs typeface="Times New Roman" panose="02020603050405020304" pitchFamily="18" charset="0"/>
          </a:endParaRPr>
        </a:p>
      </dsp:txBody>
      <dsp:txXfrm>
        <a:off x="5330999" y="3023411"/>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85" name="Google Shape;185;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IN"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18"/>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8" name="Google Shape;118;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4" name="Google Shape;124;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30" name="Google Shape;130;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1141413" y="618518"/>
            <a:ext cx="9905998" cy="1478570"/>
          </a:xfrm>
        </p:spPr>
        <p:txBody>
          <a:bodyPr spcFirstLastPara="1" lIns="91425" tIns="45700" rIns="91425" bIns="45700" anchor="t" anchorCtr="0">
            <a:normAutofit/>
          </a:bodyPr>
          <a:lstStyle/>
          <a:p>
            <a:pPr marL="0" lvl="0" indent="0" algn="ctr" rtl="0">
              <a:spcBef>
                <a:spcPts val="0"/>
              </a:spcBef>
              <a:spcAft>
                <a:spcPts val="0"/>
              </a:spcAft>
              <a:buClr>
                <a:schemeClr val="lt1"/>
              </a:buClr>
              <a:buSzPts val="4800"/>
              <a:buFont typeface="Twentieth Century"/>
              <a:buNone/>
            </a:pPr>
            <a:r>
              <a:rPr lang="en-IN" b="1" dirty="0">
                <a:latin typeface="Times New Roman" panose="02020603050405020304" pitchFamily="18" charset="0"/>
                <a:cs typeface="Times New Roman" panose="02020603050405020304" pitchFamily="18" charset="0"/>
              </a:rPr>
              <a:t>BANK FRAUD DETECTION</a:t>
            </a:r>
          </a:p>
        </p:txBody>
      </p:sp>
      <p:graphicFrame>
        <p:nvGraphicFramePr>
          <p:cNvPr id="237" name="Google Shape;235;p19">
            <a:extLst>
              <a:ext uri="{FF2B5EF4-FFF2-40B4-BE49-F238E27FC236}">
                <a16:creationId xmlns:a16="http://schemas.microsoft.com/office/drawing/2014/main" id="{C3C5E3BD-D978-8CC6-F92C-C49DAE7A4F1D}"/>
              </a:ext>
            </a:extLst>
          </p:cNvPr>
          <p:cNvGraphicFramePr/>
          <p:nvPr>
            <p:extLst>
              <p:ext uri="{D42A27DB-BD31-4B8C-83A1-F6EECF244321}">
                <p14:modId xmlns:p14="http://schemas.microsoft.com/office/powerpoint/2010/main" val="2681458981"/>
              </p:ext>
            </p:extLst>
          </p:nvPr>
        </p:nvGraphicFramePr>
        <p:xfrm>
          <a:off x="1141413" y="2287588"/>
          <a:ext cx="9905998"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1FFFE"/>
              </a:buClr>
              <a:buSzPts val="3100"/>
              <a:buFont typeface="Twentieth Century"/>
              <a:buNone/>
            </a:pPr>
            <a:r>
              <a:rPr lang="en-IN" sz="3100" dirty="0">
                <a:solidFill>
                  <a:srgbClr val="21FFFE"/>
                </a:solidFill>
                <a:latin typeface="Times New Roman" panose="02020603050405020304" pitchFamily="18" charset="0"/>
                <a:cs typeface="Times New Roman" panose="02020603050405020304" pitchFamily="18" charset="0"/>
              </a:rPr>
              <a:t>PREDICTION</a:t>
            </a:r>
            <a:endParaRPr dirty="0">
              <a:latin typeface="Times New Roman" panose="02020603050405020304" pitchFamily="18" charset="0"/>
              <a:cs typeface="Times New Roman" panose="02020603050405020304" pitchFamily="18" charset="0"/>
            </a:endParaRPr>
          </a:p>
        </p:txBody>
      </p:sp>
      <p:pic>
        <p:nvPicPr>
          <p:cNvPr id="2" name="image3.png">
            <a:extLst>
              <a:ext uri="{FF2B5EF4-FFF2-40B4-BE49-F238E27FC236}">
                <a16:creationId xmlns:a16="http://schemas.microsoft.com/office/drawing/2014/main" id="{7B07AE29-90B3-E297-D5E8-1B54D6F70284}"/>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492829" y="1317171"/>
            <a:ext cx="7532913" cy="4922311"/>
          </a:xfrm>
          <a:prstGeom prst="rect">
            <a:avLst/>
          </a:prstGeom>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1141413" y="618518"/>
            <a:ext cx="9905998" cy="97793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1FFFE"/>
              </a:buClr>
              <a:buSzPts val="3600"/>
              <a:buFont typeface="Twentieth Century"/>
              <a:buNone/>
            </a:pPr>
            <a:r>
              <a:rPr lang="en-IN" dirty="0">
                <a:solidFill>
                  <a:srgbClr val="21FFFE"/>
                </a:solidFill>
                <a:latin typeface="Times New Roman" panose="02020603050405020304" pitchFamily="18" charset="0"/>
                <a:cs typeface="Times New Roman" panose="02020603050405020304" pitchFamily="18" charset="0"/>
              </a:rPr>
              <a:t>THANK</a:t>
            </a:r>
            <a:r>
              <a:rPr lang="en-IN" dirty="0">
                <a:solidFill>
                  <a:srgbClr val="21FFFE"/>
                </a:solidFill>
              </a:rPr>
              <a:t> YOU!</a:t>
            </a:r>
            <a:endParaRPr dirty="0"/>
          </a:p>
        </p:txBody>
      </p:sp>
      <p:sp>
        <p:nvSpPr>
          <p:cNvPr id="303" name="Google Shape;303;p2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3000"/>
              <a:buNone/>
            </a:pPr>
            <a:endParaRPr lang="en-IN" sz="2800" b="1" dirty="0">
              <a:latin typeface="Times New Roman" panose="02020603050405020304" pitchFamily="18" charset="0"/>
              <a:cs typeface="Times New Roman" panose="02020603050405020304" pitchFamily="18" charset="0"/>
            </a:endParaRPr>
          </a:p>
          <a:p>
            <a:pPr marL="0" lvl="0" indent="0" algn="ctr" rtl="0">
              <a:lnSpc>
                <a:spcPct val="120000"/>
              </a:lnSpc>
              <a:spcBef>
                <a:spcPts val="0"/>
              </a:spcBef>
              <a:spcAft>
                <a:spcPts val="0"/>
              </a:spcAft>
              <a:buClr>
                <a:schemeClr val="lt1"/>
              </a:buClr>
              <a:buSzPts val="3000"/>
              <a:buNone/>
            </a:pPr>
            <a:r>
              <a:rPr lang="en-IN" sz="2800" b="1" dirty="0">
                <a:latin typeface="Times New Roman" panose="02020603050405020304" pitchFamily="18" charset="0"/>
                <a:cs typeface="Times New Roman" panose="02020603050405020304" pitchFamily="18" charset="0"/>
              </a:rPr>
              <a:t>Presented by: Puligilla Sree Vardhan</a:t>
            </a:r>
          </a:p>
          <a:p>
            <a:pPr marL="0" lvl="0" indent="0" algn="ctr" rtl="0">
              <a:lnSpc>
                <a:spcPct val="120000"/>
              </a:lnSpc>
              <a:spcBef>
                <a:spcPts val="1000"/>
              </a:spcBef>
              <a:spcAft>
                <a:spcPts val="0"/>
              </a:spcAft>
              <a:buClr>
                <a:schemeClr val="lt1"/>
              </a:buClr>
              <a:buSzPts val="3000"/>
              <a:buNone/>
            </a:pPr>
            <a:r>
              <a:rPr lang="en-IN" sz="2800" b="1" dirty="0">
                <a:latin typeface="Times New Roman" panose="02020603050405020304" pitchFamily="18" charset="0"/>
                <a:cs typeface="Times New Roman" panose="02020603050405020304" pitchFamily="18" charset="0"/>
              </a:rPr>
              <a:t>Intern at Skill Vertex.</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1224198" y="153823"/>
            <a:ext cx="9905998" cy="59568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21FFFE"/>
              </a:buClr>
              <a:buSzPct val="100000"/>
              <a:buFont typeface="Twentieth Century"/>
              <a:buNone/>
            </a:pPr>
            <a:br>
              <a:rPr lang="en-IN" sz="4000" dirty="0">
                <a:solidFill>
                  <a:srgbClr val="21FFFE"/>
                </a:solidFill>
                <a:latin typeface="Times New Roman" panose="02020603050405020304" pitchFamily="18" charset="0"/>
                <a:cs typeface="Times New Roman" panose="02020603050405020304" pitchFamily="18" charset="0"/>
              </a:rPr>
            </a:br>
            <a:r>
              <a:rPr lang="en-IN" sz="4000" dirty="0">
                <a:solidFill>
                  <a:srgbClr val="21FFFE"/>
                </a:solidFill>
                <a:latin typeface="Times New Roman" panose="02020603050405020304" pitchFamily="18" charset="0"/>
                <a:cs typeface="Times New Roman" panose="02020603050405020304" pitchFamily="18" charset="0"/>
              </a:rPr>
              <a:t>INDEX</a:t>
            </a:r>
            <a:br>
              <a:rPr lang="en-IN" sz="2800" dirty="0">
                <a:solidFill>
                  <a:srgbClr val="21FFFE"/>
                </a:solidFill>
              </a:rPr>
            </a:br>
            <a:br>
              <a:rPr lang="en-IN" sz="2800" dirty="0">
                <a:solidFill>
                  <a:srgbClr val="21FFFE"/>
                </a:solidFill>
              </a:rPr>
            </a:br>
            <a:endParaRPr sz="2800" dirty="0">
              <a:solidFill>
                <a:srgbClr val="21FFFE"/>
              </a:solidFill>
            </a:endParaRPr>
          </a:p>
        </p:txBody>
      </p:sp>
      <p:pic>
        <p:nvPicPr>
          <p:cNvPr id="241" name="Google Shape;241;p20" descr="Robot Lamp Attachment"/>
          <p:cNvPicPr preferRelativeResize="0"/>
          <p:nvPr/>
        </p:nvPicPr>
        <p:blipFill rotWithShape="1">
          <a:blip r:embed="rId3">
            <a:alphaModFix/>
          </a:blip>
          <a:srcRect/>
          <a:stretch/>
        </p:blipFill>
        <p:spPr>
          <a:xfrm>
            <a:off x="10967802" y="749508"/>
            <a:ext cx="1180851" cy="3372788"/>
          </a:xfrm>
          <a:prstGeom prst="rect">
            <a:avLst/>
          </a:prstGeom>
          <a:noFill/>
          <a:ln>
            <a:noFill/>
          </a:ln>
        </p:spPr>
      </p:pic>
      <p:sp>
        <p:nvSpPr>
          <p:cNvPr id="242" name="Google Shape;242;p20"/>
          <p:cNvSpPr txBox="1">
            <a:spLocks noGrp="1"/>
          </p:cNvSpPr>
          <p:nvPr>
            <p:ph type="body" idx="2"/>
          </p:nvPr>
        </p:nvSpPr>
        <p:spPr>
          <a:xfrm>
            <a:off x="1161738" y="816965"/>
            <a:ext cx="9511259" cy="5576340"/>
          </a:xfrm>
          <a:prstGeom prst="rect">
            <a:avLst/>
          </a:prstGeom>
          <a:noFill/>
          <a:ln>
            <a:noFill/>
          </a:ln>
        </p:spPr>
        <p:txBody>
          <a:bodyPr spcFirstLastPara="1" wrap="square" lIns="91425" tIns="45700" rIns="91425" bIns="45700" anchor="t" anchorCtr="0">
            <a:normAutofit/>
          </a:bodyPr>
          <a:lstStyle/>
          <a:p>
            <a:pPr marL="228600" lvl="0" indent="-254000" algn="l" rtl="0">
              <a:lnSpc>
                <a:spcPct val="120000"/>
              </a:lnSpc>
              <a:spcBef>
                <a:spcPts val="0"/>
              </a:spcBef>
              <a:spcAft>
                <a:spcPts val="0"/>
              </a:spcAft>
              <a:buClr>
                <a:schemeClr val="lt1"/>
              </a:buClr>
              <a:buSzPts val="4000"/>
              <a:buChar char="•"/>
            </a:pPr>
            <a:endParaRPr lang="en-IN" sz="3200"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Fraudulent activities</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Incorporating Machine Learning</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Applying Classification Algorithms</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Tuning Data</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Comparing Scores before and after Tuning</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Most Optimal Algorithm</a:t>
            </a:r>
            <a:endParaRPr dirty="0">
              <a:latin typeface="Times New Roman" panose="02020603050405020304" pitchFamily="18" charset="0"/>
              <a:cs typeface="Times New Roman" panose="02020603050405020304" pitchFamily="18" charset="0"/>
            </a:endParaRPr>
          </a:p>
          <a:p>
            <a:pPr marL="228600" lvl="0" indent="-254000" algn="l" rtl="0">
              <a:lnSpc>
                <a:spcPct val="120000"/>
              </a:lnSpc>
              <a:spcBef>
                <a:spcPts val="1000"/>
              </a:spcBef>
              <a:spcAft>
                <a:spcPts val="0"/>
              </a:spcAft>
              <a:buClr>
                <a:schemeClr val="lt1"/>
              </a:buClr>
              <a:buSzPts val="4000"/>
              <a:buChar char="•"/>
            </a:pPr>
            <a:r>
              <a:rPr lang="en-IN" sz="3200" dirty="0">
                <a:latin typeface="Times New Roman" panose="02020603050405020304" pitchFamily="18" charset="0"/>
                <a:cs typeface="Times New Roman" panose="02020603050405020304" pitchFamily="18" charset="0"/>
              </a:rPr>
              <a:t>Prediction</a:t>
            </a:r>
            <a:endParaRPr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par>
                                <p:cTn id="8" presetID="1" presetClass="entr" presetSubtype="0" fill="hold" nodeType="withEffect">
                                  <p:stCondLst>
                                    <p:cond delay="750"/>
                                  </p:stCondLst>
                                  <p:childTnLst>
                                    <p:set>
                                      <p:cBhvr>
                                        <p:cTn id="9"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flipH="1">
            <a:off x="1446549" y="172725"/>
            <a:ext cx="9905998" cy="6742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1FFFE"/>
              </a:buClr>
              <a:buSzPts val="2800"/>
              <a:buFont typeface="Twentieth Century"/>
              <a:buNone/>
            </a:pPr>
            <a:r>
              <a:rPr lang="en-IN" sz="2800" dirty="0">
                <a:solidFill>
                  <a:srgbClr val="21FFFE"/>
                </a:solidFill>
                <a:latin typeface="Times New Roman" panose="02020603050405020304" pitchFamily="18" charset="0"/>
                <a:cs typeface="Times New Roman" panose="02020603050405020304" pitchFamily="18" charset="0"/>
              </a:rPr>
              <a:t>FRAUDULENT ACTIVITIES</a:t>
            </a:r>
            <a:endParaRPr dirty="0">
              <a:latin typeface="Times New Roman" panose="02020603050405020304" pitchFamily="18" charset="0"/>
              <a:cs typeface="Times New Roman" panose="02020603050405020304" pitchFamily="18" charset="0"/>
            </a:endParaRPr>
          </a:p>
        </p:txBody>
      </p:sp>
      <p:sp>
        <p:nvSpPr>
          <p:cNvPr id="248" name="Google Shape;248;p21"/>
          <p:cNvSpPr txBox="1">
            <a:spLocks noGrp="1"/>
          </p:cNvSpPr>
          <p:nvPr>
            <p:ph type="body" idx="2"/>
          </p:nvPr>
        </p:nvSpPr>
        <p:spPr>
          <a:xfrm>
            <a:off x="1446549" y="846945"/>
            <a:ext cx="10140847" cy="5546941"/>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20000"/>
              </a:lnSpc>
              <a:spcBef>
                <a:spcPts val="0"/>
              </a:spcBef>
              <a:spcAft>
                <a:spcPts val="0"/>
              </a:spcAft>
              <a:buClr>
                <a:schemeClr val="lt1"/>
              </a:buClr>
              <a:buSzPts val="4000"/>
              <a:buNone/>
            </a:pPr>
            <a:r>
              <a:rPr lang="en-IN" sz="3200" dirty="0">
                <a:latin typeface="Times New Roman" panose="02020603050405020304" pitchFamily="18" charset="0"/>
                <a:cs typeface="Times New Roman" panose="02020603050405020304" pitchFamily="18" charset="0"/>
              </a:rPr>
              <a:t>The act of obtaining financial benefits by dishonest and unlawful means is known as financial fraud. Financial fraud can occur in a variety of settings, including the corporate, banking, insurance, and taxes sectors. Money laundering, financial transaction fraud, and other forms of financial fraud have recently become increasingly more of a concern for businesses and industries. We choose to find datasets used in ML-based financial fraud detection and identify transactions involving financial fraud using machine learning approaches.</a:t>
            </a:r>
            <a:endParaRPr sz="3200" dirty="0">
              <a:latin typeface="Times New Roman" panose="02020603050405020304" pitchFamily="18" charset="0"/>
              <a:cs typeface="Times New Roman" panose="02020603050405020304" pitchFamily="18" charset="0"/>
            </a:endParaRPr>
          </a:p>
        </p:txBody>
      </p:sp>
      <p:pic>
        <p:nvPicPr>
          <p:cNvPr id="249" name="Google Shape;249;p21" descr="Robot Arm 5"/>
          <p:cNvPicPr preferRelativeResize="0"/>
          <p:nvPr/>
        </p:nvPicPr>
        <p:blipFill rotWithShape="1">
          <a:blip r:embed="rId3">
            <a:alphaModFix/>
          </a:blip>
          <a:srcRect/>
          <a:stretch/>
        </p:blipFill>
        <p:spPr>
          <a:xfrm>
            <a:off x="-91307" y="620513"/>
            <a:ext cx="1777699" cy="25151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1161738" y="205905"/>
            <a:ext cx="9044063" cy="70849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21FFFE"/>
              </a:buClr>
              <a:buSzPct val="100000"/>
              <a:buFont typeface="Twentieth Century"/>
              <a:buNone/>
            </a:pPr>
            <a:r>
              <a:rPr lang="en-IN" sz="2800" dirty="0">
                <a:solidFill>
                  <a:srgbClr val="21FFFE"/>
                </a:solidFill>
                <a:latin typeface="Times New Roman" panose="02020603050405020304" pitchFamily="18" charset="0"/>
                <a:cs typeface="Times New Roman" panose="02020603050405020304" pitchFamily="18" charset="0"/>
              </a:rPr>
              <a:t> </a:t>
            </a:r>
            <a:br>
              <a:rPr lang="en-IN" sz="2800" dirty="0">
                <a:solidFill>
                  <a:srgbClr val="21FFFE"/>
                </a:solidFill>
                <a:latin typeface="Times New Roman" panose="02020603050405020304" pitchFamily="18" charset="0"/>
                <a:cs typeface="Times New Roman" panose="02020603050405020304" pitchFamily="18" charset="0"/>
              </a:rPr>
            </a:br>
            <a:r>
              <a:rPr lang="en-IN" sz="3100" dirty="0">
                <a:solidFill>
                  <a:srgbClr val="21FFFE"/>
                </a:solidFill>
                <a:latin typeface="Times New Roman" panose="02020603050405020304" pitchFamily="18" charset="0"/>
                <a:cs typeface="Times New Roman" panose="02020603050405020304" pitchFamily="18" charset="0"/>
              </a:rPr>
              <a:t>INCORPORATING MACHINE LEARNING</a:t>
            </a:r>
            <a:br>
              <a:rPr lang="en-IN" sz="2800" dirty="0">
                <a:latin typeface="Times New Roman" panose="02020603050405020304" pitchFamily="18" charset="0"/>
                <a:cs typeface="Times New Roman" panose="02020603050405020304" pitchFamily="18" charset="0"/>
              </a:rPr>
            </a:br>
            <a:endParaRPr sz="2800" dirty="0">
              <a:solidFill>
                <a:srgbClr val="21FFFE"/>
              </a:solidFill>
              <a:latin typeface="Times New Roman" panose="02020603050405020304" pitchFamily="18" charset="0"/>
              <a:cs typeface="Times New Roman" panose="02020603050405020304" pitchFamily="18" charset="0"/>
            </a:endParaRPr>
          </a:p>
        </p:txBody>
      </p:sp>
      <p:sp>
        <p:nvSpPr>
          <p:cNvPr id="255" name="Google Shape;255;p22"/>
          <p:cNvSpPr txBox="1">
            <a:spLocks noGrp="1"/>
          </p:cNvSpPr>
          <p:nvPr>
            <p:ph type="body" idx="2"/>
          </p:nvPr>
        </p:nvSpPr>
        <p:spPr>
          <a:xfrm>
            <a:off x="1161738" y="914400"/>
            <a:ext cx="9511259" cy="547890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500"/>
              <a:buNone/>
            </a:pPr>
            <a:endParaRPr lang="en-US" sz="2800" dirty="0">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Clr>
                <a:schemeClr val="lt1"/>
              </a:buClr>
              <a:buSzPts val="3500"/>
              <a:buNone/>
            </a:pPr>
            <a:r>
              <a:rPr lang="en-US" sz="2800" dirty="0">
                <a:latin typeface="Times New Roman" panose="02020603050405020304" pitchFamily="18" charset="0"/>
                <a:cs typeface="Times New Roman" panose="02020603050405020304" pitchFamily="18" charset="0"/>
              </a:rPr>
              <a:t>Machine learning (ML) refers to analytical methods that identify particular patterns without the assistance of a human expert. Several scholars have conducted extensive research utilizing ML techniques to detect financial fraud. SVM, ANN, HMM, KNN, Decision Tree, etc. are examples of this. Below are a few classification algorithms.</a:t>
            </a:r>
            <a:endParaRPr lang="en-US" dirty="0">
              <a:latin typeface="Times New Roman" panose="02020603050405020304" pitchFamily="18" charset="0"/>
              <a:cs typeface="Times New Roman" panose="02020603050405020304" pitchFamily="18" charset="0"/>
            </a:endParaRPr>
          </a:p>
          <a:p>
            <a:pPr marL="0" lvl="0" indent="0" algn="l" rtl="0">
              <a:lnSpc>
                <a:spcPct val="120000"/>
              </a:lnSpc>
              <a:spcBef>
                <a:spcPts val="1000"/>
              </a:spcBef>
              <a:spcAft>
                <a:spcPts val="0"/>
              </a:spcAft>
              <a:buClr>
                <a:schemeClr val="lt1"/>
              </a:buClr>
              <a:buSzPts val="3500"/>
              <a:buNone/>
            </a:pPr>
            <a:r>
              <a:rPr lang="en-US" sz="2800" dirty="0">
                <a:latin typeface="Times New Roman" panose="02020603050405020304" pitchFamily="18" charset="0"/>
                <a:cs typeface="Times New Roman" panose="02020603050405020304" pitchFamily="18" charset="0"/>
              </a:rPr>
              <a:t>We used a total of 15 classification algorithms on the data provided to find conclusively, which algorithm fits the mounted data best.</a:t>
            </a:r>
          </a:p>
        </p:txBody>
      </p:sp>
      <p:pic>
        <p:nvPicPr>
          <p:cNvPr id="256" name="Google Shape;256;p22" descr="Retro UFO"/>
          <p:cNvPicPr preferRelativeResize="0"/>
          <p:nvPr/>
        </p:nvPicPr>
        <p:blipFill rotWithShape="1">
          <a:blip r:embed="rId3">
            <a:alphaModFix/>
          </a:blip>
          <a:srcRect/>
          <a:stretch/>
        </p:blipFill>
        <p:spPr>
          <a:xfrm>
            <a:off x="11030261" y="670600"/>
            <a:ext cx="1155679" cy="8525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1224198" y="153824"/>
            <a:ext cx="9905998" cy="80554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21FFFE"/>
              </a:buClr>
              <a:buSzPts val="2800"/>
              <a:buFont typeface="Twentieth Century"/>
              <a:buNone/>
            </a:pPr>
            <a:br>
              <a:rPr lang="en-IN" sz="2800" dirty="0">
                <a:solidFill>
                  <a:srgbClr val="21FFFE"/>
                </a:solidFill>
                <a:latin typeface="Times New Roman" panose="02020603050405020304" pitchFamily="18" charset="0"/>
                <a:cs typeface="Times New Roman" panose="02020603050405020304" pitchFamily="18" charset="0"/>
              </a:rPr>
            </a:br>
            <a:r>
              <a:rPr lang="en-IN" sz="2800" dirty="0">
                <a:solidFill>
                  <a:srgbClr val="21FFFE"/>
                </a:solidFill>
                <a:latin typeface="Times New Roman" panose="02020603050405020304" pitchFamily="18" charset="0"/>
                <a:cs typeface="Times New Roman" panose="02020603050405020304" pitchFamily="18" charset="0"/>
              </a:rPr>
              <a:t>APPLYING CLASSIFICATION ALGORITHMS</a:t>
            </a:r>
            <a:endParaRPr dirty="0">
              <a:latin typeface="Times New Roman" panose="02020603050405020304" pitchFamily="18" charset="0"/>
              <a:cs typeface="Times New Roman" panose="02020603050405020304" pitchFamily="18" charset="0"/>
            </a:endParaRPr>
          </a:p>
        </p:txBody>
      </p:sp>
      <p:sp>
        <p:nvSpPr>
          <p:cNvPr id="262" name="Google Shape;262;p23"/>
          <p:cNvSpPr txBox="1">
            <a:spLocks noGrp="1"/>
          </p:cNvSpPr>
          <p:nvPr>
            <p:ph type="body" idx="2"/>
          </p:nvPr>
        </p:nvSpPr>
        <p:spPr>
          <a:xfrm>
            <a:off x="1061804" y="876925"/>
            <a:ext cx="9611193" cy="551638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chemeClr val="lt1"/>
              </a:buClr>
              <a:buSzPts val="3500"/>
              <a:buChar char="•"/>
            </a:pPr>
            <a:endParaRPr lang="en-IN" sz="2800"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We used </a:t>
            </a:r>
            <a:r>
              <a:rPr lang="en-IN" sz="2800" dirty="0" err="1">
                <a:latin typeface="Times New Roman" panose="02020603050405020304" pitchFamily="18" charset="0"/>
                <a:cs typeface="Times New Roman" panose="02020603050405020304" pitchFamily="18" charset="0"/>
              </a:rPr>
              <a:t>PyCaret</a:t>
            </a:r>
            <a:r>
              <a:rPr lang="en-IN" sz="2800" dirty="0">
                <a:latin typeface="Times New Roman" panose="02020603050405020304" pitchFamily="18" charset="0"/>
                <a:cs typeface="Times New Roman" panose="02020603050405020304" pitchFamily="18" charset="0"/>
              </a:rPr>
              <a:t>, an auto ML application to apply all the previously selected classification algorithms on the mounted data. </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Using this method, helped us in building an efficient and quick model that delivers its output almost instantly.</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 We were able to compare all the algorithms and their respective accuracy, precision, recall, and F1 Scores.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That in turn, enabled us to find out the algorithm that fits the data mounted the best.</a:t>
            </a:r>
            <a:endParaRPr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1224198" y="153823"/>
            <a:ext cx="9905998" cy="59568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rgbClr val="21FFFE"/>
              </a:buClr>
              <a:buSzPct val="100000"/>
              <a:buFont typeface="Twentieth Century"/>
              <a:buNone/>
            </a:pPr>
            <a:br>
              <a:rPr lang="en-IN" sz="3100" dirty="0">
                <a:solidFill>
                  <a:srgbClr val="21FFFE"/>
                </a:solidFill>
                <a:latin typeface="Times New Roman" panose="02020603050405020304" pitchFamily="18" charset="0"/>
                <a:cs typeface="Times New Roman" panose="02020603050405020304" pitchFamily="18" charset="0"/>
              </a:rPr>
            </a:br>
            <a:r>
              <a:rPr lang="en-IN" sz="3100" dirty="0">
                <a:solidFill>
                  <a:srgbClr val="21FFFE"/>
                </a:solidFill>
                <a:latin typeface="Times New Roman" panose="02020603050405020304" pitchFamily="18" charset="0"/>
                <a:cs typeface="Times New Roman" panose="02020603050405020304" pitchFamily="18" charset="0"/>
              </a:rPr>
              <a:t>TUNING DATA</a:t>
            </a:r>
            <a:br>
              <a:rPr lang="en-IN" sz="2800" dirty="0">
                <a:solidFill>
                  <a:srgbClr val="21FFFE"/>
                </a:solidFill>
                <a:latin typeface="Times New Roman" panose="02020603050405020304" pitchFamily="18" charset="0"/>
                <a:cs typeface="Times New Roman" panose="02020603050405020304" pitchFamily="18" charset="0"/>
              </a:rPr>
            </a:br>
            <a:br>
              <a:rPr lang="en-IN" sz="2800" dirty="0">
                <a:solidFill>
                  <a:srgbClr val="21FFFE"/>
                </a:solidFill>
                <a:latin typeface="Times New Roman" panose="02020603050405020304" pitchFamily="18" charset="0"/>
                <a:cs typeface="Times New Roman" panose="02020603050405020304" pitchFamily="18" charset="0"/>
              </a:rPr>
            </a:br>
            <a:endParaRPr sz="2800" dirty="0">
              <a:solidFill>
                <a:srgbClr val="21FFFE"/>
              </a:solidFill>
              <a:latin typeface="Times New Roman" panose="02020603050405020304" pitchFamily="18" charset="0"/>
              <a:cs typeface="Times New Roman" panose="02020603050405020304" pitchFamily="18" charset="0"/>
            </a:endParaRPr>
          </a:p>
        </p:txBody>
      </p:sp>
      <p:sp>
        <p:nvSpPr>
          <p:cNvPr id="269" name="Google Shape;269;p24"/>
          <p:cNvSpPr txBox="1">
            <a:spLocks noGrp="1"/>
          </p:cNvSpPr>
          <p:nvPr>
            <p:ph type="body" idx="2"/>
          </p:nvPr>
        </p:nvSpPr>
        <p:spPr>
          <a:xfrm>
            <a:off x="1161738" y="816965"/>
            <a:ext cx="9511259" cy="55763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500"/>
              <a:buChar char="•"/>
            </a:pPr>
            <a:endParaRPr lang="en-IN" sz="2800"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Tuning is the process of maximizing a model’s performance without overfitting or creating too high of a variance. In machine learning, this is accomplished by selecting appropriate “hyperparameters.”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b="0" i="0" dirty="0">
                <a:latin typeface="Times New Roman" panose="02020603050405020304" pitchFamily="18" charset="0"/>
                <a:ea typeface="Oswald"/>
                <a:cs typeface="Times New Roman" panose="02020603050405020304" pitchFamily="18" charset="0"/>
                <a:sym typeface="Oswald"/>
              </a:rPr>
              <a:t>Hyperparameters can be thought of as the “dials” or “knobs” of a </a:t>
            </a:r>
            <a:r>
              <a:rPr lang="en-IN" sz="2800" b="0" i="0" u="none" strike="noStrike" dirty="0">
                <a:latin typeface="Times New Roman" panose="02020603050405020304" pitchFamily="18" charset="0"/>
                <a:ea typeface="Oswald"/>
                <a:cs typeface="Times New Roman" panose="02020603050405020304" pitchFamily="18" charset="0"/>
                <a:sym typeface="Oswald"/>
              </a:rPr>
              <a:t>machine learning model</a:t>
            </a:r>
            <a:r>
              <a:rPr lang="en-IN" sz="2800" b="0" i="0" u="none" strike="noStrike" dirty="0">
                <a:solidFill>
                  <a:srgbClr val="99B8E6"/>
                </a:solidFill>
                <a:latin typeface="Times New Roman" panose="02020603050405020304" pitchFamily="18" charset="0"/>
                <a:ea typeface="Oswald"/>
                <a:cs typeface="Times New Roman" panose="02020603050405020304" pitchFamily="18" charset="0"/>
                <a:sym typeface="Oswald"/>
              </a:rPr>
              <a:t>.</a:t>
            </a:r>
            <a:r>
              <a:rPr lang="en-IN" sz="2800" b="0" i="0" dirty="0">
                <a:latin typeface="Times New Roman" panose="02020603050405020304" pitchFamily="18" charset="0"/>
                <a:ea typeface="Oswald"/>
                <a:cs typeface="Times New Roman" panose="02020603050405020304" pitchFamily="18" charset="0"/>
                <a:sym typeface="Oswald"/>
              </a:rPr>
              <a:t> Choosing an appropriate set of hyperparameters is crucial for model accuracy, but can be computationally challenging. </a:t>
            </a:r>
            <a:endParaRPr sz="2800"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1224198" y="153823"/>
            <a:ext cx="9905998" cy="59568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21FFFE"/>
              </a:buClr>
              <a:buSzPct val="100000"/>
              <a:buFont typeface="Twentieth Century"/>
              <a:buNone/>
            </a:pPr>
            <a:br>
              <a:rPr lang="en-IN" sz="3100" dirty="0">
                <a:solidFill>
                  <a:srgbClr val="21FFFE"/>
                </a:solidFill>
                <a:latin typeface="Times New Roman" panose="02020603050405020304" pitchFamily="18" charset="0"/>
                <a:cs typeface="Times New Roman" panose="02020603050405020304" pitchFamily="18" charset="0"/>
              </a:rPr>
            </a:br>
            <a:r>
              <a:rPr lang="en-IN" sz="3100" dirty="0">
                <a:solidFill>
                  <a:srgbClr val="21FFFE"/>
                </a:solidFill>
                <a:latin typeface="Times New Roman" panose="02020603050405020304" pitchFamily="18" charset="0"/>
                <a:cs typeface="Times New Roman" panose="02020603050405020304" pitchFamily="18" charset="0"/>
              </a:rPr>
              <a:t>COMPARING</a:t>
            </a:r>
            <a:r>
              <a:rPr lang="en-IN" sz="2800" dirty="0">
                <a:solidFill>
                  <a:srgbClr val="21FFFE"/>
                </a:solidFill>
                <a:latin typeface="Times New Roman" panose="02020603050405020304" pitchFamily="18" charset="0"/>
                <a:cs typeface="Times New Roman" panose="02020603050405020304" pitchFamily="18" charset="0"/>
              </a:rPr>
              <a:t> </a:t>
            </a:r>
            <a:r>
              <a:rPr lang="en-IN" sz="3100" dirty="0">
                <a:solidFill>
                  <a:srgbClr val="21FFFE"/>
                </a:solidFill>
                <a:latin typeface="Times New Roman" panose="02020603050405020304" pitchFamily="18" charset="0"/>
                <a:cs typeface="Times New Roman" panose="02020603050405020304" pitchFamily="18" charset="0"/>
              </a:rPr>
              <a:t>SCORES BEFORE AND AFTER TUNING</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solidFill>
                  <a:srgbClr val="21FFFE"/>
                </a:solidFill>
                <a:latin typeface="Times New Roman" panose="02020603050405020304" pitchFamily="18" charset="0"/>
                <a:cs typeface="Times New Roman" panose="02020603050405020304" pitchFamily="18" charset="0"/>
              </a:rPr>
            </a:br>
            <a:br>
              <a:rPr lang="en-IN" sz="2800" dirty="0">
                <a:solidFill>
                  <a:srgbClr val="21FFFE"/>
                </a:solidFill>
                <a:latin typeface="Times New Roman" panose="02020603050405020304" pitchFamily="18" charset="0"/>
                <a:cs typeface="Times New Roman" panose="02020603050405020304" pitchFamily="18" charset="0"/>
              </a:rPr>
            </a:br>
            <a:endParaRPr sz="2800" dirty="0">
              <a:solidFill>
                <a:srgbClr val="21FFFE"/>
              </a:solidFill>
              <a:latin typeface="Times New Roman" panose="02020603050405020304" pitchFamily="18" charset="0"/>
              <a:cs typeface="Times New Roman" panose="02020603050405020304" pitchFamily="18" charset="0"/>
            </a:endParaRPr>
          </a:p>
        </p:txBody>
      </p:sp>
      <p:sp>
        <p:nvSpPr>
          <p:cNvPr id="276" name="Google Shape;276;p25"/>
          <p:cNvSpPr txBox="1">
            <a:spLocks noGrp="1"/>
          </p:cNvSpPr>
          <p:nvPr>
            <p:ph type="body" idx="2"/>
          </p:nvPr>
        </p:nvSpPr>
        <p:spPr>
          <a:xfrm>
            <a:off x="1161738" y="816965"/>
            <a:ext cx="9511259" cy="55763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500"/>
              <a:buChar char="•"/>
            </a:pPr>
            <a:endParaRPr lang="en-IN" sz="2800"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As described in the previous slide, tuning can be very effective on some models.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It is much sought after for its usefulness.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While it is effective on many datasets, it can be proven to have had insignificant results on a few datasets.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But tuning proved to be effective in our case and it can be observed distinctively in a few classification algorithms applied on the data mounted.</a:t>
            </a:r>
            <a:endParaRPr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title"/>
          </p:nvPr>
        </p:nvSpPr>
        <p:spPr>
          <a:xfrm>
            <a:off x="1224198" y="153823"/>
            <a:ext cx="9905998" cy="59568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1FFFE"/>
              </a:buClr>
              <a:buSzPts val="3100"/>
              <a:buFont typeface="Twentieth Century"/>
              <a:buNone/>
            </a:pPr>
            <a:r>
              <a:rPr lang="en-IN" sz="3100" dirty="0">
                <a:solidFill>
                  <a:srgbClr val="21FFFE"/>
                </a:solidFill>
                <a:latin typeface="Times New Roman" panose="02020603050405020304" pitchFamily="18" charset="0"/>
                <a:cs typeface="Times New Roman" panose="02020603050405020304" pitchFamily="18" charset="0"/>
              </a:rPr>
              <a:t>MOST OPTIMAL ALGORITHM</a:t>
            </a:r>
            <a:endParaRPr dirty="0">
              <a:latin typeface="Times New Roman" panose="02020603050405020304" pitchFamily="18" charset="0"/>
              <a:cs typeface="Times New Roman" panose="02020603050405020304" pitchFamily="18" charset="0"/>
            </a:endParaRPr>
          </a:p>
        </p:txBody>
      </p:sp>
      <p:sp>
        <p:nvSpPr>
          <p:cNvPr id="283" name="Google Shape;283;p26"/>
          <p:cNvSpPr txBox="1">
            <a:spLocks noGrp="1"/>
          </p:cNvSpPr>
          <p:nvPr>
            <p:ph type="body" idx="2"/>
          </p:nvPr>
        </p:nvSpPr>
        <p:spPr>
          <a:xfrm>
            <a:off x="1161738" y="816965"/>
            <a:ext cx="9511259" cy="55763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500"/>
              <a:buChar char="•"/>
            </a:pPr>
            <a:endParaRPr lang="en-IN" sz="2800"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In the web app we developed, our model finds the best algorithm fit for the data mounted by utilizing the data from several comparisons of the previously calculated Accuracy, Recall, Precision, and F1 Scores. </a:t>
            </a:r>
          </a:p>
          <a:p>
            <a:pPr marL="228600" lvl="0" indent="-228600" algn="l" rtl="0">
              <a:lnSpc>
                <a:spcPct val="120000"/>
              </a:lnSpc>
              <a:spcBef>
                <a:spcPts val="0"/>
              </a:spcBef>
              <a:spcAft>
                <a:spcPts val="0"/>
              </a:spcAft>
              <a:buClr>
                <a:schemeClr val="lt1"/>
              </a:buClr>
              <a:buSzPts val="3500"/>
              <a:buChar char="•"/>
            </a:pP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It is one of the crucial steps to get the best predictions for the test data.</a:t>
            </a:r>
            <a:endParaRPr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title"/>
          </p:nvPr>
        </p:nvSpPr>
        <p:spPr>
          <a:xfrm>
            <a:off x="1224198" y="153823"/>
            <a:ext cx="9905998" cy="59568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1FFFE"/>
              </a:buClr>
              <a:buSzPts val="3100"/>
              <a:buFont typeface="Twentieth Century"/>
              <a:buNone/>
            </a:pPr>
            <a:r>
              <a:rPr lang="en-IN" sz="3100" dirty="0">
                <a:solidFill>
                  <a:srgbClr val="21FFFE"/>
                </a:solidFill>
                <a:latin typeface="Times New Roman" panose="02020603050405020304" pitchFamily="18" charset="0"/>
                <a:cs typeface="Times New Roman" panose="02020603050405020304" pitchFamily="18" charset="0"/>
              </a:rPr>
              <a:t>PREDICTION</a:t>
            </a:r>
            <a:endParaRPr dirty="0">
              <a:latin typeface="Times New Roman" panose="02020603050405020304" pitchFamily="18" charset="0"/>
              <a:cs typeface="Times New Roman" panose="02020603050405020304" pitchFamily="18" charset="0"/>
            </a:endParaRPr>
          </a:p>
        </p:txBody>
      </p:sp>
      <p:sp>
        <p:nvSpPr>
          <p:cNvPr id="290" name="Google Shape;290;p27"/>
          <p:cNvSpPr txBox="1">
            <a:spLocks noGrp="1"/>
          </p:cNvSpPr>
          <p:nvPr>
            <p:ph type="body" idx="2"/>
          </p:nvPr>
        </p:nvSpPr>
        <p:spPr>
          <a:xfrm>
            <a:off x="1161738" y="816965"/>
            <a:ext cx="9511259" cy="55763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500"/>
              <a:buChar char="•"/>
            </a:pPr>
            <a:endParaRPr lang="en-IN" sz="2800"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This is the final step of every Machine-Learning Model.</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In this step, the model will produce the prediction, say, the only dependent feature for the testing data previously split.</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These results can be further </a:t>
            </a:r>
            <a:r>
              <a:rPr lang="en-IN" sz="2800" dirty="0" err="1">
                <a:latin typeface="Times New Roman" panose="02020603050405020304" pitchFamily="18" charset="0"/>
                <a:cs typeface="Times New Roman" panose="02020603050405020304" pitchFamily="18" charset="0"/>
              </a:rPr>
              <a:t>analyzed</a:t>
            </a:r>
            <a:r>
              <a:rPr lang="en-IN" sz="2800" dirty="0">
                <a:latin typeface="Times New Roman" panose="02020603050405020304" pitchFamily="18" charset="0"/>
                <a:cs typeface="Times New Roman" panose="02020603050405020304" pitchFamily="18" charset="0"/>
              </a:rPr>
              <a:t> to see the percentage of misclassified predictions.</a:t>
            </a:r>
            <a:endParaRPr dirty="0">
              <a:latin typeface="Times New Roman" panose="02020603050405020304" pitchFamily="18" charset="0"/>
              <a:cs typeface="Times New Roman" panose="02020603050405020304" pitchFamily="18" charset="0"/>
            </a:endParaRPr>
          </a:p>
          <a:p>
            <a:pPr marL="228600" lvl="0" indent="-228600" algn="l" rtl="0">
              <a:lnSpc>
                <a:spcPct val="120000"/>
              </a:lnSpc>
              <a:spcBef>
                <a:spcPts val="1000"/>
              </a:spcBef>
              <a:spcAft>
                <a:spcPts val="0"/>
              </a:spcAft>
              <a:buClr>
                <a:schemeClr val="lt1"/>
              </a:buClr>
              <a:buSzPts val="3500"/>
              <a:buChar char="•"/>
            </a:pPr>
            <a:r>
              <a:rPr lang="en-IN" sz="2800" dirty="0">
                <a:latin typeface="Times New Roman" panose="02020603050405020304" pitchFamily="18" charset="0"/>
                <a:cs typeface="Times New Roman" panose="02020603050405020304" pitchFamily="18" charset="0"/>
              </a:rPr>
              <a:t>Based on the analysis, we conclude if our model is accurate or otherwise in-efficient.</a:t>
            </a:r>
            <a:endParaRPr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6350" algn="l" rtl="0">
              <a:lnSpc>
                <a:spcPct val="120000"/>
              </a:lnSpc>
              <a:spcBef>
                <a:spcPts val="1000"/>
              </a:spcBef>
              <a:spcAft>
                <a:spcPts val="0"/>
              </a:spcAft>
              <a:buClr>
                <a:schemeClr val="lt1"/>
              </a:buClr>
              <a:buSzPts val="3500"/>
              <a:buNone/>
            </a:pPr>
            <a:endParaRPr sz="2800" dirty="0">
              <a:latin typeface="Times New Roman" panose="02020603050405020304" pitchFamily="18" charset="0"/>
              <a:cs typeface="Times New Roman" panose="02020603050405020304" pitchFamily="18" charset="0"/>
            </a:endParaRPr>
          </a:p>
          <a:p>
            <a:pPr marL="228600" lvl="0" indent="-38100" algn="l" rtl="0">
              <a:lnSpc>
                <a:spcPct val="120000"/>
              </a:lnSpc>
              <a:spcBef>
                <a:spcPts val="1000"/>
              </a:spcBef>
              <a:spcAft>
                <a:spcPts val="0"/>
              </a:spcAft>
              <a:buClr>
                <a:schemeClr val="lt1"/>
              </a:buClr>
              <a:buSzPts val="3000"/>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50"/>
                                  </p:stCondLst>
                                  <p:childTnLst>
                                    <p:set>
                                      <p:cBhvr>
                                        <p:cTn id="6"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597</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Twentieth Century</vt:lpstr>
      <vt:lpstr>Arial</vt:lpstr>
      <vt:lpstr>Times New Roman</vt:lpstr>
      <vt:lpstr>Circuit</vt:lpstr>
      <vt:lpstr>BANK FRAUD DETECTION</vt:lpstr>
      <vt:lpstr> INDEX  </vt:lpstr>
      <vt:lpstr>FRAUDULENT ACTIVITIES</vt:lpstr>
      <vt:lpstr>  INCORPORATING MACHINE LEARNING </vt:lpstr>
      <vt:lpstr> APPLYING CLASSIFICATION ALGORITHMS</vt:lpstr>
      <vt:lpstr> TUNING DATA  </vt:lpstr>
      <vt:lpstr> COMPARING SCORES BEFORE AND AFTER TUNING    </vt:lpstr>
      <vt:lpstr>MOST OPTIMAL ALGORITHM</vt:lpstr>
      <vt:lpstr>PREDICTION</vt:lpstr>
      <vt:lpstr>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FRAUD DETECTION-</dc:title>
  <dc:creator>Sree Vardhan Puligilla</dc:creator>
  <cp:lastModifiedBy>21J41A67H9 DS</cp:lastModifiedBy>
  <cp:revision>5</cp:revision>
  <dcterms:modified xsi:type="dcterms:W3CDTF">2024-02-25T13:21:15Z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2024-02-25T13:10:58Z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aef2ad45-760a-43ac-9225-d3f99301f2e6</vt:lpwstr>
  </property>
  <property fmtid="{D5CDD505-2E9C-101B-9397-08002B2CF9AE}" pid="7" name="MSIP_Label_defa4170-0d19-0005-0004-bc88714345d2_ActionId">
    <vt:lpwstr>61f84e38-d127-4f6e-87ce-e8535cf34a79</vt:lpwstr>
  </property>
  <property fmtid="{D5CDD505-2E9C-101B-9397-08002B2CF9AE}" pid="8" name="MSIP_Label_defa4170-0d19-0005-0004-bc88714345d2_ContentBits">
    <vt:lpwstr>0</vt:lpwstr>
  </property>
</Properties>
</file>