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61653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88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70774" y="5349468"/>
            <a:ext cx="361321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Name:   Puligilla Sree Vardhan</a:t>
            </a:r>
          </a:p>
          <a:p>
            <a:r>
              <a:rPr lang="en-IN" dirty="0">
                <a:latin typeface="Times New Roman" panose="02020603050405020304" pitchFamily="18" charset="0"/>
                <a:cs typeface="Times New Roman" panose="02020603050405020304" pitchFamily="18" charset="0"/>
              </a:rPr>
              <a:t>Course: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 CSE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year)</a:t>
            </a:r>
          </a:p>
        </p:txBody>
      </p:sp>
    </p:spTree>
    <p:extLst>
      <p:ext uri="{BB962C8B-B14F-4D97-AF65-F5344CB8AC3E}">
        <p14:creationId xmlns:p14="http://schemas.microsoft.com/office/powerpoint/2010/main" val="5927337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2560320"/>
            <a:ext cx="8915399" cy="181864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Iris Flower Data Set</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flipH="1">
            <a:off x="12192000" y="6238239"/>
            <a:ext cx="701040" cy="619759"/>
          </a:xfrm>
        </p:spPr>
        <p:txBody>
          <a:bodyPr>
            <a:normAutofit/>
          </a:bodyPr>
          <a:lstStyle/>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400" dirty="0">
                <a:solidFill>
                  <a:schemeClr val="tx1"/>
                </a:solidFill>
                <a:latin typeface="Times New Roman" panose="02020603050405020304" pitchFamily="18" charset="0"/>
                <a:cs typeface="Times New Roman" panose="02020603050405020304" pitchFamily="18" charset="0"/>
              </a:rPr>
              <a:t>The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flower data set or Fisher's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data set is a multivariate data set introduced by Ronald Fisher in his 1936.</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tr-TR" sz="2400" dirty="0">
                <a:solidFill>
                  <a:schemeClr val="tx1"/>
                </a:solidFill>
                <a:latin typeface="Times New Roman" panose="02020603050405020304" pitchFamily="18" charset="0"/>
                <a:cs typeface="Times New Roman" panose="02020603050405020304" pitchFamily="18" charset="0"/>
              </a:rPr>
              <a:t>It is sometimes called Anderson's </a:t>
            </a:r>
            <a:r>
              <a:rPr lang="tr-TR" sz="2400" i="1" dirty="0">
                <a:solidFill>
                  <a:schemeClr val="tx1"/>
                </a:solidFill>
                <a:latin typeface="Times New Roman" panose="02020603050405020304" pitchFamily="18" charset="0"/>
                <a:cs typeface="Times New Roman" panose="02020603050405020304" pitchFamily="18" charset="0"/>
              </a:rPr>
              <a:t>Iris </a:t>
            </a:r>
            <a:r>
              <a:rPr lang="tr-TR" sz="2400" dirty="0">
                <a:solidFill>
                  <a:schemeClr val="tx1"/>
                </a:solidFill>
                <a:latin typeface="Times New Roman" panose="02020603050405020304" pitchFamily="18" charset="0"/>
                <a:cs typeface="Times New Roman" panose="02020603050405020304" pitchFamily="18" charset="0"/>
              </a:rPr>
              <a:t>data set because Edgar Anderson collected the data to quantify the morphologic variation of </a:t>
            </a:r>
            <a:r>
              <a:rPr lang="tr-TR" sz="2400" i="1" dirty="0">
                <a:solidFill>
                  <a:schemeClr val="tx1"/>
                </a:solidFill>
                <a:latin typeface="Times New Roman" panose="02020603050405020304" pitchFamily="18" charset="0"/>
                <a:cs typeface="Times New Roman" panose="02020603050405020304" pitchFamily="18" charset="0"/>
              </a:rPr>
              <a:t>Iris</a:t>
            </a:r>
            <a:r>
              <a:rPr lang="tr-TR" sz="2400" dirty="0">
                <a:solidFill>
                  <a:schemeClr val="tx1"/>
                </a:solidFill>
                <a:latin typeface="Times New Roman" panose="02020603050405020304" pitchFamily="18" charset="0"/>
                <a:cs typeface="Times New Roman" panose="02020603050405020304" pitchFamily="18" charset="0"/>
              </a:rPr>
              <a:t> flowers of three related species.</a:t>
            </a:r>
            <a:r>
              <a:rPr lang="en-IN" sz="2400" dirty="0">
                <a:solidFill>
                  <a:schemeClr val="tx1"/>
                </a:solidFill>
                <a:latin typeface="Times New Roman" panose="02020603050405020304" pitchFamily="18" charset="0"/>
                <a:cs typeface="Times New Roman" panose="02020603050405020304" pitchFamily="18" charset="0"/>
              </a:rPr>
              <a:t> </a:t>
            </a:r>
            <a:r>
              <a:rPr lang="tr-TR" sz="2400" dirty="0">
                <a:solidFill>
                  <a:schemeClr val="tx1"/>
                </a:solidFill>
                <a:latin typeface="Times New Roman" panose="02020603050405020304" pitchFamily="18" charset="0"/>
                <a:cs typeface="Times New Roman" panose="02020603050405020304" pitchFamily="18" charset="0"/>
              </a:rPr>
              <a:t>The use of this data set in cluster analysis ıs however uncommon, since the data set only contains two clusters with rather obvious separation. </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solidFill>
                  <a:schemeClr val="tx1"/>
                </a:solidFill>
                <a:latin typeface="Times New Roman" panose="02020603050405020304" pitchFamily="18" charset="0"/>
                <a:cs typeface="Times New Roman" panose="02020603050405020304" pitchFamily="18" charset="0"/>
              </a:rPr>
              <a:t>One of the clusters contains </a:t>
            </a:r>
            <a:r>
              <a:rPr lang="tr-TR" sz="2000" i="1" dirty="0">
                <a:solidFill>
                  <a:schemeClr val="tx1"/>
                </a:solidFill>
                <a:latin typeface="Times New Roman" panose="02020603050405020304" pitchFamily="18" charset="0"/>
                <a:cs typeface="Times New Roman" panose="02020603050405020304" pitchFamily="18" charset="0"/>
              </a:rPr>
              <a:t>Iris setosa</a:t>
            </a:r>
            <a:r>
              <a:rPr lang="tr-TR" sz="2000" dirty="0">
                <a:solidFill>
                  <a:schemeClr val="tx1"/>
                </a:solidFill>
                <a:latin typeface="Times New Roman" panose="02020603050405020304" pitchFamily="18" charset="0"/>
                <a:cs typeface="Times New Roman" panose="02020603050405020304" pitchFamily="18" charset="0"/>
              </a:rPr>
              <a:t>, while the other cluster contains both </a:t>
            </a:r>
            <a:r>
              <a:rPr lang="tr-TR" sz="2000" i="1" dirty="0">
                <a:solidFill>
                  <a:schemeClr val="tx1"/>
                </a:solidFill>
                <a:latin typeface="Times New Roman" panose="02020603050405020304" pitchFamily="18" charset="0"/>
                <a:cs typeface="Times New Roman" panose="02020603050405020304" pitchFamily="18" charset="0"/>
              </a:rPr>
              <a:t>Iris virginica</a:t>
            </a:r>
            <a:r>
              <a:rPr lang="tr-TR" sz="2000" dirty="0">
                <a:solidFill>
                  <a:schemeClr val="tx1"/>
                </a:solidFill>
                <a:latin typeface="Times New Roman" panose="02020603050405020304" pitchFamily="18" charset="0"/>
                <a:cs typeface="Times New Roman" panose="02020603050405020304" pitchFamily="18" charset="0"/>
              </a:rPr>
              <a:t> and </a:t>
            </a:r>
            <a:r>
              <a:rPr lang="tr-TR" sz="2000" i="1" dirty="0">
                <a:solidFill>
                  <a:schemeClr val="tx1"/>
                </a:solidFill>
                <a:latin typeface="Times New Roman" panose="02020603050405020304" pitchFamily="18" charset="0"/>
                <a:cs typeface="Times New Roman" panose="02020603050405020304" pitchFamily="18" charset="0"/>
              </a:rPr>
              <a:t>Iris versicolor</a:t>
            </a:r>
            <a:r>
              <a:rPr lang="tr-TR" sz="2000" dirty="0">
                <a:solidFill>
                  <a:schemeClr val="tx1"/>
                </a:solidFill>
                <a:latin typeface="Times New Roman" panose="02020603050405020304" pitchFamily="18" charset="0"/>
                <a:cs typeface="Times New Roman" panose="02020603050405020304" pitchFamily="18" charset="0"/>
              </a:rPr>
              <a:t> and is not separable without the species information Fisher used. </a:t>
            </a:r>
            <a:br>
              <a:rPr lang="en-IN"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It is multivariate(more than 2 dependent variable) data set Study of three related Iris flowers species. Data set contain 50 sample of each species(Iris-</a:t>
            </a:r>
            <a:r>
              <a:rPr lang="en-US" sz="2000" dirty="0" err="1">
                <a:solidFill>
                  <a:schemeClr val="tx1"/>
                </a:solidFill>
                <a:latin typeface="Times New Roman" panose="02020603050405020304" pitchFamily="18" charset="0"/>
                <a:cs typeface="Times New Roman" panose="02020603050405020304" pitchFamily="18" charset="0"/>
              </a:rPr>
              <a:t>Setosa</a:t>
            </a:r>
            <a:r>
              <a:rPr lang="en-US" sz="2000" dirty="0">
                <a:solidFill>
                  <a:schemeClr val="tx1"/>
                </a:solidFill>
                <a:latin typeface="Times New Roman" panose="02020603050405020304" pitchFamily="18" charset="0"/>
                <a:cs typeface="Times New Roman" panose="02020603050405020304" pitchFamily="18" charset="0"/>
              </a:rPr>
              <a:t>, Iris-Virginica, </a:t>
            </a:r>
            <a:r>
              <a:rPr lang="en-US" sz="2000" dirty="0" err="1">
                <a:solidFill>
                  <a:schemeClr val="tx1"/>
                </a:solidFill>
                <a:latin typeface="Times New Roman" panose="02020603050405020304" pitchFamily="18" charset="0"/>
                <a:cs typeface="Times New Roman" panose="02020603050405020304" pitchFamily="18" charset="0"/>
              </a:rPr>
              <a:t>IrisVersicolor</a:t>
            </a:r>
            <a:r>
              <a:rPr lang="en-US"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1" name="Group 2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2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5" name="Rectangle 3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2"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43"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44"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45"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46"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47"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48"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49"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50"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51"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52"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53"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55"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p:nvSpPr>
          <p:cNvPr id="57" name="Rectangle 56">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5618969" y="804335"/>
            <a:ext cx="5768697" cy="5249332"/>
          </a:xfrm>
        </p:spPr>
        <p:txBody>
          <a:bodyPr vert="horz" lIns="91440" tIns="45720" rIns="91440" bIns="45720" rtlCol="0" anchor="ctr">
            <a:normAutofit/>
          </a:bodyPr>
          <a:lstStyle/>
          <a:p>
            <a:pPr>
              <a:lnSpc>
                <a:spcPct val="90000"/>
              </a:lnSpc>
            </a:pPr>
            <a:r>
              <a:rPr lang="en-US" sz="4000" b="1" dirty="0">
                <a:solidFill>
                  <a:schemeClr val="tx1"/>
                </a:solidFill>
                <a:latin typeface="Times New Roman" panose="02020603050405020304" pitchFamily="18" charset="0"/>
                <a:cs typeface="Times New Roman" panose="02020603050405020304" pitchFamily="18" charset="0"/>
              </a:rPr>
              <a:t>Features Used:</a:t>
            </a:r>
            <a:br>
              <a:rPr lang="en-US" sz="4000" dirty="0">
                <a:solidFill>
                  <a:schemeClr val="tx1"/>
                </a:solidFill>
                <a:latin typeface="Times New Roman" panose="02020603050405020304" pitchFamily="18" charset="0"/>
                <a:cs typeface="Times New Roman" panose="02020603050405020304" pitchFamily="18" charset="0"/>
              </a:rPr>
            </a:b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1. Sepal length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2. Sepal width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3. Petal length in cm </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4. Petal width in cm</a:t>
            </a:r>
            <a:br>
              <a:rPr lang="en-US" sz="4000" dirty="0">
                <a:solidFill>
                  <a:schemeClr val="tx1"/>
                </a:solidFill>
                <a:latin typeface="Times New Roman" panose="02020603050405020304" pitchFamily="18" charset="0"/>
                <a:cs typeface="Times New Roman" panose="02020603050405020304" pitchFamily="18" charset="0"/>
              </a:rPr>
            </a:b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716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 :</a:t>
            </a:r>
            <a:br>
              <a:rPr lang="en-IN" dirty="0">
                <a:solidFill>
                  <a:schemeClr val="tx1"/>
                </a:solidFill>
                <a:latin typeface="Times New Roman" panose="02020603050405020304" pitchFamily="18" charset="0"/>
                <a:cs typeface="Times New Roman" panose="02020603050405020304" pitchFamily="18" charset="0"/>
              </a:rPr>
            </a:br>
            <a:br>
              <a:rPr lang="en-IN"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 Descriptive statistics- SD, Min, Max </a:t>
            </a:r>
            <a:r>
              <a:rPr lang="en-US" sz="2800" dirty="0" err="1">
                <a:solidFill>
                  <a:schemeClr val="tx1"/>
                </a:solidFill>
                <a:latin typeface="Times New Roman" panose="02020603050405020304" pitchFamily="18" charset="0"/>
                <a:cs typeface="Times New Roman" panose="02020603050405020304" pitchFamily="18" charset="0"/>
              </a:rPr>
              <a:t>etc</a:t>
            </a:r>
            <a:r>
              <a:rPr lang="en-US" sz="2800" dirty="0">
                <a:solidFill>
                  <a:schemeClr val="tx1"/>
                </a:solidFill>
                <a:latin typeface="Times New Roman" panose="02020603050405020304" pitchFamily="18" charset="0"/>
                <a:cs typeface="Times New Roman" panose="02020603050405020304" pitchFamily="18" charset="0"/>
              </a:rPr>
              <a:t> .</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2. Class Distribution (Species counts are balanced or imbalanced) – Balanced.</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3. Univariate Plots:- Understand each attribute better.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2185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Box and whisker plots(Give idea about distribution of input attributes)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48888" y="2224597"/>
            <a:ext cx="6676008" cy="3918751"/>
          </a:xfrm>
        </p:spPr>
      </p:pic>
    </p:spTree>
    <p:extLst>
      <p:ext uri="{BB962C8B-B14F-4D97-AF65-F5344CB8AC3E}">
        <p14:creationId xmlns:p14="http://schemas.microsoft.com/office/powerpoint/2010/main" val="2804798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b="1" dirty="0">
                <a:solidFill>
                  <a:schemeClr val="tx1"/>
                </a:solidFill>
                <a:latin typeface="Times New Roman" panose="02020603050405020304" pitchFamily="18" charset="0"/>
                <a:cs typeface="Times New Roman" panose="02020603050405020304" pitchFamily="18" charset="0"/>
              </a:rPr>
              <a:t>Observation:</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 Using </a:t>
            </a:r>
            <a:r>
              <a:rPr lang="en-US" sz="2800" dirty="0" err="1">
                <a:solidFill>
                  <a:schemeClr val="tx1"/>
                </a:solidFill>
                <a:latin typeface="Times New Roman" panose="02020603050405020304" pitchFamily="18" charset="0"/>
                <a:cs typeface="Times New Roman" panose="02020603050405020304" pitchFamily="18" charset="0"/>
              </a:rPr>
              <a:t>Sepal_Lenght</a:t>
            </a:r>
            <a:r>
              <a:rPr lang="en-US" sz="2800" dirty="0">
                <a:solidFill>
                  <a:schemeClr val="tx1"/>
                </a:solidFill>
                <a:latin typeface="Times New Roman" panose="02020603050405020304" pitchFamily="18" charset="0"/>
                <a:cs typeface="Times New Roman" panose="02020603050405020304" pitchFamily="18" charset="0"/>
              </a:rPr>
              <a:t> &amp; </a:t>
            </a:r>
            <a:r>
              <a:rPr lang="en-US" sz="2800" dirty="0" err="1">
                <a:solidFill>
                  <a:schemeClr val="tx1"/>
                </a:solidFill>
                <a:latin typeface="Times New Roman" panose="02020603050405020304" pitchFamily="18" charset="0"/>
                <a:cs typeface="Times New Roman" panose="02020603050405020304" pitchFamily="18" charset="0"/>
              </a:rPr>
              <a:t>Sepal_Width</a:t>
            </a:r>
            <a:r>
              <a:rPr lang="en-US" sz="2800" dirty="0">
                <a:solidFill>
                  <a:schemeClr val="tx1"/>
                </a:solidFill>
                <a:latin typeface="Times New Roman" panose="02020603050405020304" pitchFamily="18" charset="0"/>
                <a:cs typeface="Times New Roman" panose="02020603050405020304" pitchFamily="18" charset="0"/>
              </a:rPr>
              <a:t> features, we can only distinguish </a:t>
            </a:r>
            <a:r>
              <a:rPr lang="en-US" sz="2800" dirty="0" err="1">
                <a:solidFill>
                  <a:schemeClr val="tx1"/>
                </a:solidFill>
                <a:latin typeface="Times New Roman" panose="02020603050405020304" pitchFamily="18" charset="0"/>
                <a:cs typeface="Times New Roman" panose="02020603050405020304" pitchFamily="18" charset="0"/>
              </a:rPr>
              <a:t>Setosa</a:t>
            </a:r>
            <a:r>
              <a:rPr lang="en-US" sz="2800" dirty="0">
                <a:solidFill>
                  <a:schemeClr val="tx1"/>
                </a:solidFill>
                <a:latin typeface="Times New Roman" panose="02020603050405020304" pitchFamily="18" charset="0"/>
                <a:cs typeface="Times New Roman" panose="02020603050405020304" pitchFamily="18" charset="0"/>
              </a:rPr>
              <a:t> flower from others.</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2. </a:t>
            </a:r>
            <a:r>
              <a:rPr lang="en-US" sz="2800" dirty="0" err="1">
                <a:solidFill>
                  <a:schemeClr val="tx1"/>
                </a:solidFill>
                <a:latin typeface="Times New Roman" panose="02020603050405020304" pitchFamily="18" charset="0"/>
                <a:cs typeface="Times New Roman" panose="02020603050405020304" pitchFamily="18" charset="0"/>
              </a:rPr>
              <a:t>Seperating</a:t>
            </a:r>
            <a:r>
              <a:rPr lang="en-US" sz="2800" dirty="0">
                <a:solidFill>
                  <a:schemeClr val="tx1"/>
                </a:solidFill>
                <a:latin typeface="Times New Roman" panose="02020603050405020304" pitchFamily="18" charset="0"/>
                <a:cs typeface="Times New Roman" panose="02020603050405020304" pitchFamily="18" charset="0"/>
              </a:rPr>
              <a:t> Versicolor &amp; Virginica is much harder as they have considerable overlap.</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3. Hence, </a:t>
            </a:r>
            <a:r>
              <a:rPr lang="en-US" sz="2800" dirty="0" err="1">
                <a:solidFill>
                  <a:schemeClr val="tx1"/>
                </a:solidFill>
                <a:latin typeface="Times New Roman" panose="02020603050405020304" pitchFamily="18" charset="0"/>
                <a:cs typeface="Times New Roman" panose="02020603050405020304" pitchFamily="18" charset="0"/>
              </a:rPr>
              <a:t>Sepal_Lenght</a:t>
            </a:r>
            <a:r>
              <a:rPr lang="en-US" sz="2800" dirty="0">
                <a:solidFill>
                  <a:schemeClr val="tx1"/>
                </a:solidFill>
                <a:latin typeface="Times New Roman" panose="02020603050405020304" pitchFamily="18" charset="0"/>
                <a:cs typeface="Times New Roman" panose="02020603050405020304" pitchFamily="18" charset="0"/>
              </a:rPr>
              <a:t> &amp; </a:t>
            </a:r>
            <a:r>
              <a:rPr lang="en-US" sz="2800" dirty="0" err="1">
                <a:solidFill>
                  <a:schemeClr val="tx1"/>
                </a:solidFill>
                <a:latin typeface="Times New Roman" panose="02020603050405020304" pitchFamily="18" charset="0"/>
                <a:cs typeface="Times New Roman" panose="02020603050405020304" pitchFamily="18" charset="0"/>
              </a:rPr>
              <a:t>Sepal_Width</a:t>
            </a:r>
            <a:r>
              <a:rPr lang="en-US" sz="2800" dirty="0">
                <a:solidFill>
                  <a:schemeClr val="tx1"/>
                </a:solidFill>
                <a:latin typeface="Times New Roman" panose="02020603050405020304" pitchFamily="18" charset="0"/>
                <a:cs typeface="Times New Roman" panose="02020603050405020304" pitchFamily="18" charset="0"/>
              </a:rPr>
              <a:t> features only work well for </a:t>
            </a:r>
            <a:r>
              <a:rPr lang="en-US" sz="2800" dirty="0" err="1">
                <a:solidFill>
                  <a:schemeClr val="tx1"/>
                </a:solidFill>
                <a:latin typeface="Times New Roman" panose="02020603050405020304" pitchFamily="18" charset="0"/>
                <a:cs typeface="Times New Roman" panose="02020603050405020304" pitchFamily="18" charset="0"/>
              </a:rPr>
              <a:t>Setosa</a:t>
            </a:r>
            <a:r>
              <a:rPr lang="en-US" sz="2800" dirty="0">
                <a:solidFill>
                  <a:schemeClr val="tx1"/>
                </a:solidFill>
                <a:latin typeface="Times New Roman" panose="02020603050405020304" pitchFamily="18" charset="0"/>
                <a:cs typeface="Times New Roman" panose="02020603050405020304" pitchFamily="18" charset="0"/>
              </a:rPr>
              <a:t>.</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327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9" name="Rectangle 38">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43" name="Rectangle 42">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540279" y="1635759"/>
            <a:ext cx="3778870" cy="3274907"/>
          </a:xfrm>
        </p:spPr>
        <p:txBody>
          <a:bodyPr vert="horz" lIns="91440" tIns="45720" rIns="91440" bIns="45720" rtlCol="0" anchor="b">
            <a:normAutofit/>
          </a:bodyPr>
          <a:lstStyle/>
          <a:p>
            <a:pPr algn="ctr"/>
            <a:r>
              <a:rPr lang="en-US" sz="3400" b="1" dirty="0">
                <a:solidFill>
                  <a:srgbClr val="FEFFFF"/>
                </a:solidFill>
                <a:latin typeface="Times New Roman" panose="02020603050405020304" pitchFamily="18" charset="0"/>
                <a:cs typeface="Times New Roman" panose="02020603050405020304" pitchFamily="18" charset="0"/>
              </a:rPr>
              <a:t>Implementation of Machine Learning.</a:t>
            </a:r>
            <a:br>
              <a:rPr lang="en-US" sz="3400" dirty="0">
                <a:solidFill>
                  <a:srgbClr val="FEFFFF"/>
                </a:solidFill>
                <a:latin typeface="Times New Roman" panose="02020603050405020304" pitchFamily="18" charset="0"/>
                <a:cs typeface="Times New Roman" panose="02020603050405020304" pitchFamily="18" charset="0"/>
              </a:rPr>
            </a:br>
            <a:endParaRPr lang="en-US" sz="3400" dirty="0">
              <a:solidFill>
                <a:srgbClr val="FEFFFF"/>
              </a:solidFill>
              <a:latin typeface="Times New Roman" panose="02020603050405020304" pitchFamily="18" charset="0"/>
              <a:cs typeface="Times New Roman" panose="02020603050405020304" pitchFamily="18" charset="0"/>
            </a:endParaRPr>
          </a:p>
        </p:txBody>
      </p:sp>
      <p:sp>
        <p:nvSpPr>
          <p:cNvPr id="47"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Graphic 7" descr="Robot">
            <a:extLst>
              <a:ext uri="{FF2B5EF4-FFF2-40B4-BE49-F238E27FC236}">
                <a16:creationId xmlns:a16="http://schemas.microsoft.com/office/drawing/2014/main" id="{A2687B20-76CD-C7D7-344E-2648F4C800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3"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4"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6"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8"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9"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0"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1"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2"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4" name="Group 23">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5"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7"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8"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9"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0"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1"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3"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4"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5"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6"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8" name="Rectangle 3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7" name="Rectangle 6">
            <a:extLst>
              <a:ext uri="{FF2B5EF4-FFF2-40B4-BE49-F238E27FC236}">
                <a16:creationId xmlns:a16="http://schemas.microsoft.com/office/drawing/2014/main" id="{B4BAC1B2-6636-4CB3-8018-BAAE8A045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99E51F2A-41B1-4159-8DCF-C9E46EDC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868BDA6-98C8-4E7B-8A59-1162BE939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7" name="Freeform 11">
              <a:extLst>
                <a:ext uri="{FF2B5EF4-FFF2-40B4-BE49-F238E27FC236}">
                  <a16:creationId xmlns:a16="http://schemas.microsoft.com/office/drawing/2014/main" id="{D81ADA10-FA3B-405F-86D4-1BA4D4140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48" name="Freeform 12">
              <a:extLst>
                <a:ext uri="{FF2B5EF4-FFF2-40B4-BE49-F238E27FC236}">
                  <a16:creationId xmlns:a16="http://schemas.microsoft.com/office/drawing/2014/main" id="{D4F2022F-50BA-40A0-9DE3-95D8E5D847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49" name="Freeform 13">
              <a:extLst>
                <a:ext uri="{FF2B5EF4-FFF2-40B4-BE49-F238E27FC236}">
                  <a16:creationId xmlns:a16="http://schemas.microsoft.com/office/drawing/2014/main" id="{D45B3AAD-CD8F-42A9-8911-746584CB4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50" name="Freeform 14">
              <a:extLst>
                <a:ext uri="{FF2B5EF4-FFF2-40B4-BE49-F238E27FC236}">
                  <a16:creationId xmlns:a16="http://schemas.microsoft.com/office/drawing/2014/main" id="{1B5BBA15-98B5-49B1-BFAA-70496407C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51" name="Freeform 15">
              <a:extLst>
                <a:ext uri="{FF2B5EF4-FFF2-40B4-BE49-F238E27FC236}">
                  <a16:creationId xmlns:a16="http://schemas.microsoft.com/office/drawing/2014/main" id="{1426328E-D8AD-4CF3-84C4-EADAF4B7C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52" name="Freeform 16">
              <a:extLst>
                <a:ext uri="{FF2B5EF4-FFF2-40B4-BE49-F238E27FC236}">
                  <a16:creationId xmlns:a16="http://schemas.microsoft.com/office/drawing/2014/main" id="{6D173D77-4FAE-4B6E-BCA3-88C023DEA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53" name="Freeform 17">
              <a:extLst>
                <a:ext uri="{FF2B5EF4-FFF2-40B4-BE49-F238E27FC236}">
                  <a16:creationId xmlns:a16="http://schemas.microsoft.com/office/drawing/2014/main" id="{D2F3C6ED-3296-4551-890C-E00636FC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54" name="Freeform 18">
              <a:extLst>
                <a:ext uri="{FF2B5EF4-FFF2-40B4-BE49-F238E27FC236}">
                  <a16:creationId xmlns:a16="http://schemas.microsoft.com/office/drawing/2014/main" id="{CCD94978-E895-4165-8420-BFD493A48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55" name="Freeform 19">
              <a:extLst>
                <a:ext uri="{FF2B5EF4-FFF2-40B4-BE49-F238E27FC236}">
                  <a16:creationId xmlns:a16="http://schemas.microsoft.com/office/drawing/2014/main" id="{2D296B6E-5119-44C6-8316-91B13AC22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56" name="Freeform 20">
              <a:extLst>
                <a:ext uri="{FF2B5EF4-FFF2-40B4-BE49-F238E27FC236}">
                  <a16:creationId xmlns:a16="http://schemas.microsoft.com/office/drawing/2014/main" id="{9718EC72-EF07-434B-86CA-F9FB74FA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57" name="Freeform 21">
              <a:extLst>
                <a:ext uri="{FF2B5EF4-FFF2-40B4-BE49-F238E27FC236}">
                  <a16:creationId xmlns:a16="http://schemas.microsoft.com/office/drawing/2014/main" id="{4A84889A-F40B-4581-B8FF-D34D3EC21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58" name="Freeform 22">
              <a:extLst>
                <a:ext uri="{FF2B5EF4-FFF2-40B4-BE49-F238E27FC236}">
                  <a16:creationId xmlns:a16="http://schemas.microsoft.com/office/drawing/2014/main" id="{EEA5C22F-63E7-4E2A-9135-6820FC6B8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60" name="Group 59">
            <a:extLst>
              <a:ext uri="{FF2B5EF4-FFF2-40B4-BE49-F238E27FC236}">
                <a16:creationId xmlns:a16="http://schemas.microsoft.com/office/drawing/2014/main" id="{12B2B893-BDFC-47A3-A8C8-B3351994B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1" name="Freeform 27">
              <a:extLst>
                <a:ext uri="{FF2B5EF4-FFF2-40B4-BE49-F238E27FC236}">
                  <a16:creationId xmlns:a16="http://schemas.microsoft.com/office/drawing/2014/main" id="{8D083C0B-408E-4195-B8E1-33451B8A3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62" name="Freeform 28">
              <a:extLst>
                <a:ext uri="{FF2B5EF4-FFF2-40B4-BE49-F238E27FC236}">
                  <a16:creationId xmlns:a16="http://schemas.microsoft.com/office/drawing/2014/main" id="{7C7442FE-70AA-4B30-9386-0E011A0A9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63" name="Freeform 29">
              <a:extLst>
                <a:ext uri="{FF2B5EF4-FFF2-40B4-BE49-F238E27FC236}">
                  <a16:creationId xmlns:a16="http://schemas.microsoft.com/office/drawing/2014/main" id="{6183366D-5F8A-40D5-9D35-25286ECB4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64" name="Freeform 30">
              <a:extLst>
                <a:ext uri="{FF2B5EF4-FFF2-40B4-BE49-F238E27FC236}">
                  <a16:creationId xmlns:a16="http://schemas.microsoft.com/office/drawing/2014/main" id="{F9E4E29F-ED9B-42DE-8858-A3B54120E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65" name="Freeform 31">
              <a:extLst>
                <a:ext uri="{FF2B5EF4-FFF2-40B4-BE49-F238E27FC236}">
                  <a16:creationId xmlns:a16="http://schemas.microsoft.com/office/drawing/2014/main" id="{75C77770-2C7D-4356-A1C0-F3B10DCC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66" name="Freeform 32">
              <a:extLst>
                <a:ext uri="{FF2B5EF4-FFF2-40B4-BE49-F238E27FC236}">
                  <a16:creationId xmlns:a16="http://schemas.microsoft.com/office/drawing/2014/main" id="{A583B398-24D3-452A-9279-409D85D4C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67" name="Freeform 33">
              <a:extLst>
                <a:ext uri="{FF2B5EF4-FFF2-40B4-BE49-F238E27FC236}">
                  <a16:creationId xmlns:a16="http://schemas.microsoft.com/office/drawing/2014/main" id="{8592BE0E-0BF6-4FE9-ABD6-7B7188BFD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68" name="Freeform 34">
              <a:extLst>
                <a:ext uri="{FF2B5EF4-FFF2-40B4-BE49-F238E27FC236}">
                  <a16:creationId xmlns:a16="http://schemas.microsoft.com/office/drawing/2014/main" id="{C3D34FBF-02FF-4A36-BD2F-560F61252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69" name="Freeform 35">
              <a:extLst>
                <a:ext uri="{FF2B5EF4-FFF2-40B4-BE49-F238E27FC236}">
                  <a16:creationId xmlns:a16="http://schemas.microsoft.com/office/drawing/2014/main" id="{F7F01C2A-5852-4E78-87E5-963993815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70" name="Freeform 36">
              <a:extLst>
                <a:ext uri="{FF2B5EF4-FFF2-40B4-BE49-F238E27FC236}">
                  <a16:creationId xmlns:a16="http://schemas.microsoft.com/office/drawing/2014/main" id="{3F3D15E2-E389-4E28-815C-9F1EF5387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71" name="Freeform 37">
              <a:extLst>
                <a:ext uri="{FF2B5EF4-FFF2-40B4-BE49-F238E27FC236}">
                  <a16:creationId xmlns:a16="http://schemas.microsoft.com/office/drawing/2014/main" id="{933BD079-DCEA-44C2-A3ED-3919F996F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72" name="Freeform 38">
              <a:extLst>
                <a:ext uri="{FF2B5EF4-FFF2-40B4-BE49-F238E27FC236}">
                  <a16:creationId xmlns:a16="http://schemas.microsoft.com/office/drawing/2014/main" id="{760D82AC-986D-4E9A-9989-BB83B349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8324602" y="935646"/>
            <a:ext cx="3181597" cy="3841735"/>
          </a:xfrm>
        </p:spPr>
        <p:txBody>
          <a:bodyPr vert="horz" lIns="91440" tIns="45720" rIns="91440" bIns="45720" rtlCol="0" anchor="b">
            <a:normAutofit/>
          </a:bodyPr>
          <a:lstStyle/>
          <a:p>
            <a:pPr>
              <a:lnSpc>
                <a:spcPct val="90000"/>
              </a:lnSpc>
            </a:pPr>
            <a:r>
              <a:rPr lang="en-US" sz="2400" b="1" dirty="0">
                <a:solidFill>
                  <a:schemeClr val="tx1"/>
                </a:solidFill>
                <a:latin typeface="Times New Roman" panose="02020603050405020304" pitchFamily="18" charset="0"/>
                <a:cs typeface="Times New Roman" panose="02020603050405020304" pitchFamily="18" charset="0"/>
              </a:rPr>
              <a:t>What is Machine Learning?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“Learning is any process by which a system improves performance from experience.”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-Herbert Simon</a:t>
            </a:r>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929675" y="1991303"/>
            <a:ext cx="4213521" cy="2844126"/>
          </a:xfrm>
          <a:prstGeom prst="rect">
            <a:avLst/>
          </a:prstGeom>
        </p:spPr>
      </p:pic>
      <p:sp>
        <p:nvSpPr>
          <p:cNvPr id="74" name="Rectangle 73">
            <a:extLst>
              <a:ext uri="{FF2B5EF4-FFF2-40B4-BE49-F238E27FC236}">
                <a16:creationId xmlns:a16="http://schemas.microsoft.com/office/drawing/2014/main" id="{FE8CCA1D-3EED-438C-8DF2-1F365B6F1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Freeform 33">
            <a:extLst>
              <a:ext uri="{FF2B5EF4-FFF2-40B4-BE49-F238E27FC236}">
                <a16:creationId xmlns:a16="http://schemas.microsoft.com/office/drawing/2014/main" id="{32D9B158-7DEE-41F9-AC1A-4F746D428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Tree>
    <p:extLst>
      <p:ext uri="{BB962C8B-B14F-4D97-AF65-F5344CB8AC3E}">
        <p14:creationId xmlns:p14="http://schemas.microsoft.com/office/powerpoint/2010/main" val="4726065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Steps to implement Machine Learning:</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1. Import Library </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2. Analyze Data </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3. </a:t>
            </a:r>
            <a:r>
              <a:rPr lang="en-US" sz="3100" dirty="0" err="1">
                <a:solidFill>
                  <a:schemeClr val="tx1"/>
                </a:solidFill>
                <a:latin typeface="Times New Roman" panose="02020603050405020304" pitchFamily="18" charset="0"/>
                <a:cs typeface="Times New Roman" panose="02020603050405020304" pitchFamily="18" charset="0"/>
              </a:rPr>
              <a:t>Spliting</a:t>
            </a:r>
            <a:r>
              <a:rPr lang="en-US" sz="3100" dirty="0">
                <a:solidFill>
                  <a:schemeClr val="tx1"/>
                </a:solidFill>
                <a:latin typeface="Times New Roman" panose="02020603050405020304" pitchFamily="18" charset="0"/>
                <a:cs typeface="Times New Roman" panose="02020603050405020304" pitchFamily="18" charset="0"/>
              </a:rPr>
              <a:t> the Data Set into train and test</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4. </a:t>
            </a:r>
            <a:r>
              <a:rPr lang="en-US" sz="3100" dirty="0" err="1">
                <a:solidFill>
                  <a:schemeClr val="tx1"/>
                </a:solidFill>
                <a:latin typeface="Times New Roman" panose="02020603050405020304" pitchFamily="18" charset="0"/>
                <a:cs typeface="Times New Roman" panose="02020603050405020304" pitchFamily="18" charset="0"/>
              </a:rPr>
              <a:t>Chossing</a:t>
            </a:r>
            <a:r>
              <a:rPr lang="en-US" sz="3100" dirty="0">
                <a:solidFill>
                  <a:schemeClr val="tx1"/>
                </a:solidFill>
                <a:latin typeface="Times New Roman" panose="02020603050405020304" pitchFamily="18" charset="0"/>
                <a:cs typeface="Times New Roman" panose="02020603050405020304" pitchFamily="18" charset="0"/>
              </a:rPr>
              <a:t> right algorithm for training model</a:t>
            </a:r>
            <a:br>
              <a:rPr lang="en-US" sz="3100" dirty="0">
                <a:solidFill>
                  <a:schemeClr val="tx1"/>
                </a:solidFill>
                <a:latin typeface="Times New Roman" panose="02020603050405020304" pitchFamily="18" charset="0"/>
                <a:cs typeface="Times New Roman" panose="02020603050405020304" pitchFamily="18" charset="0"/>
              </a:rPr>
            </a:br>
            <a:br>
              <a:rPr lang="en-US" sz="31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5. Test the algorithm with test data.</a:t>
            </a:r>
            <a:endParaRPr lang="en-IN" sz="3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Algorithms Used:</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1. Logistic Regression</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2. Support Vector Machine</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3. Classification and Regression Tree(CART) </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4. </a:t>
            </a:r>
            <a:r>
              <a:rPr lang="en-IN" sz="3100" dirty="0" err="1">
                <a:solidFill>
                  <a:schemeClr val="tx1"/>
                </a:solidFill>
                <a:latin typeface="Times New Roman" panose="02020603050405020304" pitchFamily="18" charset="0"/>
                <a:cs typeface="Times New Roman" panose="02020603050405020304" pitchFamily="18" charset="0"/>
              </a:rPr>
              <a:t>Gaussion</a:t>
            </a:r>
            <a:r>
              <a:rPr lang="en-IN" sz="3100" dirty="0">
                <a:solidFill>
                  <a:schemeClr val="tx1"/>
                </a:solidFill>
                <a:latin typeface="Times New Roman" panose="02020603050405020304" pitchFamily="18" charset="0"/>
                <a:cs typeface="Times New Roman" panose="02020603050405020304" pitchFamily="18" charset="0"/>
              </a:rPr>
              <a:t> Naive Bayes(NB) </a:t>
            </a:r>
            <a:br>
              <a:rPr lang="en-IN" sz="3100" dirty="0">
                <a:solidFill>
                  <a:schemeClr val="tx1"/>
                </a:solidFill>
                <a:latin typeface="Times New Roman" panose="02020603050405020304" pitchFamily="18" charset="0"/>
                <a:cs typeface="Times New Roman" panose="02020603050405020304" pitchFamily="18" charset="0"/>
              </a:rPr>
            </a:b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5. K-Nearest Neighbour(KNN) </a:t>
            </a: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 </a:t>
            </a:r>
            <a:br>
              <a:rPr lang="en-IN" sz="3100" dirty="0">
                <a:solidFill>
                  <a:schemeClr val="tx1"/>
                </a:solidFill>
                <a:latin typeface="Times New Roman" panose="02020603050405020304" pitchFamily="18" charset="0"/>
                <a:cs typeface="Times New Roman" panose="02020603050405020304" pitchFamily="18" charset="0"/>
              </a:rPr>
            </a:br>
            <a:r>
              <a:rPr lang="en-IN" sz="3100" dirty="0">
                <a:solidFill>
                  <a:schemeClr val="tx1"/>
                </a:solidFill>
                <a:latin typeface="Times New Roman" panose="02020603050405020304" pitchFamily="18" charset="0"/>
                <a:cs typeface="Times New Roman" panose="02020603050405020304" pitchFamily="18" charset="0"/>
              </a:rPr>
              <a:t>6. </a:t>
            </a:r>
            <a:r>
              <a:rPr lang="en-IN" sz="3100" dirty="0" err="1">
                <a:solidFill>
                  <a:schemeClr val="tx1"/>
                </a:solidFill>
                <a:latin typeface="Times New Roman" panose="02020603050405020304" pitchFamily="18" charset="0"/>
                <a:cs typeface="Times New Roman" panose="02020603050405020304" pitchFamily="18" charset="0"/>
              </a:rPr>
              <a:t>Deision</a:t>
            </a:r>
            <a:r>
              <a:rPr lang="en-IN" sz="3100" dirty="0">
                <a:solidFill>
                  <a:schemeClr val="tx1"/>
                </a:solidFill>
                <a:latin typeface="Times New Roman" panose="02020603050405020304" pitchFamily="18" charset="0"/>
                <a:cs typeface="Times New Roman" panose="02020603050405020304" pitchFamily="18" charset="0"/>
              </a:rPr>
              <a:t> Tree</a:t>
            </a:r>
          </a:p>
        </p:txBody>
      </p:sp>
    </p:spTree>
    <p:extLst>
      <p:ext uri="{BB962C8B-B14F-4D97-AF65-F5344CB8AC3E}">
        <p14:creationId xmlns:p14="http://schemas.microsoft.com/office/powerpoint/2010/main" val="12799616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b="1" dirty="0">
                <a:solidFill>
                  <a:schemeClr val="tx1"/>
                </a:solidFill>
                <a:latin typeface="Times New Roman" panose="02020603050405020304" pitchFamily="18" charset="0"/>
                <a:cs typeface="Times New Roman" panose="02020603050405020304" pitchFamily="18" charset="0"/>
              </a:rPr>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When Do We Use Machine Learning?</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ML is used when:</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•Human expertise does not exist(navigating on Mars)</a:t>
            </a:r>
            <a:br>
              <a:rPr lang="en-IN" sz="2800" dirty="0">
                <a:solidFill>
                  <a:schemeClr val="tx1"/>
                </a:solidFill>
                <a:latin typeface="Times New Roman" panose="02020603050405020304" pitchFamily="18" charset="0"/>
                <a:cs typeface="Times New Roman" panose="02020603050405020304" pitchFamily="18" charset="0"/>
              </a:rPr>
            </a:b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•Humans can’t explain their expertise</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speech recognition)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•Models are based on huge amounts of data</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pPr marL="0" indent="0">
              <a:buNone/>
            </a:pPr>
            <a:endParaRPr lang="en-IN" dirty="0"/>
          </a:p>
        </p:txBody>
      </p:sp>
    </p:spTree>
    <p:extLst>
      <p:ext uri="{BB962C8B-B14F-4D97-AF65-F5344CB8AC3E}">
        <p14:creationId xmlns:p14="http://schemas.microsoft.com/office/powerpoint/2010/main" val="15939282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9"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0"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21"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22"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3"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24"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25"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26"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27"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28"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29"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30"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32" name="Group 131">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33"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34"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35"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36"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37"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38"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39"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40"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41"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42"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43"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44"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46" name="Rectangle 145">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8"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150" name="Rectangle 149">
            <a:extLst>
              <a:ext uri="{FF2B5EF4-FFF2-40B4-BE49-F238E27FC236}">
                <a16:creationId xmlns:a16="http://schemas.microsoft.com/office/drawing/2014/main" id="{9ADC701B-596E-48F0-91BF-962B1E13D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2" name="Group 151">
            <a:extLst>
              <a:ext uri="{FF2B5EF4-FFF2-40B4-BE49-F238E27FC236}">
                <a16:creationId xmlns:a16="http://schemas.microsoft.com/office/drawing/2014/main" id="{AABA1EC3-E45F-4BD3-8628-53E8502D0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153" name="Freeform 11">
              <a:extLst>
                <a:ext uri="{FF2B5EF4-FFF2-40B4-BE49-F238E27FC236}">
                  <a16:creationId xmlns:a16="http://schemas.microsoft.com/office/drawing/2014/main" id="{C3799E95-1512-48EF-8D91-8C417A2CD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54" name="Freeform 12">
              <a:extLst>
                <a:ext uri="{FF2B5EF4-FFF2-40B4-BE49-F238E27FC236}">
                  <a16:creationId xmlns:a16="http://schemas.microsoft.com/office/drawing/2014/main" id="{A89D676F-5A7F-4E7F-9647-223879ED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55" name="Freeform 13">
              <a:extLst>
                <a:ext uri="{FF2B5EF4-FFF2-40B4-BE49-F238E27FC236}">
                  <a16:creationId xmlns:a16="http://schemas.microsoft.com/office/drawing/2014/main" id="{17655D08-3D35-4AEF-97C3-6540E6892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6" name="Freeform 14">
              <a:extLst>
                <a:ext uri="{FF2B5EF4-FFF2-40B4-BE49-F238E27FC236}">
                  <a16:creationId xmlns:a16="http://schemas.microsoft.com/office/drawing/2014/main" id="{502BFDA5-7A19-418C-AC30-F16DD3E2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7" name="Freeform 15">
              <a:extLst>
                <a:ext uri="{FF2B5EF4-FFF2-40B4-BE49-F238E27FC236}">
                  <a16:creationId xmlns:a16="http://schemas.microsoft.com/office/drawing/2014/main" id="{3F494C14-BCA7-418A-AC44-08F1A910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58" name="Freeform 16">
              <a:extLst>
                <a:ext uri="{FF2B5EF4-FFF2-40B4-BE49-F238E27FC236}">
                  <a16:creationId xmlns:a16="http://schemas.microsoft.com/office/drawing/2014/main" id="{8B51F346-6369-4B39-B1A3-863A232A7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59" name="Freeform 17">
              <a:extLst>
                <a:ext uri="{FF2B5EF4-FFF2-40B4-BE49-F238E27FC236}">
                  <a16:creationId xmlns:a16="http://schemas.microsoft.com/office/drawing/2014/main" id="{7DD281D8-6ACB-489E-A96A-321871054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60" name="Freeform 18">
              <a:extLst>
                <a:ext uri="{FF2B5EF4-FFF2-40B4-BE49-F238E27FC236}">
                  <a16:creationId xmlns:a16="http://schemas.microsoft.com/office/drawing/2014/main" id="{0A1AB519-50A9-482B-9B43-7E44BBB50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61" name="Freeform 19">
              <a:extLst>
                <a:ext uri="{FF2B5EF4-FFF2-40B4-BE49-F238E27FC236}">
                  <a16:creationId xmlns:a16="http://schemas.microsoft.com/office/drawing/2014/main" id="{46C5E30A-6059-4D2D-9276-10EBFE72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62" name="Freeform 20">
              <a:extLst>
                <a:ext uri="{FF2B5EF4-FFF2-40B4-BE49-F238E27FC236}">
                  <a16:creationId xmlns:a16="http://schemas.microsoft.com/office/drawing/2014/main" id="{D193FEF9-1BAD-4179-94AD-15CF69A32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63" name="Freeform 21">
              <a:extLst>
                <a:ext uri="{FF2B5EF4-FFF2-40B4-BE49-F238E27FC236}">
                  <a16:creationId xmlns:a16="http://schemas.microsoft.com/office/drawing/2014/main" id="{C4267CBA-6543-4EFD-A139-19968C241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64" name="Freeform 22">
              <a:extLst>
                <a:ext uri="{FF2B5EF4-FFF2-40B4-BE49-F238E27FC236}">
                  <a16:creationId xmlns:a16="http://schemas.microsoft.com/office/drawing/2014/main" id="{F34D8CE0-01F3-4C62-8595-C2E8E9AA3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66" name="Group 165">
            <a:extLst>
              <a:ext uri="{FF2B5EF4-FFF2-40B4-BE49-F238E27FC236}">
                <a16:creationId xmlns:a16="http://schemas.microsoft.com/office/drawing/2014/main" id="{9ABDB3AF-7560-4ADF-997D-A0D2CDA82C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167" name="Freeform 27">
              <a:extLst>
                <a:ext uri="{FF2B5EF4-FFF2-40B4-BE49-F238E27FC236}">
                  <a16:creationId xmlns:a16="http://schemas.microsoft.com/office/drawing/2014/main" id="{54830178-BBFE-4903-8178-84A57ACF8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68" name="Freeform 28">
              <a:extLst>
                <a:ext uri="{FF2B5EF4-FFF2-40B4-BE49-F238E27FC236}">
                  <a16:creationId xmlns:a16="http://schemas.microsoft.com/office/drawing/2014/main" id="{EE362E11-FAAF-4852-AA28-A4B91ED6B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69" name="Freeform 29">
              <a:extLst>
                <a:ext uri="{FF2B5EF4-FFF2-40B4-BE49-F238E27FC236}">
                  <a16:creationId xmlns:a16="http://schemas.microsoft.com/office/drawing/2014/main" id="{8EFD817F-6C0E-4169-BDFB-F8E7EDE4E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70" name="Freeform 30">
              <a:extLst>
                <a:ext uri="{FF2B5EF4-FFF2-40B4-BE49-F238E27FC236}">
                  <a16:creationId xmlns:a16="http://schemas.microsoft.com/office/drawing/2014/main" id="{F9277F77-9D8B-4347-8343-5E647AAB6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71" name="Freeform 31">
              <a:extLst>
                <a:ext uri="{FF2B5EF4-FFF2-40B4-BE49-F238E27FC236}">
                  <a16:creationId xmlns:a16="http://schemas.microsoft.com/office/drawing/2014/main" id="{1E562C36-B066-4162-9DC1-21CAF0595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72" name="Freeform 32">
              <a:extLst>
                <a:ext uri="{FF2B5EF4-FFF2-40B4-BE49-F238E27FC236}">
                  <a16:creationId xmlns:a16="http://schemas.microsoft.com/office/drawing/2014/main" id="{B097627A-2A87-4131-BA7E-3D53AD3C6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73" name="Freeform 33">
              <a:extLst>
                <a:ext uri="{FF2B5EF4-FFF2-40B4-BE49-F238E27FC236}">
                  <a16:creationId xmlns:a16="http://schemas.microsoft.com/office/drawing/2014/main" id="{37CC53B4-54A7-4355-96DF-50E018F22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74" name="Freeform 34">
              <a:extLst>
                <a:ext uri="{FF2B5EF4-FFF2-40B4-BE49-F238E27FC236}">
                  <a16:creationId xmlns:a16="http://schemas.microsoft.com/office/drawing/2014/main" id="{D060E1F6-3EA6-44C0-B59E-565F28FE6F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75" name="Freeform 35">
              <a:extLst>
                <a:ext uri="{FF2B5EF4-FFF2-40B4-BE49-F238E27FC236}">
                  <a16:creationId xmlns:a16="http://schemas.microsoft.com/office/drawing/2014/main" id="{0675B693-DD27-4414-B3BC-86D409B1C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76" name="Freeform 36">
              <a:extLst>
                <a:ext uri="{FF2B5EF4-FFF2-40B4-BE49-F238E27FC236}">
                  <a16:creationId xmlns:a16="http://schemas.microsoft.com/office/drawing/2014/main" id="{507E4452-CFBF-47E8-AA3A-1B1BBFFDB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77" name="Freeform 37">
              <a:extLst>
                <a:ext uri="{FF2B5EF4-FFF2-40B4-BE49-F238E27FC236}">
                  <a16:creationId xmlns:a16="http://schemas.microsoft.com/office/drawing/2014/main" id="{762119DC-722F-4687-B5A1-B0A803302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78" name="Freeform 38">
              <a:extLst>
                <a:ext uri="{FF2B5EF4-FFF2-40B4-BE49-F238E27FC236}">
                  <a16:creationId xmlns:a16="http://schemas.microsoft.com/office/drawing/2014/main" id="{8C06626A-CC64-456A-8345-B7C4A5A4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5825066" y="1289198"/>
            <a:ext cx="5681134" cy="4292050"/>
          </a:xfrm>
        </p:spPr>
        <p:txBody>
          <a:bodyPr vert="horz" lIns="91440" tIns="45720" rIns="91440" bIns="45720" rtlCol="0" anchor="b">
            <a:noAutofit/>
          </a:bodyPr>
          <a:lstStyle/>
          <a:p>
            <a:pPr>
              <a:lnSpc>
                <a:spcPct val="90000"/>
              </a:lnSpc>
            </a:pPr>
            <a:r>
              <a:rPr lang="en-US" sz="2400" b="1" dirty="0">
                <a:solidFill>
                  <a:schemeClr val="tx1"/>
                </a:solidFill>
                <a:latin typeface="Times New Roman" panose="02020603050405020304" pitchFamily="18" charset="0"/>
                <a:cs typeface="Times New Roman" panose="02020603050405020304" pitchFamily="18" charset="0"/>
              </a:rPr>
              <a:t>Types of Learning: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•Supervised (inductive) learning–Given: training data + desired outputs (labels).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•Unsupervised learning–Given: training data (without desired outputs).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•Reinforcement learning–Rewards from sequence of actions.</a:t>
            </a:r>
          </a:p>
        </p:txBody>
      </p:sp>
      <p:sp>
        <p:nvSpPr>
          <p:cNvPr id="180" name="Rectangle 179">
            <a:extLst>
              <a:ext uri="{FF2B5EF4-FFF2-40B4-BE49-F238E27FC236}">
                <a16:creationId xmlns:a16="http://schemas.microsoft.com/office/drawing/2014/main" id="{BDA338EF-A814-4ABB-B3A1-E378E357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2" name="Freeform 33">
            <a:extLst>
              <a:ext uri="{FF2B5EF4-FFF2-40B4-BE49-F238E27FC236}">
                <a16:creationId xmlns:a16="http://schemas.microsoft.com/office/drawing/2014/main" id="{CC6E446C-B30B-4DEB-9491-23B89EF98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pic>
        <p:nvPicPr>
          <p:cNvPr id="4" name="Picture 3" descr="Light bulb on yellow background with sketched light beams and cord">
            <a:extLst>
              <a:ext uri="{FF2B5EF4-FFF2-40B4-BE49-F238E27FC236}">
                <a16:creationId xmlns:a16="http://schemas.microsoft.com/office/drawing/2014/main" id="{BC903F65-D8E6-0891-DED6-A69186D86241}"/>
              </a:ext>
            </a:extLst>
          </p:cNvPr>
          <p:cNvPicPr>
            <a:picLocks noChangeAspect="1"/>
          </p:cNvPicPr>
          <p:nvPr/>
        </p:nvPicPr>
        <p:blipFill rotWithShape="1">
          <a:blip r:embed="rId2"/>
          <a:srcRect l="55920" r="11069"/>
          <a:stretch/>
        </p:blipFill>
        <p:spPr>
          <a:xfrm>
            <a:off x="20" y="10"/>
            <a:ext cx="3681027" cy="6857990"/>
          </a:xfrm>
          <a:prstGeom prst="rect">
            <a:avLst/>
          </a:prstGeom>
        </p:spPr>
      </p:pic>
    </p:spTree>
    <p:extLst>
      <p:ext uri="{BB962C8B-B14F-4D97-AF65-F5344CB8AC3E}">
        <p14:creationId xmlns:p14="http://schemas.microsoft.com/office/powerpoint/2010/main" val="2711616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Supervised Learning: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1)Regression:</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•Given (x1, y1), (x2, y2), ..., (</a:t>
            </a:r>
            <a:r>
              <a:rPr lang="en-US" sz="2800" dirty="0" err="1">
                <a:solidFill>
                  <a:schemeClr val="tx1"/>
                </a:solidFill>
                <a:latin typeface="Times New Roman" panose="02020603050405020304" pitchFamily="18" charset="0"/>
                <a:cs typeface="Times New Roman" panose="02020603050405020304" pitchFamily="18" charset="0"/>
              </a:rPr>
              <a:t>xn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yn</a:t>
            </a:r>
            <a:r>
              <a:rPr lang="en-US" sz="2800" dirty="0">
                <a:solidFill>
                  <a:schemeClr val="tx1"/>
                </a:solidFill>
                <a:latin typeface="Times New Roman" panose="02020603050405020304" pitchFamily="18" charset="0"/>
                <a:cs typeface="Times New Roman" panose="02020603050405020304" pitchFamily="18" charset="0"/>
              </a:rPr>
              <a: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 a function f(x) to predict y given x–</a:t>
            </a:r>
            <a:r>
              <a:rPr lang="en-US" sz="2800" dirty="0" err="1">
                <a:solidFill>
                  <a:schemeClr val="tx1"/>
                </a:solidFill>
                <a:latin typeface="Times New Roman" panose="02020603050405020304" pitchFamily="18" charset="0"/>
                <a:cs typeface="Times New Roman" panose="02020603050405020304" pitchFamily="18" charset="0"/>
              </a:rPr>
              <a:t>yaxis</a:t>
            </a:r>
            <a:r>
              <a:rPr lang="en-US" sz="2800" dirty="0">
                <a:solidFill>
                  <a:schemeClr val="tx1"/>
                </a:solidFill>
                <a:latin typeface="Times New Roman" panose="02020603050405020304" pitchFamily="18" charset="0"/>
                <a:cs typeface="Times New Roman" panose="02020603050405020304" pitchFamily="18" charset="0"/>
              </a:rPr>
              <a:t> real-valued == regression</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2)Classification:</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•Given (x1, y1), (x2, y2), ..., (</a:t>
            </a:r>
            <a:r>
              <a:rPr lang="en-US" sz="2800" dirty="0" err="1">
                <a:solidFill>
                  <a:schemeClr val="tx1"/>
                </a:solidFill>
                <a:latin typeface="Times New Roman" panose="02020603050405020304" pitchFamily="18" charset="0"/>
                <a:cs typeface="Times New Roman" panose="02020603050405020304" pitchFamily="18" charset="0"/>
              </a:rPr>
              <a:t>xn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yn</a:t>
            </a:r>
            <a:r>
              <a:rPr lang="en-US" sz="2800" dirty="0">
                <a:solidFill>
                  <a:schemeClr val="tx1"/>
                </a:solidFill>
                <a:latin typeface="Times New Roman" panose="02020603050405020304" pitchFamily="18" charset="0"/>
                <a:cs typeface="Times New Roman" panose="02020603050405020304" pitchFamily="18" charset="0"/>
              </a:rPr>
              <a: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 a function f(x) to predict y given x–</a:t>
            </a:r>
            <a:r>
              <a:rPr lang="en-US" sz="2800" dirty="0" err="1">
                <a:solidFill>
                  <a:schemeClr val="tx1"/>
                </a:solidFill>
                <a:latin typeface="Times New Roman" panose="02020603050405020304" pitchFamily="18" charset="0"/>
                <a:cs typeface="Times New Roman" panose="02020603050405020304" pitchFamily="18" charset="0"/>
              </a:rPr>
              <a:t>yaxis</a:t>
            </a:r>
            <a:r>
              <a:rPr lang="en-US" sz="2800" dirty="0">
                <a:solidFill>
                  <a:schemeClr val="tx1"/>
                </a:solidFill>
                <a:latin typeface="Times New Roman" panose="02020603050405020304" pitchFamily="18" charset="0"/>
                <a:cs typeface="Times New Roman" panose="02020603050405020304" pitchFamily="18" charset="0"/>
              </a:rPr>
              <a:t> categorical == classification</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Steps to build model:</a:t>
            </a:r>
            <a:br>
              <a:rPr lang="en-IN"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 Data Collection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 Data Preparation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 Choose a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4 - Train the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5 - Evaluate the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6 - Make Predictions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Python libraries used in Machine Learning:</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a:t>
            </a:r>
            <a:r>
              <a:rPr lang="en-IN" dirty="0" err="1">
                <a:solidFill>
                  <a:schemeClr val="tx1"/>
                </a:solidFill>
                <a:latin typeface="Times New Roman" panose="02020603050405020304" pitchFamily="18" charset="0"/>
                <a:cs typeface="Times New Roman" panose="02020603050405020304" pitchFamily="18" charset="0"/>
              </a:rPr>
              <a:t>Numpy</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2)Pandas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3)Scikit-learn</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4)Matplotlib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5)TensorFlow</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6)</a:t>
            </a:r>
            <a:r>
              <a:rPr lang="en-IN" dirty="0" err="1">
                <a:solidFill>
                  <a:schemeClr val="tx1"/>
                </a:solidFill>
                <a:latin typeface="Times New Roman" panose="02020603050405020304" pitchFamily="18" charset="0"/>
                <a:cs typeface="Times New Roman" panose="02020603050405020304" pitchFamily="18" charset="0"/>
              </a:rPr>
              <a:t>Keras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7)</a:t>
            </a:r>
            <a:r>
              <a:rPr lang="en-IN" dirty="0" err="1">
                <a:solidFill>
                  <a:schemeClr val="tx1"/>
                </a:solidFill>
                <a:latin typeface="Times New Roman" panose="02020603050405020304" pitchFamily="18" charset="0"/>
                <a:cs typeface="Times New Roman" panose="02020603050405020304" pitchFamily="18" charset="0"/>
              </a:rPr>
              <a:t>PyTorch</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8)</a:t>
            </a:r>
            <a:r>
              <a:rPr lang="en-IN" dirty="0" err="1">
                <a:solidFill>
                  <a:schemeClr val="tx1"/>
                </a:solidFill>
                <a:latin typeface="Times New Roman" panose="02020603050405020304" pitchFamily="18" charset="0"/>
                <a:cs typeface="Times New Roman" panose="02020603050405020304" pitchFamily="18" charset="0"/>
              </a:rPr>
              <a:t>Scipy</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9)Seaborn</a:t>
            </a:r>
            <a:br>
              <a:rPr lang="en-IN"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2985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157</TotalTime>
  <Words>765</Words>
  <Application>Microsoft Office PowerPoint</Application>
  <PresentationFormat>Widescreen</PresentationFormat>
  <Paragraphs>24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 when: •Human expertise does not exist(navigating on Mars)  •Humans can’t explain their expertise ( speech 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21J41A67H9 DS</cp:lastModifiedBy>
  <cp:revision>35</cp:revision>
  <dcterms:created xsi:type="dcterms:W3CDTF">2020-08-08T04:12:07Z</dcterms:created>
  <dcterms:modified xsi:type="dcterms:W3CDTF">2024-02-21T16:24:13Z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2024-02-21T14:07:13Z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aef2ad45-760a-43ac-9225-d3f99301f2e6</vt:lpwstr>
  </property>
  <property fmtid="{D5CDD505-2E9C-101B-9397-08002B2CF9AE}" pid="7" name="MSIP_Label_defa4170-0d19-0005-0004-bc88714345d2_ActionId">
    <vt:lpwstr>fb55284e-964a-4585-96d8-b0359b71451c</vt:lpwstr>
  </property>
  <property fmtid="{D5CDD505-2E9C-101B-9397-08002B2CF9AE}" pid="8" name="MSIP_Label_defa4170-0d19-0005-0004-bc88714345d2_ContentBits">
    <vt:lpwstr>0</vt:lpwstr>
  </property>
</Properties>
</file>