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16"/>
  </p:handoutMasterIdLst>
  <p:sldIdLst>
    <p:sldId id="256" r:id="rId3"/>
    <p:sldId id="257" r:id="rId4"/>
    <p:sldId id="259" r:id="rId5"/>
    <p:sldId id="268" r:id="rId6"/>
    <p:sldId id="269" r:id="rId7"/>
    <p:sldId id="260"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09C"/>
    <a:srgbClr val="89CC40"/>
    <a:srgbClr val="9ED5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6" autoAdjust="0"/>
    <p:restoredTop sz="94660"/>
  </p:normalViewPr>
  <p:slideViewPr>
    <p:cSldViewPr snapToGrid="0">
      <p:cViewPr>
        <p:scale>
          <a:sx n="75" d="100"/>
          <a:sy n="75" d="100"/>
        </p:scale>
        <p:origin x="1133"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D13E1C-B405-49F3-9988-CF8465A7E408}" type="datetime1">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F8B8AB-2486-4E8A-99A9-C90C48436DB3}" type="slidenum">
              <a:rPr lang="en-IN" smtClean="0"/>
            </a:fld>
            <a:endParaRPr lang="en-IN"/>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91219-8466-4718-8DFA-CB8662D6B5A3}" type="datetime1">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0E104-BD0E-4474-ACFB-55C80E29311E}" type="slidenum">
              <a:rPr lang="en-IN" smtClean="0"/>
            </a:fld>
            <a:endParaRPr lang="en-IN"/>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AD89F8-4583-4C83-B887-E78D4B4D5E4C}" type="datetime1">
              <a:rPr lang="en-IN" smtClean="0"/>
            </a:fld>
            <a:endParaRPr lang="en-IN"/>
          </a:p>
        </p:txBody>
      </p:sp>
      <p:sp>
        <p:nvSpPr>
          <p:cNvPr id="5" name="Footer Placeholder 4"/>
          <p:cNvSpPr>
            <a:spLocks noGrp="1"/>
          </p:cNvSpPr>
          <p:nvPr>
            <p:ph type="ftr" sz="quarter" idx="11"/>
          </p:nvPr>
        </p:nvSpPr>
        <p:spPr/>
        <p:txBody>
          <a:bodyPr/>
          <a:lstStyle/>
          <a:p>
            <a:r>
              <a:rPr lang="en-IN"/>
              <a:t>1</a:t>
            </a:r>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7881A880-B750-4483-9D3A-6ED98ED5198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B774BD5-756B-45A0-BFB9-91D059BEB017}" type="datetime1">
              <a:rPr lang="en-IN" smtClean="0"/>
            </a:fld>
            <a:endParaRPr lang="en-IN"/>
          </a:p>
        </p:txBody>
      </p:sp>
      <p:sp>
        <p:nvSpPr>
          <p:cNvPr id="6" name="Footer Placeholder 5"/>
          <p:cNvSpPr>
            <a:spLocks noGrp="1"/>
          </p:cNvSpPr>
          <p:nvPr>
            <p:ph type="ftr" sz="quarter" idx="11"/>
          </p:nvPr>
        </p:nvSpPr>
        <p:spPr/>
        <p:txBody>
          <a:bodyPr/>
          <a:lstStyle/>
          <a:p>
            <a:r>
              <a:rPr lang="en-IN"/>
              <a:t>1</a:t>
            </a:r>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7881A880-B750-4483-9D3A-6ED98ED5198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7DC846E-A0F9-42A9-9049-06D50046559B}" type="datetime1">
              <a:rPr lang="en-IN" smtClean="0"/>
            </a:fld>
            <a:endParaRPr lang="en-IN"/>
          </a:p>
        </p:txBody>
      </p:sp>
      <p:sp>
        <p:nvSpPr>
          <p:cNvPr id="6" name="Footer Placeholder 5"/>
          <p:cNvSpPr>
            <a:spLocks noGrp="1"/>
          </p:cNvSpPr>
          <p:nvPr>
            <p:ph type="ftr" sz="quarter" idx="11"/>
          </p:nvPr>
        </p:nvSpPr>
        <p:spPr/>
        <p:txBody>
          <a:bodyPr/>
          <a:lstStyle/>
          <a:p>
            <a:r>
              <a:rPr lang="en-IN"/>
              <a:t>1</a:t>
            </a:r>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7881A880-B750-4483-9D3A-6ED98ED51985}"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B4BF4A4-D3ED-455F-87F6-C5799648895A}" type="datetime1">
              <a:rPr lang="en-IN" smtClean="0"/>
            </a:fld>
            <a:endParaRPr lang="en-IN"/>
          </a:p>
        </p:txBody>
      </p:sp>
      <p:sp>
        <p:nvSpPr>
          <p:cNvPr id="6" name="Footer Placeholder 5"/>
          <p:cNvSpPr>
            <a:spLocks noGrp="1"/>
          </p:cNvSpPr>
          <p:nvPr>
            <p:ph type="ftr" sz="quarter" idx="11"/>
          </p:nvPr>
        </p:nvSpPr>
        <p:spPr/>
        <p:txBody>
          <a:bodyPr/>
          <a:lstStyle/>
          <a:p>
            <a:r>
              <a:rPr lang="en-IN"/>
              <a:t>1</a:t>
            </a:r>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7881A880-B750-4483-9D3A-6ED98ED51985}" type="slidenum">
              <a:rPr lang="en-IN" smtClean="0"/>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50BA586-719D-4FEC-8FDF-0E93A74B615E}" type="datetime1">
              <a:rPr lang="en-IN" smtClean="0"/>
            </a:fld>
            <a:endParaRPr lang="en-IN"/>
          </a:p>
        </p:txBody>
      </p:sp>
      <p:sp>
        <p:nvSpPr>
          <p:cNvPr id="6" name="Footer Placeholder 5"/>
          <p:cNvSpPr>
            <a:spLocks noGrp="1"/>
          </p:cNvSpPr>
          <p:nvPr>
            <p:ph type="ftr" sz="quarter" idx="11"/>
          </p:nvPr>
        </p:nvSpPr>
        <p:spPr/>
        <p:txBody>
          <a:bodyPr/>
          <a:lstStyle/>
          <a:p>
            <a:r>
              <a:rPr lang="en-IN"/>
              <a:t>1</a:t>
            </a:r>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7881A880-B750-4483-9D3A-6ED98ED51985}"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853DD1F2-F2A6-43D9-BF7A-75B598A217F3}" type="datetime1">
              <a:rPr lang="en-IN" smtClean="0"/>
            </a:fld>
            <a:endParaRPr lang="en-IN"/>
          </a:p>
        </p:txBody>
      </p:sp>
      <p:sp>
        <p:nvSpPr>
          <p:cNvPr id="4" name="Footer Placeholder 3"/>
          <p:cNvSpPr>
            <a:spLocks noGrp="1"/>
          </p:cNvSpPr>
          <p:nvPr>
            <p:ph type="ftr" sz="quarter" idx="11"/>
          </p:nvPr>
        </p:nvSpPr>
        <p:spPr/>
        <p:txBody>
          <a:bodyPr/>
          <a:lstStyle/>
          <a:p>
            <a:r>
              <a:rPr lang="en-IN"/>
              <a:t>1</a:t>
            </a:r>
            <a:endParaRPr lang="en-IN"/>
          </a:p>
        </p:txBody>
      </p:sp>
      <p:sp>
        <p:nvSpPr>
          <p:cNvPr id="5" name="Slide Number Placeholder 4"/>
          <p:cNvSpPr>
            <a:spLocks noGrp="1"/>
          </p:cNvSpPr>
          <p:nvPr>
            <p:ph type="sldNum" sz="quarter" idx="12"/>
          </p:nvPr>
        </p:nvSpPr>
        <p:spPr/>
        <p:txBody>
          <a:bodyPr/>
          <a:lstStyle/>
          <a:p>
            <a:fld id="{7881A880-B750-4483-9D3A-6ED98ED51985}"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056AFA57-042A-498A-89D8-3DB5F9A54A17}" type="datetime1">
              <a:rPr lang="en-IN" smtClean="0"/>
            </a:fld>
            <a:endParaRPr lang="en-IN"/>
          </a:p>
        </p:txBody>
      </p:sp>
      <p:sp>
        <p:nvSpPr>
          <p:cNvPr id="4" name="Footer Placeholder 3"/>
          <p:cNvSpPr>
            <a:spLocks noGrp="1"/>
          </p:cNvSpPr>
          <p:nvPr>
            <p:ph type="ftr" sz="quarter" idx="11"/>
          </p:nvPr>
        </p:nvSpPr>
        <p:spPr/>
        <p:txBody>
          <a:bodyPr/>
          <a:lstStyle/>
          <a:p>
            <a:r>
              <a:rPr lang="en-IN"/>
              <a:t>1</a:t>
            </a:r>
            <a:endParaRPr lang="en-IN"/>
          </a:p>
        </p:txBody>
      </p:sp>
      <p:sp>
        <p:nvSpPr>
          <p:cNvPr id="5" name="Slide Number Placeholder 4"/>
          <p:cNvSpPr>
            <a:spLocks noGrp="1"/>
          </p:cNvSpPr>
          <p:nvPr>
            <p:ph type="sldNum" sz="quarter" idx="12"/>
          </p:nvPr>
        </p:nvSpPr>
        <p:spPr/>
        <p:txBody>
          <a:bodyPr/>
          <a:lstStyle/>
          <a:p>
            <a:fld id="{7881A880-B750-4483-9D3A-6ED98ED51985}"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2F2BA1-397D-4BAC-9783-FFBADF7BB4EA}" type="datetime1">
              <a:rPr lang="en-IN" smtClean="0"/>
            </a:fld>
            <a:endParaRPr lang="en-IN"/>
          </a:p>
        </p:txBody>
      </p:sp>
      <p:sp>
        <p:nvSpPr>
          <p:cNvPr id="5" name="Footer Placeholder 4"/>
          <p:cNvSpPr>
            <a:spLocks noGrp="1"/>
          </p:cNvSpPr>
          <p:nvPr>
            <p:ph type="ftr" sz="quarter" idx="11"/>
          </p:nvPr>
        </p:nvSpPr>
        <p:spPr/>
        <p:txBody>
          <a:bodyPr/>
          <a:lstStyle/>
          <a:p>
            <a:r>
              <a:rPr lang="en-IN"/>
              <a:t>1</a:t>
            </a:r>
            <a:endParaRPr lang="en-IN"/>
          </a:p>
        </p:txBody>
      </p:sp>
      <p:sp>
        <p:nvSpPr>
          <p:cNvPr id="6" name="Slide Number Placeholder 5"/>
          <p:cNvSpPr>
            <a:spLocks noGrp="1"/>
          </p:cNvSpPr>
          <p:nvPr>
            <p:ph type="sldNum" sz="quarter" idx="12"/>
          </p:nvPr>
        </p:nvSpPr>
        <p:spPr/>
        <p:txBody>
          <a:bodyPr/>
          <a:lstStyle/>
          <a:p>
            <a:fld id="{7881A880-B750-4483-9D3A-6ED98ED51985}"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F92463E-2EBC-469D-AAF9-CD6E78693B9E}" type="datetime1">
              <a:rPr lang="en-IN" smtClean="0"/>
            </a:fld>
            <a:endParaRPr lang="en-IN"/>
          </a:p>
        </p:txBody>
      </p:sp>
      <p:sp>
        <p:nvSpPr>
          <p:cNvPr id="5" name="Footer Placeholder 4"/>
          <p:cNvSpPr>
            <a:spLocks noGrp="1"/>
          </p:cNvSpPr>
          <p:nvPr>
            <p:ph type="ftr" sz="quarter" idx="11"/>
          </p:nvPr>
        </p:nvSpPr>
        <p:spPr>
          <a:xfrm>
            <a:off x="680321" y="5936188"/>
            <a:ext cx="6126805" cy="365125"/>
          </a:xfrm>
        </p:spPr>
        <p:txBody>
          <a:bodyPr/>
          <a:lstStyle/>
          <a:p>
            <a:r>
              <a:rPr lang="en-IN"/>
              <a:t>1</a:t>
            </a:r>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881A880-B750-4483-9D3A-6ED98ED5198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4AB5F4F-0E3C-47F3-93BA-9C3E7BB97F9B}" type="datetime1">
              <a:rPr lang="en-IN" smtClean="0"/>
            </a:fld>
            <a:endParaRPr lang="en-IN"/>
          </a:p>
        </p:txBody>
      </p:sp>
      <p:sp>
        <p:nvSpPr>
          <p:cNvPr id="5" name="Footer Placeholder 4"/>
          <p:cNvSpPr>
            <a:spLocks noGrp="1"/>
          </p:cNvSpPr>
          <p:nvPr>
            <p:ph type="ftr" sz="quarter" idx="11"/>
          </p:nvPr>
        </p:nvSpPr>
        <p:spPr/>
        <p:txBody>
          <a:bodyPr/>
          <a:lstStyle/>
          <a:p>
            <a:r>
              <a:rPr lang="en-IN"/>
              <a:t>1</a:t>
            </a:r>
            <a:endParaRPr lang="en-IN"/>
          </a:p>
        </p:txBody>
      </p:sp>
      <p:sp>
        <p:nvSpPr>
          <p:cNvPr id="6" name="Slide Number Placeholder 5"/>
          <p:cNvSpPr>
            <a:spLocks noGrp="1"/>
          </p:cNvSpPr>
          <p:nvPr>
            <p:ph type="sldNum" sz="quarter" idx="12"/>
          </p:nvPr>
        </p:nvSpPr>
        <p:spPr/>
        <p:txBody>
          <a:bodyPr/>
          <a:lstStyle/>
          <a:p>
            <a:fld id="{7881A880-B750-4483-9D3A-6ED98ED5198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AEAF95-D305-4E0C-A6F1-A279398227B2}" type="datetime1">
              <a:rPr lang="en-IN" smtClean="0"/>
            </a:fld>
            <a:endParaRPr lang="en-IN"/>
          </a:p>
        </p:txBody>
      </p:sp>
      <p:sp>
        <p:nvSpPr>
          <p:cNvPr id="5" name="Footer Placeholder 4"/>
          <p:cNvSpPr>
            <a:spLocks noGrp="1"/>
          </p:cNvSpPr>
          <p:nvPr>
            <p:ph type="ftr" sz="quarter" idx="11"/>
          </p:nvPr>
        </p:nvSpPr>
        <p:spPr/>
        <p:txBody>
          <a:bodyPr/>
          <a:lstStyle/>
          <a:p>
            <a:r>
              <a:rPr lang="en-IN"/>
              <a:t>1</a:t>
            </a:r>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7881A880-B750-4483-9D3A-6ED98ED5198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4581649-9AE9-4FD9-889D-5679020A05EE}" type="datetime1">
              <a:rPr lang="en-IN" smtClean="0"/>
            </a:fld>
            <a:endParaRPr lang="en-IN"/>
          </a:p>
        </p:txBody>
      </p:sp>
      <p:sp>
        <p:nvSpPr>
          <p:cNvPr id="6" name="Footer Placeholder 5"/>
          <p:cNvSpPr>
            <a:spLocks noGrp="1"/>
          </p:cNvSpPr>
          <p:nvPr>
            <p:ph type="ftr" sz="quarter" idx="11"/>
          </p:nvPr>
        </p:nvSpPr>
        <p:spPr/>
        <p:txBody>
          <a:bodyPr/>
          <a:lstStyle/>
          <a:p>
            <a:r>
              <a:rPr lang="en-IN"/>
              <a:t>1</a:t>
            </a:r>
            <a:endParaRPr lang="en-IN"/>
          </a:p>
        </p:txBody>
      </p:sp>
      <p:sp>
        <p:nvSpPr>
          <p:cNvPr id="7" name="Slide Number Placeholder 6"/>
          <p:cNvSpPr>
            <a:spLocks noGrp="1"/>
          </p:cNvSpPr>
          <p:nvPr>
            <p:ph type="sldNum" sz="quarter" idx="12"/>
          </p:nvPr>
        </p:nvSpPr>
        <p:spPr/>
        <p:txBody>
          <a:bodyPr/>
          <a:lstStyle/>
          <a:p>
            <a:fld id="{7881A880-B750-4483-9D3A-6ED98ED5198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FFE20D1-3598-4C14-A388-A5F25190D9C1}" type="datetime1">
              <a:rPr lang="en-IN" smtClean="0"/>
            </a:fld>
            <a:endParaRPr lang="en-IN"/>
          </a:p>
        </p:txBody>
      </p:sp>
      <p:sp>
        <p:nvSpPr>
          <p:cNvPr id="8" name="Footer Placeholder 7"/>
          <p:cNvSpPr>
            <a:spLocks noGrp="1"/>
          </p:cNvSpPr>
          <p:nvPr>
            <p:ph type="ftr" sz="quarter" idx="11"/>
          </p:nvPr>
        </p:nvSpPr>
        <p:spPr/>
        <p:txBody>
          <a:bodyPr/>
          <a:lstStyle/>
          <a:p>
            <a:r>
              <a:rPr lang="en-IN"/>
              <a:t>1</a:t>
            </a:r>
            <a:endParaRPr lang="en-IN"/>
          </a:p>
        </p:txBody>
      </p:sp>
      <p:sp>
        <p:nvSpPr>
          <p:cNvPr id="9" name="Slide Number Placeholder 8"/>
          <p:cNvSpPr>
            <a:spLocks noGrp="1"/>
          </p:cNvSpPr>
          <p:nvPr>
            <p:ph type="sldNum" sz="quarter" idx="12"/>
          </p:nvPr>
        </p:nvSpPr>
        <p:spPr/>
        <p:txBody>
          <a:bodyPr/>
          <a:lstStyle/>
          <a:p>
            <a:fld id="{7881A880-B750-4483-9D3A-6ED98ED5198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182393-709B-4A81-B301-D4CD4F41859F}" type="datetime1">
              <a:rPr lang="en-IN" smtClean="0"/>
            </a:fld>
            <a:endParaRPr lang="en-IN"/>
          </a:p>
        </p:txBody>
      </p:sp>
      <p:sp>
        <p:nvSpPr>
          <p:cNvPr id="4" name="Footer Placeholder 3"/>
          <p:cNvSpPr>
            <a:spLocks noGrp="1"/>
          </p:cNvSpPr>
          <p:nvPr>
            <p:ph type="ftr" sz="quarter" idx="11"/>
          </p:nvPr>
        </p:nvSpPr>
        <p:spPr/>
        <p:txBody>
          <a:bodyPr/>
          <a:lstStyle/>
          <a:p>
            <a:r>
              <a:rPr lang="en-IN"/>
              <a:t>1</a:t>
            </a:r>
            <a:endParaRPr lang="en-IN"/>
          </a:p>
        </p:txBody>
      </p:sp>
      <p:sp>
        <p:nvSpPr>
          <p:cNvPr id="5" name="Slide Number Placeholder 4"/>
          <p:cNvSpPr>
            <a:spLocks noGrp="1"/>
          </p:cNvSpPr>
          <p:nvPr>
            <p:ph type="sldNum" sz="quarter" idx="12"/>
          </p:nvPr>
        </p:nvSpPr>
        <p:spPr/>
        <p:txBody>
          <a:bodyPr/>
          <a:lstStyle/>
          <a:p>
            <a:fld id="{7881A880-B750-4483-9D3A-6ED98ED5198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8F21AB4-10BC-4867-8EE1-BE730CEF0826}" type="datetime1">
              <a:rPr lang="en-IN" smtClean="0"/>
            </a:fld>
            <a:endParaRPr lang="en-IN"/>
          </a:p>
        </p:txBody>
      </p:sp>
      <p:sp>
        <p:nvSpPr>
          <p:cNvPr id="3" name="Footer Placeholder 2"/>
          <p:cNvSpPr>
            <a:spLocks noGrp="1"/>
          </p:cNvSpPr>
          <p:nvPr>
            <p:ph type="ftr" sz="quarter" idx="11"/>
          </p:nvPr>
        </p:nvSpPr>
        <p:spPr/>
        <p:txBody>
          <a:bodyPr/>
          <a:lstStyle/>
          <a:p>
            <a:r>
              <a:rPr lang="en-IN"/>
              <a:t>1</a:t>
            </a:r>
            <a:endParaRPr lang="en-IN"/>
          </a:p>
        </p:txBody>
      </p:sp>
      <p:sp>
        <p:nvSpPr>
          <p:cNvPr id="4" name="Slide Number Placeholder 3"/>
          <p:cNvSpPr>
            <a:spLocks noGrp="1"/>
          </p:cNvSpPr>
          <p:nvPr>
            <p:ph type="sldNum" sz="quarter" idx="12"/>
          </p:nvPr>
        </p:nvSpPr>
        <p:spPr/>
        <p:txBody>
          <a:bodyPr/>
          <a:lstStyle/>
          <a:p>
            <a:fld id="{7881A880-B750-4483-9D3A-6ED98ED5198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84DF21B-A571-4ABF-BC65-018C1FE96140}" type="datetime1">
              <a:rPr lang="en-IN" smtClean="0"/>
            </a:fld>
            <a:endParaRPr lang="en-IN"/>
          </a:p>
        </p:txBody>
      </p:sp>
      <p:sp>
        <p:nvSpPr>
          <p:cNvPr id="6" name="Footer Placeholder 5"/>
          <p:cNvSpPr>
            <a:spLocks noGrp="1"/>
          </p:cNvSpPr>
          <p:nvPr>
            <p:ph type="ftr" sz="quarter" idx="11"/>
          </p:nvPr>
        </p:nvSpPr>
        <p:spPr/>
        <p:txBody>
          <a:bodyPr/>
          <a:lstStyle/>
          <a:p>
            <a:r>
              <a:rPr lang="en-IN"/>
              <a:t>1</a:t>
            </a:r>
            <a:endParaRPr lang="en-IN"/>
          </a:p>
        </p:txBody>
      </p:sp>
      <p:sp>
        <p:nvSpPr>
          <p:cNvPr id="7" name="Slide Number Placeholder 6"/>
          <p:cNvSpPr>
            <a:spLocks noGrp="1"/>
          </p:cNvSpPr>
          <p:nvPr>
            <p:ph type="sldNum" sz="quarter" idx="12"/>
          </p:nvPr>
        </p:nvSpPr>
        <p:spPr/>
        <p:txBody>
          <a:bodyPr/>
          <a:lstStyle/>
          <a:p>
            <a:fld id="{7881A880-B750-4483-9D3A-6ED98ED5198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1B801C9-F7FF-4893-8321-F80FDBBE176C}" type="datetime1">
              <a:rPr lang="en-IN" smtClean="0"/>
            </a:fld>
            <a:endParaRPr lang="en-IN"/>
          </a:p>
        </p:txBody>
      </p:sp>
      <p:sp>
        <p:nvSpPr>
          <p:cNvPr id="6" name="Footer Placeholder 5"/>
          <p:cNvSpPr>
            <a:spLocks noGrp="1"/>
          </p:cNvSpPr>
          <p:nvPr>
            <p:ph type="ftr" sz="quarter" idx="11"/>
          </p:nvPr>
        </p:nvSpPr>
        <p:spPr/>
        <p:txBody>
          <a:bodyPr/>
          <a:lstStyle/>
          <a:p>
            <a:r>
              <a:rPr lang="en-IN"/>
              <a:t>1</a:t>
            </a:r>
            <a:endParaRPr lang="en-IN"/>
          </a:p>
        </p:txBody>
      </p:sp>
      <p:sp>
        <p:nvSpPr>
          <p:cNvPr id="7" name="Slide Number Placeholder 6"/>
          <p:cNvSpPr>
            <a:spLocks noGrp="1"/>
          </p:cNvSpPr>
          <p:nvPr>
            <p:ph type="sldNum" sz="quarter" idx="12"/>
          </p:nvPr>
        </p:nvSpPr>
        <p:spPr/>
        <p:txBody>
          <a:bodyPr/>
          <a:lstStyle/>
          <a:p>
            <a:fld id="{7881A880-B750-4483-9D3A-6ED98ED5198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92D050"/>
            </a:gs>
            <a:gs pos="36000">
              <a:schemeClr val="accent1">
                <a:lumMod val="45000"/>
                <a:lumOff val="55000"/>
              </a:schemeClr>
            </a:gs>
            <a:gs pos="66000">
              <a:schemeClr val="accent1">
                <a:lumMod val="45000"/>
                <a:lumOff val="55000"/>
              </a:schemeClr>
            </a:gs>
            <a:gs pos="99000">
              <a:srgbClr val="92D050"/>
            </a:gs>
          </a:gsLst>
          <a:lin ang="5400000" scaled="1"/>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AD39B2-7F8F-45C4-A8EF-B944B1A8FAAB}" type="datetime1">
              <a:rPr lang="en-IN" smtClean="0"/>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IN"/>
              <a:t>1</a:t>
            </a:r>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881A880-B750-4483-9D3A-6ED98ED51985}"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733494"/>
            <a:ext cx="8144134" cy="1153267"/>
          </a:xfrm>
        </p:spPr>
        <p:txBody>
          <a:bodyPr/>
          <a:lstStyle/>
          <a:p>
            <a:pPr algn="ctr"/>
            <a:r>
              <a:rPr lang="en-US" dirty="0"/>
              <a:t>Review 1</a:t>
            </a:r>
            <a:endParaRPr lang="en-IN" dirty="0"/>
          </a:p>
        </p:txBody>
      </p:sp>
      <p:sp>
        <p:nvSpPr>
          <p:cNvPr id="3" name="Subtitle 2"/>
          <p:cNvSpPr>
            <a:spLocks noGrp="1"/>
          </p:cNvSpPr>
          <p:nvPr>
            <p:ph type="subTitle" idx="1"/>
          </p:nvPr>
        </p:nvSpPr>
        <p:spPr>
          <a:xfrm>
            <a:off x="369426" y="4479917"/>
            <a:ext cx="8353950" cy="2134777"/>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algn="l"/>
            <a:r>
              <a:rPr lang="en-US" dirty="0">
                <a:solidFill>
                  <a:schemeClr val="tx2">
                    <a:lumMod val="10000"/>
                  </a:schemeClr>
                </a:solidFill>
                <a:effectLst/>
              </a:rPr>
              <a:t>Project Title:  Music Recommendation Chatbot                                                  </a:t>
            </a:r>
            <a:endParaRPr lang="en-US" dirty="0">
              <a:solidFill>
                <a:schemeClr val="tx2">
                  <a:lumMod val="10000"/>
                </a:schemeClr>
              </a:solidFill>
              <a:effectLst/>
            </a:endParaRPr>
          </a:p>
          <a:p>
            <a:pPr algn="l"/>
            <a:r>
              <a:rPr lang="en-US" dirty="0">
                <a:solidFill>
                  <a:schemeClr val="tx2">
                    <a:lumMod val="10000"/>
                  </a:schemeClr>
                </a:solidFill>
                <a:effectLst/>
              </a:rPr>
              <a:t>Batch Number: 01</a:t>
            </a:r>
            <a:br>
              <a:rPr lang="en-US" dirty="0">
                <a:solidFill>
                  <a:schemeClr val="tx2">
                    <a:lumMod val="10000"/>
                  </a:schemeClr>
                </a:solidFill>
                <a:effectLst/>
              </a:rPr>
            </a:br>
            <a:r>
              <a:rPr lang="en-US" dirty="0">
                <a:solidFill>
                  <a:schemeClr val="tx2">
                    <a:lumMod val="10000"/>
                  </a:schemeClr>
                </a:solidFill>
                <a:effectLst/>
              </a:rPr>
              <a:t>Guide Name:  </a:t>
            </a:r>
            <a:r>
              <a:rPr lang="en-US" dirty="0" err="1">
                <a:solidFill>
                  <a:schemeClr val="tx2">
                    <a:lumMod val="10000"/>
                  </a:schemeClr>
                </a:solidFill>
                <a:effectLst/>
              </a:rPr>
              <a:t>Dr.K.Karthikayani</a:t>
            </a:r>
            <a:r>
              <a:rPr lang="en-US" dirty="0">
                <a:solidFill>
                  <a:schemeClr val="tx2">
                    <a:lumMod val="10000"/>
                  </a:schemeClr>
                </a:solidFill>
                <a:effectLst/>
              </a:rPr>
              <a:t>                                                   </a:t>
            </a:r>
            <a:endParaRPr lang="en-US" dirty="0">
              <a:solidFill>
                <a:schemeClr val="tx2">
                  <a:lumMod val="10000"/>
                </a:schemeClr>
              </a:solidFill>
              <a:effectLst/>
            </a:endParaRPr>
          </a:p>
          <a:p>
            <a:pPr algn="l"/>
            <a:r>
              <a:rPr lang="en-US" dirty="0">
                <a:solidFill>
                  <a:schemeClr val="tx2">
                    <a:lumMod val="10000"/>
                  </a:schemeClr>
                </a:solidFill>
                <a:effectLst/>
              </a:rPr>
              <a:t>Team Members: Moses C Stibu		RA2111026040057</a:t>
            </a:r>
            <a:endParaRPr lang="en-US" dirty="0">
              <a:solidFill>
                <a:schemeClr val="tx2">
                  <a:lumMod val="10000"/>
                </a:schemeClr>
              </a:solidFill>
              <a:effectLst/>
            </a:endParaRPr>
          </a:p>
          <a:p>
            <a:pPr algn="l"/>
            <a:r>
              <a:rPr lang="en-US" dirty="0">
                <a:solidFill>
                  <a:schemeClr val="tx2">
                    <a:lumMod val="10000"/>
                  </a:schemeClr>
                </a:solidFill>
                <a:effectLst/>
              </a:rPr>
              <a:t>		</a:t>
            </a:r>
            <a:r>
              <a:rPr lang="en-US" dirty="0" err="1">
                <a:solidFill>
                  <a:schemeClr val="tx2">
                    <a:lumMod val="10000"/>
                  </a:schemeClr>
                </a:solidFill>
                <a:effectLst/>
              </a:rPr>
              <a:t>SreeVathsan</a:t>
            </a:r>
            <a:r>
              <a:rPr lang="en-US" dirty="0">
                <a:solidFill>
                  <a:schemeClr val="tx2">
                    <a:lumMod val="10000"/>
                  </a:schemeClr>
                </a:solidFill>
                <a:effectLst/>
              </a:rPr>
              <a:t> D K		RA2111026040058</a:t>
            </a:r>
            <a:endParaRPr lang="en-US" dirty="0">
              <a:solidFill>
                <a:schemeClr val="tx2">
                  <a:lumMod val="10000"/>
                </a:schemeClr>
              </a:solidFill>
              <a:effectLst/>
            </a:endParaRPr>
          </a:p>
          <a:p>
            <a:pPr algn="l"/>
            <a:r>
              <a:rPr lang="en-US" dirty="0">
                <a:solidFill>
                  <a:schemeClr val="tx2">
                    <a:lumMod val="10000"/>
                  </a:schemeClr>
                </a:solidFill>
                <a:effectLst/>
              </a:rPr>
              <a:t>		Palak Verma 		RA2111027040005</a:t>
            </a:r>
            <a:endParaRPr lang="en-US" dirty="0">
              <a:solidFill>
                <a:schemeClr val="tx2">
                  <a:lumMod val="10000"/>
                </a:schemeClr>
              </a:solidFill>
              <a:effectLst/>
            </a:endParaRPr>
          </a:p>
          <a:p>
            <a:pPr algn="l"/>
            <a:endParaRPr lang="en-US" dirty="0">
              <a:solidFill>
                <a:schemeClr val="tx2">
                  <a:lumMod val="10000"/>
                </a:schemeClr>
              </a:solidFill>
              <a:effectLst/>
            </a:endParaRPr>
          </a:p>
          <a:p>
            <a:pPr algn="l"/>
            <a:endParaRPr lang="en-US" dirty="0">
              <a:solidFill>
                <a:schemeClr val="tx2">
                  <a:lumMod val="10000"/>
                </a:schemeClr>
              </a:solidFill>
              <a:effectLst/>
            </a:endParaRPr>
          </a:p>
          <a:p>
            <a:pPr algn="l"/>
            <a:endParaRPr lang="en-IN" dirty="0">
              <a:effectLst/>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17702" y="2870587"/>
            <a:ext cx="2371756" cy="1016174"/>
          </a:xfrm>
          <a:prstGeom prst="rect">
            <a:avLst/>
          </a:prstGeom>
        </p:spPr>
      </p:pic>
      <p:sp>
        <p:nvSpPr>
          <p:cNvPr id="15" name="TextBox 14"/>
          <p:cNvSpPr txBox="1"/>
          <p:nvPr/>
        </p:nvSpPr>
        <p:spPr>
          <a:xfrm>
            <a:off x="9882316" y="6245362"/>
            <a:ext cx="1907142" cy="369332"/>
          </a:xfrm>
          <a:prstGeom prst="rect">
            <a:avLst/>
          </a:prstGeom>
          <a:noFill/>
        </p:spPr>
        <p:txBody>
          <a:bodyPr wrap="square" rtlCol="0">
            <a:spAutoFit/>
          </a:bodyPr>
          <a:lstStyle/>
          <a:p>
            <a:pPr algn="ctr"/>
            <a:r>
              <a:rPr lang="en-US" dirty="0">
                <a:solidFill>
                  <a:schemeClr val="tx2">
                    <a:lumMod val="10000"/>
                  </a:schemeClr>
                </a:solidFill>
              </a:rPr>
              <a:t>29 – 07 - 2024</a:t>
            </a:r>
            <a:endParaRPr lang="en-IN" dirty="0">
              <a:solidFill>
                <a:schemeClr val="tx2">
                  <a:lumMod val="1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Modules (Explanation of Architecture Diagrams)</a:t>
            </a:r>
            <a:endParaRPr lang="en-IN" sz="3300" dirty="0"/>
          </a:p>
        </p:txBody>
      </p:sp>
      <p:sp>
        <p:nvSpPr>
          <p:cNvPr id="3" name="Content Placeholder 2"/>
          <p:cNvSpPr>
            <a:spLocks noGrp="1"/>
          </p:cNvSpPr>
          <p:nvPr>
            <p:ph idx="1"/>
          </p:nvPr>
        </p:nvSpPr>
        <p:spPr/>
        <p:txBody>
          <a:bodyPr>
            <a:normAutofit fontScale="62500" lnSpcReduction="20000"/>
          </a:bodyPr>
          <a:lstStyle/>
          <a:p>
            <a:pPr algn="just"/>
            <a:r>
              <a:rPr lang="en-US" b="1" dirty="0">
                <a:solidFill>
                  <a:schemeClr val="bg1"/>
                </a:solidFill>
              </a:rPr>
              <a:t>User Profiling </a:t>
            </a:r>
            <a:r>
              <a:rPr lang="en-US" b="1" dirty="0" err="1">
                <a:solidFill>
                  <a:schemeClr val="bg1"/>
                </a:solidFill>
              </a:rPr>
              <a:t>Module:</a:t>
            </a:r>
            <a:r>
              <a:rPr lang="en-US" dirty="0" err="1">
                <a:solidFill>
                  <a:schemeClr val="bg1"/>
                </a:solidFill>
              </a:rPr>
              <a:t>Builds</a:t>
            </a:r>
            <a:r>
              <a:rPr lang="en-US" dirty="0">
                <a:solidFill>
                  <a:schemeClr val="bg1"/>
                </a:solidFill>
              </a:rPr>
              <a:t> user profiles based on their preferences, listening history, and demographics.</a:t>
            </a:r>
            <a:endParaRPr lang="en-US" dirty="0">
              <a:solidFill>
                <a:schemeClr val="bg1"/>
              </a:solidFill>
            </a:endParaRPr>
          </a:p>
          <a:p>
            <a:pPr algn="just"/>
            <a:r>
              <a:rPr lang="en-US" b="1" dirty="0">
                <a:solidFill>
                  <a:schemeClr val="bg1"/>
                </a:solidFill>
              </a:rPr>
              <a:t>Music Data Management Module: </a:t>
            </a:r>
            <a:r>
              <a:rPr lang="en-US" dirty="0">
                <a:solidFill>
                  <a:schemeClr val="bg1"/>
                </a:solidFill>
              </a:rPr>
              <a:t>Stores and manages music and user preferences.</a:t>
            </a:r>
            <a:endParaRPr lang="en-US" dirty="0">
              <a:solidFill>
                <a:schemeClr val="bg1"/>
              </a:solidFill>
            </a:endParaRPr>
          </a:p>
          <a:p>
            <a:pPr algn="just"/>
            <a:r>
              <a:rPr lang="en-US" dirty="0">
                <a:solidFill>
                  <a:schemeClr val="bg1"/>
                </a:solidFill>
              </a:rPr>
              <a:t>User: The individual interacting with the chatbot or system.</a:t>
            </a:r>
            <a:endParaRPr lang="en-US" dirty="0">
              <a:solidFill>
                <a:schemeClr val="bg1"/>
              </a:solidFill>
            </a:endParaRPr>
          </a:p>
          <a:p>
            <a:pPr algn="just"/>
            <a:r>
              <a:rPr lang="en-US" dirty="0">
                <a:solidFill>
                  <a:schemeClr val="bg1"/>
                </a:solidFill>
              </a:rPr>
              <a:t>Chatbot Frontend: The user interface through which users interact with the chatbot.</a:t>
            </a:r>
            <a:endParaRPr lang="en-US" dirty="0">
              <a:solidFill>
                <a:schemeClr val="bg1"/>
              </a:solidFill>
            </a:endParaRPr>
          </a:p>
          <a:p>
            <a:pPr algn="just"/>
            <a:r>
              <a:rPr lang="en-US" dirty="0">
                <a:solidFill>
                  <a:schemeClr val="bg1"/>
                </a:solidFill>
              </a:rPr>
              <a:t>Backend Server: The infrastructure that processes requests, manages data, and supports the chatbot’s functionality.</a:t>
            </a:r>
            <a:endParaRPr lang="en-US" dirty="0">
              <a:solidFill>
                <a:schemeClr val="bg1"/>
              </a:solidFill>
            </a:endParaRPr>
          </a:p>
          <a:p>
            <a:pPr algn="just"/>
            <a:r>
              <a:rPr lang="en-US" dirty="0">
                <a:solidFill>
                  <a:schemeClr val="bg1"/>
                </a:solidFill>
              </a:rPr>
              <a:t>Chatbot Process: Manages the conversation flow, tracks user interactions, and provides appropriate responses.</a:t>
            </a:r>
            <a:endParaRPr lang="en-US" dirty="0">
              <a:solidFill>
                <a:schemeClr val="bg1"/>
              </a:solidFill>
            </a:endParaRPr>
          </a:p>
          <a:p>
            <a:pPr algn="just"/>
            <a:r>
              <a:rPr lang="en-US" dirty="0">
                <a:solidFill>
                  <a:schemeClr val="bg1"/>
                </a:solidFill>
              </a:rPr>
              <a:t>Sentiment Analysis: The technique used to determine the emotional tone of user input.</a:t>
            </a:r>
            <a:endParaRPr lang="en-US" dirty="0">
              <a:solidFill>
                <a:schemeClr val="bg1"/>
              </a:solidFill>
            </a:endParaRPr>
          </a:p>
          <a:p>
            <a:pPr algn="just"/>
            <a:r>
              <a:rPr lang="en-US" dirty="0">
                <a:solidFill>
                  <a:schemeClr val="bg1"/>
                </a:solidFill>
              </a:rPr>
              <a:t>Content-Based Filtering: A method that recommends items based on the similarity between the content of the items and user preferences.</a:t>
            </a:r>
            <a:endParaRPr lang="en-US" dirty="0">
              <a:solidFill>
                <a:schemeClr val="bg1"/>
              </a:solidFill>
            </a:endParaRPr>
          </a:p>
          <a:p>
            <a:pPr algn="just"/>
            <a:r>
              <a:rPr lang="en-US" dirty="0">
                <a:solidFill>
                  <a:schemeClr val="bg1"/>
                </a:solidFill>
              </a:rPr>
              <a:t>Recommendation of Songs: The system feature that suggests songs to users based on their preferences.</a:t>
            </a:r>
            <a:endParaRPr lang="en-US" dirty="0">
              <a:solidFill>
                <a:schemeClr val="bg1"/>
              </a:solidFill>
            </a:endParaRPr>
          </a:p>
          <a:p>
            <a:pPr algn="just"/>
            <a:endParaRPr lang="en-US" dirty="0">
              <a:solidFill>
                <a:schemeClr val="bg1"/>
              </a:solidFill>
            </a:endParaRPr>
          </a:p>
          <a:p>
            <a:pPr algn="just"/>
            <a:endParaRPr lang="en-US" dirty="0">
              <a:solidFill>
                <a:schemeClr val="bg1"/>
              </a:solidFill>
            </a:endParaRPr>
          </a:p>
        </p:txBody>
      </p:sp>
      <p:sp>
        <p:nvSpPr>
          <p:cNvPr id="4" name="Footer Placeholder 8"/>
          <p:cNvSpPr>
            <a:spLocks noGrp="1"/>
          </p:cNvSpPr>
          <p:nvPr>
            <p:ph type="ftr" sz="quarter" idx="11"/>
          </p:nvPr>
        </p:nvSpPr>
        <p:spPr>
          <a:xfrm>
            <a:off x="2660670" y="6286193"/>
            <a:ext cx="6870660" cy="365125"/>
          </a:xfrm>
        </p:spPr>
        <p:txBody>
          <a:bodyPr/>
          <a:lstStyle/>
          <a:p>
            <a:pPr algn="ctr"/>
            <a:r>
              <a:rPr lang="en-US" sz="1500" dirty="0">
                <a:solidFill>
                  <a:schemeClr val="tx2">
                    <a:lumMod val="10000"/>
                  </a:schemeClr>
                </a:solidFill>
              </a:rPr>
              <a:t>8</a:t>
            </a:r>
            <a:endParaRPr lang="en-IN" sz="1500" dirty="0">
              <a:solidFill>
                <a:schemeClr val="tx2">
                  <a:lumMod val="10000"/>
                </a:schemeClr>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38657" y="965335"/>
            <a:ext cx="1516150" cy="649591"/>
          </a:xfrm>
          <a:prstGeom prst="rect">
            <a:avLst/>
          </a:prstGeom>
        </p:spPr>
      </p:pic>
      <p:sp>
        <p:nvSpPr>
          <p:cNvPr id="6" name="TextBox 5"/>
          <p:cNvSpPr txBox="1"/>
          <p:nvPr/>
        </p:nvSpPr>
        <p:spPr>
          <a:xfrm>
            <a:off x="9882316" y="6245362"/>
            <a:ext cx="1907142" cy="369332"/>
          </a:xfrm>
          <a:prstGeom prst="rect">
            <a:avLst/>
          </a:prstGeom>
          <a:noFill/>
        </p:spPr>
        <p:txBody>
          <a:bodyPr wrap="square" rtlCol="0">
            <a:spAutoFit/>
          </a:bodyPr>
          <a:lstStyle/>
          <a:p>
            <a:pPr algn="ctr"/>
            <a:r>
              <a:rPr lang="en-US" dirty="0">
                <a:solidFill>
                  <a:schemeClr val="tx2">
                    <a:lumMod val="10000"/>
                  </a:schemeClr>
                </a:solidFill>
              </a:rPr>
              <a:t>29 – 07 - 2024</a:t>
            </a:r>
            <a:endParaRPr lang="en-IN" dirty="0">
              <a:solidFill>
                <a:schemeClr val="tx2">
                  <a:lumMod val="1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Used</a:t>
            </a:r>
            <a:endParaRPr lang="en-IN" dirty="0"/>
          </a:p>
        </p:txBody>
      </p:sp>
      <p:sp>
        <p:nvSpPr>
          <p:cNvPr id="3" name="Content Placeholder 2"/>
          <p:cNvSpPr>
            <a:spLocks noGrp="1"/>
          </p:cNvSpPr>
          <p:nvPr>
            <p:ph idx="1"/>
          </p:nvPr>
        </p:nvSpPr>
        <p:spPr/>
        <p:txBody>
          <a:bodyPr>
            <a:normAutofit/>
          </a:bodyPr>
          <a:lstStyle/>
          <a:p>
            <a:pPr algn="just"/>
            <a:r>
              <a:rPr lang="en-US" dirty="0">
                <a:solidFill>
                  <a:schemeClr val="bg1"/>
                </a:solidFill>
              </a:rPr>
              <a:t>Collaborative Filtering:</a:t>
            </a:r>
            <a:endParaRPr lang="en-US" dirty="0">
              <a:solidFill>
                <a:schemeClr val="bg1"/>
              </a:solidFill>
            </a:endParaRPr>
          </a:p>
          <a:p>
            <a:pPr marL="457200" lvl="1" indent="0" algn="just">
              <a:buNone/>
            </a:pPr>
            <a:r>
              <a:rPr lang="en-US" dirty="0">
                <a:solidFill>
                  <a:schemeClr val="bg1"/>
                </a:solidFill>
              </a:rPr>
              <a:t> This approach identifies users with similar tastes and recommends music enjoyed by those users. </a:t>
            </a:r>
            <a:endParaRPr lang="en-US" dirty="0">
              <a:solidFill>
                <a:schemeClr val="bg1"/>
              </a:solidFill>
            </a:endParaRPr>
          </a:p>
          <a:p>
            <a:pPr algn="just"/>
            <a:r>
              <a:rPr lang="en-US" dirty="0">
                <a:solidFill>
                  <a:schemeClr val="bg1"/>
                </a:solidFill>
              </a:rPr>
              <a:t> Content-Based Filtering: </a:t>
            </a:r>
            <a:endParaRPr lang="en-US" dirty="0">
              <a:solidFill>
                <a:schemeClr val="bg1"/>
              </a:solidFill>
            </a:endParaRPr>
          </a:p>
          <a:p>
            <a:pPr marL="457200" lvl="1" indent="0" algn="just">
              <a:buNone/>
            </a:pPr>
            <a:r>
              <a:rPr lang="en-US" dirty="0">
                <a:solidFill>
                  <a:schemeClr val="bg1"/>
                </a:solidFill>
              </a:rPr>
              <a:t>This method focuses on the characteristics of the music itself. The chatbot might analyze audio features like tempo, genre tags, or lyrical content to recommend songs similar to what the user has enjoyed previously.</a:t>
            </a:r>
            <a:endParaRPr lang="en-US" dirty="0">
              <a:solidFill>
                <a:schemeClr val="bg1"/>
              </a:solidFill>
            </a:endParaRPr>
          </a:p>
          <a:p>
            <a:pPr algn="just"/>
            <a:r>
              <a:rPr lang="en-US" dirty="0">
                <a:solidFill>
                  <a:schemeClr val="bg1"/>
                </a:solidFill>
              </a:rPr>
              <a:t>Matrix Factorization:</a:t>
            </a:r>
            <a:endParaRPr lang="en-US" dirty="0">
              <a:solidFill>
                <a:schemeClr val="bg1"/>
              </a:solidFill>
            </a:endParaRPr>
          </a:p>
          <a:p>
            <a:pPr marL="457200" lvl="1" indent="0" algn="just">
              <a:buNone/>
            </a:pPr>
            <a:r>
              <a:rPr lang="en-US" dirty="0">
                <a:solidFill>
                  <a:schemeClr val="bg1"/>
                </a:solidFill>
              </a:rPr>
              <a:t>This technique helps identify hidden patterns in user-item interactions </a:t>
            </a:r>
            <a:endParaRPr lang="en-IN" dirty="0">
              <a:solidFill>
                <a:schemeClr val="bg1"/>
              </a:solidFill>
            </a:endParaRPr>
          </a:p>
        </p:txBody>
      </p:sp>
      <p:sp>
        <p:nvSpPr>
          <p:cNvPr id="4" name="Footer Placeholder 8"/>
          <p:cNvSpPr>
            <a:spLocks noGrp="1"/>
          </p:cNvSpPr>
          <p:nvPr>
            <p:ph type="ftr" sz="quarter" idx="11"/>
          </p:nvPr>
        </p:nvSpPr>
        <p:spPr>
          <a:xfrm>
            <a:off x="2660670" y="6286193"/>
            <a:ext cx="6870660" cy="365125"/>
          </a:xfrm>
        </p:spPr>
        <p:txBody>
          <a:bodyPr/>
          <a:lstStyle/>
          <a:p>
            <a:pPr algn="ctr"/>
            <a:r>
              <a:rPr lang="en-US" sz="1500" dirty="0">
                <a:solidFill>
                  <a:schemeClr val="tx2">
                    <a:lumMod val="10000"/>
                  </a:schemeClr>
                </a:solidFill>
              </a:rPr>
              <a:t>9</a:t>
            </a:r>
            <a:endParaRPr lang="en-IN" sz="1500" dirty="0">
              <a:solidFill>
                <a:schemeClr val="tx2">
                  <a:lumMod val="10000"/>
                </a:schemeClr>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38657" y="965335"/>
            <a:ext cx="1516150" cy="649591"/>
          </a:xfrm>
          <a:prstGeom prst="rect">
            <a:avLst/>
          </a:prstGeom>
        </p:spPr>
      </p:pic>
      <p:sp>
        <p:nvSpPr>
          <p:cNvPr id="6" name="TextBox 5"/>
          <p:cNvSpPr txBox="1"/>
          <p:nvPr/>
        </p:nvSpPr>
        <p:spPr>
          <a:xfrm>
            <a:off x="9882316" y="6245362"/>
            <a:ext cx="1907142" cy="369332"/>
          </a:xfrm>
          <a:prstGeom prst="rect">
            <a:avLst/>
          </a:prstGeom>
          <a:noFill/>
        </p:spPr>
        <p:txBody>
          <a:bodyPr wrap="square" rtlCol="0">
            <a:spAutoFit/>
          </a:bodyPr>
          <a:lstStyle/>
          <a:p>
            <a:pPr algn="ctr"/>
            <a:r>
              <a:rPr lang="en-US" dirty="0">
                <a:solidFill>
                  <a:schemeClr val="tx2">
                    <a:lumMod val="10000"/>
                  </a:schemeClr>
                </a:solidFill>
              </a:rPr>
              <a:t>29 – 07 - 2024</a:t>
            </a:r>
            <a:endParaRPr lang="en-IN" dirty="0">
              <a:solidFill>
                <a:schemeClr val="tx2">
                  <a:lumMod val="1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1093" y="2578261"/>
            <a:ext cx="8144134" cy="1373070"/>
          </a:xfrm>
        </p:spPr>
        <p:txBody>
          <a:bodyPr/>
          <a:lstStyle/>
          <a:p>
            <a:pPr algn="ctr"/>
            <a:r>
              <a:rPr lang="en-US" b="1" dirty="0">
                <a:solidFill>
                  <a:schemeClr val="accent5">
                    <a:lumMod val="50000"/>
                  </a:schemeClr>
                </a:solidFill>
              </a:rPr>
              <a:t>Thank You !!!</a:t>
            </a:r>
            <a:endParaRPr lang="en-IN" b="1" dirty="0">
              <a:solidFill>
                <a:schemeClr val="accent5">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dirty="0">
                <a:solidFill>
                  <a:schemeClr val="bg1"/>
                </a:solidFill>
              </a:rPr>
              <a:t>The development of a chatbot system designed to recommend music tailored to a user's current mood. The proposed system leverages Natural Language Processing (NLP) techniques to analyze the user's textual input and identify emotional cues. Based on the perceived mood, the chatbot recommends songs aligned with the user's emotional state. This approach personalizes the music recommendation experience, enhancing the listener's enjoyment and fostering discovery of new music .By offering a conversational interaction, the chatbot can refine its recommendations through user feedback, leading to a more dynamic and engaging music exploration experience.</a:t>
            </a:r>
            <a:endParaRPr lang="en-US" dirty="0">
              <a:solidFill>
                <a:schemeClr val="bg1"/>
              </a:solidFill>
            </a:endParaRPr>
          </a:p>
          <a:p>
            <a:pPr algn="just"/>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38657" y="965335"/>
            <a:ext cx="1516150" cy="649591"/>
          </a:xfrm>
          <a:prstGeom prst="rect">
            <a:avLst/>
          </a:prstGeom>
        </p:spPr>
      </p:pic>
      <p:sp>
        <p:nvSpPr>
          <p:cNvPr id="12" name="Footer Placeholder 8"/>
          <p:cNvSpPr>
            <a:spLocks noGrp="1"/>
          </p:cNvSpPr>
          <p:nvPr>
            <p:ph type="ftr" sz="quarter" idx="11"/>
          </p:nvPr>
        </p:nvSpPr>
        <p:spPr>
          <a:xfrm>
            <a:off x="2660670" y="6286193"/>
            <a:ext cx="6870660" cy="365125"/>
          </a:xfrm>
        </p:spPr>
        <p:txBody>
          <a:bodyPr/>
          <a:lstStyle/>
          <a:p>
            <a:pPr algn="ctr"/>
            <a:r>
              <a:rPr lang="en-IN" sz="1500" dirty="0">
                <a:solidFill>
                  <a:schemeClr val="tx2">
                    <a:lumMod val="10000"/>
                  </a:schemeClr>
                </a:solidFill>
              </a:rPr>
              <a:t>1</a:t>
            </a:r>
            <a:endParaRPr lang="en-IN" sz="1500" dirty="0">
              <a:solidFill>
                <a:schemeClr val="tx2">
                  <a:lumMod val="10000"/>
                </a:schemeClr>
              </a:solidFill>
            </a:endParaRPr>
          </a:p>
        </p:txBody>
      </p:sp>
      <p:sp>
        <p:nvSpPr>
          <p:cNvPr id="13" name="TextBox 12"/>
          <p:cNvSpPr txBox="1"/>
          <p:nvPr/>
        </p:nvSpPr>
        <p:spPr>
          <a:xfrm>
            <a:off x="9882316" y="6245362"/>
            <a:ext cx="1907142" cy="369332"/>
          </a:xfrm>
          <a:prstGeom prst="rect">
            <a:avLst/>
          </a:prstGeom>
          <a:noFill/>
        </p:spPr>
        <p:txBody>
          <a:bodyPr wrap="square" rtlCol="0">
            <a:spAutoFit/>
          </a:bodyPr>
          <a:lstStyle/>
          <a:p>
            <a:pPr algn="ctr"/>
            <a:r>
              <a:rPr lang="en-US" dirty="0">
                <a:solidFill>
                  <a:schemeClr val="tx2">
                    <a:lumMod val="10000"/>
                  </a:schemeClr>
                </a:solidFill>
              </a:rPr>
              <a:t>29 – 07 - 2024</a:t>
            </a:r>
            <a:endParaRPr lang="en-IN" dirty="0">
              <a:solidFill>
                <a:schemeClr val="tx2">
                  <a:lumMod val="1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Existing System</a:t>
            </a:r>
            <a:endParaRPr lang="en-IN" dirty="0"/>
          </a:p>
        </p:txBody>
      </p:sp>
      <p:sp>
        <p:nvSpPr>
          <p:cNvPr id="3" name="Content Placeholder 2"/>
          <p:cNvSpPr>
            <a:spLocks noGrp="1"/>
          </p:cNvSpPr>
          <p:nvPr>
            <p:ph idx="1"/>
          </p:nvPr>
        </p:nvSpPr>
        <p:spPr/>
        <p:txBody>
          <a:bodyPr>
            <a:normAutofit/>
          </a:bodyPr>
          <a:lstStyle/>
          <a:p>
            <a:pPr algn="just"/>
            <a:r>
              <a:rPr lang="en-IN" dirty="0">
                <a:solidFill>
                  <a:schemeClr val="bg1"/>
                </a:solidFill>
              </a:rPr>
              <a:t>Less number of tones is used</a:t>
            </a:r>
            <a:endParaRPr lang="en-IN" dirty="0">
              <a:solidFill>
                <a:schemeClr val="bg1"/>
              </a:solidFill>
            </a:endParaRPr>
          </a:p>
          <a:p>
            <a:pPr marL="457200" lvl="1" indent="0" algn="just">
              <a:buNone/>
            </a:pPr>
            <a:r>
              <a:rPr lang="en-IN" dirty="0">
                <a:solidFill>
                  <a:schemeClr val="bg1"/>
                </a:solidFill>
              </a:rPr>
              <a:t>Happy ,Calm, Sad, Energetic is being used in the model.</a:t>
            </a:r>
            <a:endParaRPr lang="en-IN" dirty="0">
              <a:solidFill>
                <a:schemeClr val="bg1"/>
              </a:solidFill>
            </a:endParaRPr>
          </a:p>
          <a:p>
            <a:pPr algn="just"/>
            <a:r>
              <a:rPr lang="en-IN" dirty="0">
                <a:solidFill>
                  <a:schemeClr val="bg1"/>
                </a:solidFill>
              </a:rPr>
              <a:t>Query related NLP is not implemented</a:t>
            </a:r>
            <a:endParaRPr lang="en-IN" dirty="0">
              <a:solidFill>
                <a:schemeClr val="bg1"/>
              </a:solidFill>
            </a:endParaRPr>
          </a:p>
          <a:p>
            <a:pPr marL="457200" lvl="1" indent="0" algn="just">
              <a:buNone/>
            </a:pPr>
            <a:r>
              <a:rPr lang="en-IN" dirty="0">
                <a:solidFill>
                  <a:schemeClr val="bg1"/>
                </a:solidFill>
              </a:rPr>
              <a:t>Limited Understanding of Queries ,Poor User Experience ,Inability to perform </a:t>
            </a:r>
            <a:r>
              <a:rPr lang="en-US" dirty="0">
                <a:solidFill>
                  <a:schemeClr val="bg1"/>
                </a:solidFill>
              </a:rPr>
              <a:t>personalized interaction.</a:t>
            </a:r>
            <a:endParaRPr lang="en-US" dirty="0">
              <a:solidFill>
                <a:schemeClr val="bg1"/>
              </a:solidFill>
            </a:endParaRPr>
          </a:p>
          <a:p>
            <a:pPr algn="just"/>
            <a:r>
              <a:rPr lang="en-US" dirty="0">
                <a:solidFill>
                  <a:schemeClr val="bg1"/>
                </a:solidFill>
              </a:rPr>
              <a:t>Iterative generation  </a:t>
            </a:r>
            <a:endParaRPr lang="en-US" dirty="0">
              <a:solidFill>
                <a:schemeClr val="bg1"/>
              </a:solidFill>
            </a:endParaRPr>
          </a:p>
          <a:p>
            <a:pPr marL="457200" lvl="1" indent="0" algn="just">
              <a:buNone/>
            </a:pPr>
            <a:r>
              <a:rPr lang="en-US" dirty="0">
                <a:solidFill>
                  <a:schemeClr val="bg1"/>
                </a:solidFill>
              </a:rPr>
              <a:t>Each additional iteration may yield progressively smaller improvements. At some point, further iterations may not significantly enhance the recommendation.</a:t>
            </a:r>
            <a:endParaRPr lang="en-IN"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38657" y="965335"/>
            <a:ext cx="1516150" cy="649591"/>
          </a:xfrm>
          <a:prstGeom prst="rect">
            <a:avLst/>
          </a:prstGeom>
        </p:spPr>
      </p:pic>
      <p:sp>
        <p:nvSpPr>
          <p:cNvPr id="8" name="Footer Placeholder 8"/>
          <p:cNvSpPr>
            <a:spLocks noGrp="1"/>
          </p:cNvSpPr>
          <p:nvPr>
            <p:ph type="ftr" sz="quarter" idx="11"/>
          </p:nvPr>
        </p:nvSpPr>
        <p:spPr>
          <a:xfrm>
            <a:off x="2660670" y="6286193"/>
            <a:ext cx="6870660" cy="365125"/>
          </a:xfrm>
        </p:spPr>
        <p:txBody>
          <a:bodyPr/>
          <a:lstStyle/>
          <a:p>
            <a:pPr algn="ctr"/>
            <a:r>
              <a:rPr lang="en-US" sz="1500" dirty="0">
                <a:solidFill>
                  <a:schemeClr val="tx2">
                    <a:lumMod val="10000"/>
                  </a:schemeClr>
                </a:solidFill>
              </a:rPr>
              <a:t>3</a:t>
            </a:r>
            <a:endParaRPr lang="en-IN" sz="1500" dirty="0">
              <a:solidFill>
                <a:schemeClr val="tx2">
                  <a:lumMod val="10000"/>
                </a:schemeClr>
              </a:solidFill>
            </a:endParaRPr>
          </a:p>
        </p:txBody>
      </p:sp>
      <p:sp>
        <p:nvSpPr>
          <p:cNvPr id="9" name="TextBox 8"/>
          <p:cNvSpPr txBox="1"/>
          <p:nvPr/>
        </p:nvSpPr>
        <p:spPr>
          <a:xfrm>
            <a:off x="9882316" y="6245362"/>
            <a:ext cx="1907142" cy="369332"/>
          </a:xfrm>
          <a:prstGeom prst="rect">
            <a:avLst/>
          </a:prstGeom>
          <a:noFill/>
        </p:spPr>
        <p:txBody>
          <a:bodyPr wrap="square" rtlCol="0">
            <a:spAutoFit/>
          </a:bodyPr>
          <a:lstStyle/>
          <a:p>
            <a:pPr algn="ctr"/>
            <a:r>
              <a:rPr lang="en-US" dirty="0">
                <a:solidFill>
                  <a:schemeClr val="tx2">
                    <a:lumMod val="10000"/>
                  </a:schemeClr>
                </a:solidFill>
              </a:rPr>
              <a:t>29 – 07 - 2024</a:t>
            </a:r>
            <a:endParaRPr lang="en-IN" dirty="0">
              <a:solidFill>
                <a:schemeClr val="tx2">
                  <a:lumMod val="1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graphicFrame>
        <p:nvGraphicFramePr>
          <p:cNvPr id="5" name="Content Placeholder 4"/>
          <p:cNvGraphicFramePr>
            <a:graphicFrameLocks noGrp="1"/>
          </p:cNvGraphicFramePr>
          <p:nvPr>
            <p:ph idx="1"/>
            <p:custDataLst>
              <p:tags r:id="rId1"/>
            </p:custDataLst>
          </p:nvPr>
        </p:nvGraphicFramePr>
        <p:xfrm>
          <a:off x="258445" y="2188845"/>
          <a:ext cx="11644630" cy="3840480"/>
        </p:xfrm>
        <a:graphic>
          <a:graphicData uri="http://schemas.openxmlformats.org/drawingml/2006/table">
            <a:tbl>
              <a:tblPr firstRow="1" bandRow="1">
                <a:tableStyleId>{00A15C55-8517-42AA-B614-E9B94910E393}</a:tableStyleId>
              </a:tblPr>
              <a:tblGrid>
                <a:gridCol w="1101725"/>
                <a:gridCol w="1155700"/>
                <a:gridCol w="1346200"/>
                <a:gridCol w="2004060"/>
                <a:gridCol w="2252980"/>
                <a:gridCol w="1962785"/>
                <a:gridCol w="1821180"/>
              </a:tblGrid>
              <a:tr h="548640">
                <a:tc>
                  <a:txBody>
                    <a:bodyPr/>
                    <a:lstStyle/>
                    <a:p>
                      <a:pPr algn="ctr"/>
                      <a:r>
                        <a:rPr lang="en-US" sz="1500" dirty="0" err="1"/>
                        <a:t>S.No</a:t>
                      </a:r>
                      <a:r>
                        <a:rPr lang="en-US" sz="1500" dirty="0"/>
                        <a:t>.</a:t>
                      </a:r>
                      <a:endParaRPr lang="en-IN" sz="1500" dirty="0">
                        <a:latin typeface="Arial Narrow" panose="020B0606020202030204" pitchFamily="34" charset="0"/>
                      </a:endParaRPr>
                    </a:p>
                  </a:txBody>
                  <a:tcPr/>
                </a:tc>
                <a:tc>
                  <a:txBody>
                    <a:bodyPr/>
                    <a:lstStyle/>
                    <a:p>
                      <a:pPr algn="ctr"/>
                      <a:r>
                        <a:rPr lang="en-US" sz="1500" dirty="0"/>
                        <a:t>Title</a:t>
                      </a:r>
                      <a:endParaRPr lang="en-IN" sz="1500" dirty="0">
                        <a:latin typeface="Arial Narrow" panose="020B0606020202030204" pitchFamily="34" charset="0"/>
                      </a:endParaRPr>
                    </a:p>
                  </a:txBody>
                  <a:tcPr/>
                </a:tc>
                <a:tc>
                  <a:txBody>
                    <a:bodyPr/>
                    <a:lstStyle/>
                    <a:p>
                      <a:pPr algn="ctr"/>
                      <a:r>
                        <a:rPr lang="en-US" sz="1500" dirty="0"/>
                        <a:t>Published Date</a:t>
                      </a:r>
                      <a:endParaRPr lang="en-IN" sz="1500" dirty="0">
                        <a:latin typeface="Arial Narrow" panose="020B0606020202030204" pitchFamily="34" charset="0"/>
                      </a:endParaRPr>
                    </a:p>
                  </a:txBody>
                  <a:tcPr/>
                </a:tc>
                <a:tc>
                  <a:txBody>
                    <a:bodyPr/>
                    <a:lstStyle/>
                    <a:p>
                      <a:pPr algn="ctr"/>
                      <a:r>
                        <a:rPr lang="en-US" sz="1500" dirty="0"/>
                        <a:t>Publishers</a:t>
                      </a:r>
                      <a:endParaRPr lang="en-IN" sz="1500"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500" dirty="0"/>
                        <a:t>Inference</a:t>
                      </a:r>
                      <a:endParaRPr lang="en-IN" sz="1500" dirty="0"/>
                    </a:p>
                    <a:p>
                      <a:pPr algn="ctr"/>
                      <a:endParaRPr lang="en-IN" sz="1500"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t>Advantages</a:t>
                      </a:r>
                      <a:endParaRPr lang="en-IN" sz="1500" dirty="0"/>
                    </a:p>
                    <a:p>
                      <a:pPr algn="ctr"/>
                      <a:endParaRPr lang="en-IN" sz="1500" dirty="0">
                        <a:latin typeface="Arial Narrow" panose="020B0606020202030204" pitchFamily="34" charset="0"/>
                      </a:endParaRPr>
                    </a:p>
                  </a:txBody>
                  <a:tcPr/>
                </a:tc>
                <a:tc>
                  <a:txBody>
                    <a:bodyPr/>
                    <a:lstStyle/>
                    <a:p>
                      <a:pPr algn="ctr"/>
                      <a:r>
                        <a:rPr lang="en-US" sz="1500" dirty="0"/>
                        <a:t>Disadvantages</a:t>
                      </a:r>
                      <a:endParaRPr lang="en-IN" sz="1500" dirty="0">
                        <a:latin typeface="Arial Narrow" panose="020B0606020202030204" pitchFamily="34" charset="0"/>
                      </a:endParaRPr>
                    </a:p>
                  </a:txBody>
                  <a:tcPr/>
                </a:tc>
              </a:tr>
              <a:tr h="1554480">
                <a:tc>
                  <a:txBody>
                    <a:bodyPr/>
                    <a:lstStyle/>
                    <a:p>
                      <a:pPr algn="ctr"/>
                      <a:r>
                        <a:rPr lang="en-US" sz="1200" dirty="0">
                          <a:latin typeface="+mn-lt"/>
                        </a:rPr>
                        <a:t>1.</a:t>
                      </a:r>
                      <a:endParaRPr lang="en-IN" sz="1200" dirty="0">
                        <a:latin typeface="+mn-lt"/>
                      </a:endParaRPr>
                    </a:p>
                  </a:txBody>
                  <a:tcPr/>
                </a:tc>
                <a:tc>
                  <a:txBody>
                    <a:bodyPr/>
                    <a:lstStyle/>
                    <a:p>
                      <a:pPr algn="ctr"/>
                      <a:r>
                        <a:rPr lang="en-US" sz="1200" dirty="0">
                          <a:latin typeface="+mn-lt"/>
                        </a:rPr>
                        <a:t>Music Recommendation system using Chatbot</a:t>
                      </a:r>
                      <a:endParaRPr lang="en-IN" sz="1200" dirty="0">
                        <a:latin typeface="+mn-lt"/>
                      </a:endParaRPr>
                    </a:p>
                  </a:txBody>
                  <a:tcPr/>
                </a:tc>
                <a:tc>
                  <a:txBody>
                    <a:bodyPr/>
                    <a:lstStyle/>
                    <a:p>
                      <a:pPr algn="ctr"/>
                      <a:r>
                        <a:rPr lang="en-US" sz="1200" dirty="0">
                          <a:latin typeface="+mn-lt"/>
                        </a:rPr>
                        <a:t>May 2023</a:t>
                      </a:r>
                      <a:endParaRPr lang="en-IN" sz="1200" dirty="0">
                        <a:latin typeface="+mn-lt"/>
                      </a:endParaRPr>
                    </a:p>
                  </a:txBody>
                  <a:tcPr/>
                </a:tc>
                <a:tc>
                  <a:txBody>
                    <a:bodyPr/>
                    <a:lstStyle/>
                    <a:p>
                      <a:pPr algn="ctr"/>
                      <a:r>
                        <a:rPr lang="en-US" sz="1200" dirty="0">
                          <a:latin typeface="+mn-lt"/>
                        </a:rPr>
                        <a:t>Journal Of Emerging Technologies and Innovative Research</a:t>
                      </a:r>
                      <a:endParaRPr lang="en-IN" sz="1200" dirty="0">
                        <a:latin typeface="+mn-lt"/>
                      </a:endParaRPr>
                    </a:p>
                  </a:txBody>
                  <a:tcPr/>
                </a:tc>
                <a:tc>
                  <a:txBody>
                    <a:bodyPr/>
                    <a:lstStyle/>
                    <a:p>
                      <a:pPr marL="171450" indent="-171450" algn="ctr">
                        <a:buFont typeface="Arial" panose="020B0604020202020204" pitchFamily="34" charset="0"/>
                        <a:buChar char="•"/>
                      </a:pPr>
                      <a:r>
                        <a:rPr lang="en-US" sz="1200" dirty="0">
                          <a:latin typeface="+mn-lt"/>
                        </a:rPr>
                        <a:t>The system aims to provide personalized music recommendations by analyzing users' emotions. </a:t>
                      </a:r>
                      <a:endParaRPr lang="en-US" sz="1200" dirty="0">
                        <a:latin typeface="+mn-lt"/>
                      </a:endParaRPr>
                    </a:p>
                    <a:p>
                      <a:pPr marL="171450" indent="-171450" algn="ctr">
                        <a:buFont typeface="Arial" panose="020B0604020202020204" pitchFamily="34" charset="0"/>
                        <a:buChar char="•"/>
                      </a:pPr>
                      <a:r>
                        <a:rPr lang="en-US" sz="1200" dirty="0">
                          <a:latin typeface="+mn-lt"/>
                        </a:rPr>
                        <a:t>It uses a chatbot to interact with users, asking questions to gauge their current emotional state.</a:t>
                      </a:r>
                      <a:endParaRPr lang="en-US" sz="1200" dirty="0">
                        <a:latin typeface="+mn-lt"/>
                      </a:endParaRPr>
                    </a:p>
                  </a:txBody>
                  <a:tcPr/>
                </a:tc>
                <a:tc>
                  <a:txBody>
                    <a:bodyPr/>
                    <a:lstStyle/>
                    <a:p>
                      <a:pPr algn="ctr"/>
                      <a:r>
                        <a:rPr lang="en-US" sz="1200" dirty="0">
                          <a:latin typeface="+mn-lt"/>
                        </a:rPr>
                        <a:t>Iterative  Generation</a:t>
                      </a:r>
                      <a:endParaRPr lang="en-IN" sz="12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200" dirty="0">
                          <a:latin typeface="+mn-lt"/>
                        </a:rPr>
                        <a:t>Handling Basic Questions Only</a:t>
                      </a:r>
                      <a:endParaRPr lang="en-IN" sz="1200" dirty="0">
                        <a:latin typeface="+mn-lt"/>
                      </a:endParaRPr>
                    </a:p>
                    <a:p>
                      <a:pPr algn="ctr"/>
                      <a:endParaRPr lang="en-IN" sz="1200" dirty="0">
                        <a:latin typeface="+mn-lt"/>
                      </a:endParaRPr>
                    </a:p>
                  </a:txBody>
                  <a:tcPr/>
                </a:tc>
              </a:tr>
              <a:tr h="1737360">
                <a:tc>
                  <a:txBody>
                    <a:bodyPr/>
                    <a:lstStyle/>
                    <a:p>
                      <a:pPr algn="ctr"/>
                      <a:r>
                        <a:rPr lang="en-US" sz="1200" dirty="0">
                          <a:latin typeface="+mn-lt"/>
                        </a:rPr>
                        <a:t>2</a:t>
                      </a:r>
                      <a:endParaRPr lang="en-IN" sz="1200" dirty="0">
                        <a:latin typeface="+mn-lt"/>
                      </a:endParaRPr>
                    </a:p>
                  </a:txBody>
                  <a:tcPr/>
                </a:tc>
                <a:tc>
                  <a:txBody>
                    <a:bodyPr/>
                    <a:lstStyle/>
                    <a:p>
                      <a:pPr algn="ctr"/>
                      <a:r>
                        <a:rPr lang="en-IN" sz="1200" dirty="0">
                          <a:latin typeface="+mn-lt"/>
                          <a:cs typeface="Times New Roman" panose="02020603050405020304" pitchFamily="18" charset="0"/>
                        </a:rPr>
                        <a:t>MOOD WAVES: Chatbot Song Recommender System</a:t>
                      </a:r>
                      <a:endParaRPr lang="en-IN" sz="1200" dirty="0">
                        <a:latin typeface="+mn-lt"/>
                        <a:cs typeface="Times New Roman" panose="02020603050405020304" pitchFamily="18" charset="0"/>
                      </a:endParaRPr>
                    </a:p>
                  </a:txBody>
                  <a:tcPr/>
                </a:tc>
                <a:tc>
                  <a:txBody>
                    <a:bodyPr/>
                    <a:lstStyle/>
                    <a:p>
                      <a:pPr algn="ctr"/>
                      <a:r>
                        <a:rPr lang="en-US" sz="1200" dirty="0">
                          <a:latin typeface="+mn-lt"/>
                        </a:rPr>
                        <a:t>May 2024</a:t>
                      </a:r>
                      <a:endParaRPr lang="en-IN" sz="1200" dirty="0">
                        <a:latin typeface="+mn-lt"/>
                      </a:endParaRPr>
                    </a:p>
                  </a:txBody>
                  <a:tcPr/>
                </a:tc>
                <a:tc>
                  <a:txBody>
                    <a:bodyPr/>
                    <a:lstStyle/>
                    <a:p>
                      <a:pPr algn="ctr"/>
                      <a:r>
                        <a:rPr lang="en-US" sz="1200" dirty="0">
                          <a:latin typeface="+mn-lt"/>
                        </a:rPr>
                        <a:t>International Journal of Creative Research Thoughts</a:t>
                      </a:r>
                      <a:endParaRPr lang="en-IN" sz="1200" dirty="0">
                        <a:latin typeface="+mn-lt"/>
                      </a:endParaRPr>
                    </a:p>
                  </a:txBody>
                  <a:tcPr/>
                </a:tc>
                <a:tc>
                  <a:txBody>
                    <a:bodyPr/>
                    <a:lstStyle/>
                    <a:p>
                      <a:pPr marL="171450" indent="-171450" algn="ctr">
                        <a:buFont typeface="Arial" panose="020B0604020202020204" pitchFamily="34" charset="0"/>
                        <a:buChar char="•"/>
                      </a:pPr>
                      <a:r>
                        <a:rPr lang="en-US" sz="1200" dirty="0">
                          <a:latin typeface="+mn-lt"/>
                        </a:rPr>
                        <a:t>The "MOOD WAVES" system uses a chatbot to interact with users and analyze their emotional state through text inputs. </a:t>
                      </a:r>
                      <a:endParaRPr lang="en-US" sz="1200" dirty="0">
                        <a:latin typeface="+mn-lt"/>
                      </a:endParaRPr>
                    </a:p>
                    <a:p>
                      <a:pPr marL="171450" indent="-171450" algn="ctr">
                        <a:buFont typeface="Arial" panose="020B0604020202020204" pitchFamily="34" charset="0"/>
                        <a:buChar char="•"/>
                      </a:pPr>
                      <a:r>
                        <a:rPr lang="en-US" sz="1200" dirty="0">
                          <a:latin typeface="+mn-lt"/>
                        </a:rPr>
                        <a:t>By employing IBM Tone Analyzer for emotion detection and Last.fm API for song recommendations</a:t>
                      </a:r>
                      <a:endParaRPr lang="en-US" sz="1200" dirty="0">
                        <a:latin typeface="+mn-lt"/>
                      </a:endParaRPr>
                    </a:p>
                  </a:txBody>
                  <a:tcPr/>
                </a:tc>
                <a:tc>
                  <a:txBody>
                    <a:bodyPr/>
                    <a:lstStyle/>
                    <a:p>
                      <a:pPr algn="ctr"/>
                      <a:r>
                        <a:rPr lang="en-IN" sz="1200" dirty="0">
                          <a:latin typeface="+mn-lt"/>
                        </a:rPr>
                        <a:t>Emotional Intelligence</a:t>
                      </a:r>
                      <a:endParaRPr lang="en-IN" sz="1200" dirty="0">
                        <a:latin typeface="+mn-lt"/>
                      </a:endParaRPr>
                    </a:p>
                  </a:txBody>
                  <a:tcPr/>
                </a:tc>
                <a:tc>
                  <a:txBody>
                    <a:bodyPr/>
                    <a:lstStyle/>
                    <a:p>
                      <a:pPr algn="ctr"/>
                      <a:r>
                        <a:rPr lang="en-IN" sz="1200" dirty="0">
                          <a:latin typeface="+mn-lt"/>
                        </a:rPr>
                        <a:t>Ethical Considerations</a:t>
                      </a:r>
                      <a:endParaRPr lang="en-IN" sz="1200" dirty="0">
                        <a:latin typeface="+mn-lt"/>
                      </a:endParaRPr>
                    </a:p>
                  </a:txBody>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657" y="965335"/>
            <a:ext cx="1516150" cy="649591"/>
          </a:xfrm>
          <a:prstGeom prst="rect">
            <a:avLst/>
          </a:prstGeom>
        </p:spPr>
      </p:pic>
      <p:sp>
        <p:nvSpPr>
          <p:cNvPr id="10" name="Footer Placeholder 8"/>
          <p:cNvSpPr>
            <a:spLocks noGrp="1"/>
          </p:cNvSpPr>
          <p:nvPr>
            <p:ph type="ftr" sz="quarter" idx="11"/>
          </p:nvPr>
        </p:nvSpPr>
        <p:spPr>
          <a:xfrm>
            <a:off x="2660670" y="6286193"/>
            <a:ext cx="6870660" cy="365125"/>
          </a:xfrm>
        </p:spPr>
        <p:txBody>
          <a:bodyPr/>
          <a:lstStyle/>
          <a:p>
            <a:pPr algn="ctr"/>
            <a:r>
              <a:rPr lang="en-US" sz="1500" dirty="0">
                <a:solidFill>
                  <a:schemeClr val="tx2">
                    <a:lumMod val="10000"/>
                  </a:schemeClr>
                </a:solidFill>
              </a:rPr>
              <a:t>2</a:t>
            </a:r>
            <a:endParaRPr lang="en-IN" sz="1500" dirty="0">
              <a:solidFill>
                <a:schemeClr val="tx2">
                  <a:lumMod val="10000"/>
                </a:schemeClr>
              </a:solidFill>
            </a:endParaRPr>
          </a:p>
        </p:txBody>
      </p:sp>
      <p:sp>
        <p:nvSpPr>
          <p:cNvPr id="11" name="TextBox 10"/>
          <p:cNvSpPr txBox="1"/>
          <p:nvPr/>
        </p:nvSpPr>
        <p:spPr>
          <a:xfrm>
            <a:off x="9882316" y="6245362"/>
            <a:ext cx="1907142" cy="369332"/>
          </a:xfrm>
          <a:prstGeom prst="rect">
            <a:avLst/>
          </a:prstGeom>
          <a:noFill/>
        </p:spPr>
        <p:txBody>
          <a:bodyPr wrap="square" rtlCol="0">
            <a:spAutoFit/>
          </a:bodyPr>
          <a:lstStyle/>
          <a:p>
            <a:pPr algn="ctr"/>
            <a:r>
              <a:rPr lang="en-US" dirty="0">
                <a:solidFill>
                  <a:schemeClr val="tx2">
                    <a:lumMod val="10000"/>
                  </a:schemeClr>
                </a:solidFill>
              </a:rPr>
              <a:t>29 – 07 - 2024</a:t>
            </a:r>
            <a:endParaRPr lang="en-IN" dirty="0">
              <a:solidFill>
                <a:schemeClr val="tx2">
                  <a:lumMod val="1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graphicFrame>
        <p:nvGraphicFramePr>
          <p:cNvPr id="5" name="Content Placeholder 4"/>
          <p:cNvGraphicFramePr>
            <a:graphicFrameLocks noGrp="1"/>
          </p:cNvGraphicFramePr>
          <p:nvPr>
            <p:ph idx="1"/>
          </p:nvPr>
        </p:nvGraphicFramePr>
        <p:xfrm>
          <a:off x="645449" y="2188540"/>
          <a:ext cx="10901045" cy="3830320"/>
        </p:xfrm>
        <a:graphic>
          <a:graphicData uri="http://schemas.openxmlformats.org/drawingml/2006/table">
            <a:tbl>
              <a:tblPr firstRow="1" bandRow="1">
                <a:tableStyleId>{00A15C55-8517-42AA-B614-E9B94910E393}</a:tableStyleId>
              </a:tblPr>
              <a:tblGrid>
                <a:gridCol w="681713"/>
                <a:gridCol w="1433195"/>
                <a:gridCol w="1021080"/>
                <a:gridCol w="1841500"/>
                <a:gridCol w="2689860"/>
                <a:gridCol w="1468768"/>
                <a:gridCol w="1764985"/>
              </a:tblGrid>
              <a:tr h="721287">
                <a:tc>
                  <a:txBody>
                    <a:bodyPr/>
                    <a:lstStyle/>
                    <a:p>
                      <a:pPr algn="ctr"/>
                      <a:r>
                        <a:rPr lang="en-US" sz="1500" dirty="0" err="1"/>
                        <a:t>S.No</a:t>
                      </a:r>
                      <a:r>
                        <a:rPr lang="en-US" sz="1500" dirty="0"/>
                        <a:t>.</a:t>
                      </a:r>
                      <a:endParaRPr lang="en-IN" sz="1500" dirty="0">
                        <a:latin typeface="Arial Narrow" panose="020B0606020202030204" pitchFamily="34" charset="0"/>
                      </a:endParaRPr>
                    </a:p>
                  </a:txBody>
                  <a:tcPr/>
                </a:tc>
                <a:tc>
                  <a:txBody>
                    <a:bodyPr/>
                    <a:lstStyle/>
                    <a:p>
                      <a:pPr algn="ctr"/>
                      <a:r>
                        <a:rPr lang="en-US" sz="1500" dirty="0"/>
                        <a:t>Title</a:t>
                      </a:r>
                      <a:endParaRPr lang="en-IN" sz="1500" dirty="0">
                        <a:latin typeface="Arial Narrow" panose="020B0606020202030204" pitchFamily="34" charset="0"/>
                      </a:endParaRPr>
                    </a:p>
                  </a:txBody>
                  <a:tcPr/>
                </a:tc>
                <a:tc>
                  <a:txBody>
                    <a:bodyPr/>
                    <a:lstStyle/>
                    <a:p>
                      <a:pPr algn="ctr"/>
                      <a:r>
                        <a:rPr lang="en-US" sz="1500" dirty="0"/>
                        <a:t>Published Date</a:t>
                      </a:r>
                      <a:endParaRPr lang="en-IN" sz="1500" dirty="0">
                        <a:latin typeface="Arial Narrow" panose="020B0606020202030204" pitchFamily="34" charset="0"/>
                      </a:endParaRPr>
                    </a:p>
                  </a:txBody>
                  <a:tcPr/>
                </a:tc>
                <a:tc>
                  <a:txBody>
                    <a:bodyPr/>
                    <a:lstStyle/>
                    <a:p>
                      <a:pPr algn="ctr"/>
                      <a:r>
                        <a:rPr lang="en-US" sz="1500" dirty="0"/>
                        <a:t>Publishers</a:t>
                      </a:r>
                      <a:endParaRPr lang="en-IN" sz="1500"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t>Topic</a:t>
                      </a:r>
                      <a:endParaRPr lang="en-IN" sz="1500" dirty="0"/>
                    </a:p>
                    <a:p>
                      <a:pPr algn="ctr"/>
                      <a:endParaRPr lang="en-IN" sz="1500"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500" dirty="0"/>
                        <a:t>Advantages</a:t>
                      </a:r>
                      <a:endParaRPr lang="en-IN" sz="1500" dirty="0"/>
                    </a:p>
                    <a:p>
                      <a:pPr algn="ctr"/>
                      <a:endParaRPr lang="en-IN" sz="1500" dirty="0">
                        <a:latin typeface="Arial Narrow" panose="020B0606020202030204" pitchFamily="34" charset="0"/>
                      </a:endParaRPr>
                    </a:p>
                  </a:txBody>
                  <a:tcPr/>
                </a:tc>
                <a:tc>
                  <a:txBody>
                    <a:bodyPr/>
                    <a:lstStyle/>
                    <a:p>
                      <a:pPr algn="ctr"/>
                      <a:r>
                        <a:rPr lang="en-US" sz="1500" dirty="0"/>
                        <a:t>Disadvantages</a:t>
                      </a:r>
                      <a:endParaRPr lang="en-IN" sz="1500" dirty="0">
                        <a:latin typeface="Arial Narrow" panose="020B0606020202030204" pitchFamily="34" charset="0"/>
                      </a:endParaRPr>
                    </a:p>
                  </a:txBody>
                  <a:tcPr/>
                </a:tc>
              </a:tr>
              <a:tr h="667785">
                <a:tc>
                  <a:txBody>
                    <a:bodyPr/>
                    <a:lstStyle/>
                    <a:p>
                      <a:pPr algn="ctr"/>
                      <a:r>
                        <a:rPr lang="en-US" sz="1200" dirty="0">
                          <a:latin typeface="+mn-lt"/>
                        </a:rPr>
                        <a:t>3</a:t>
                      </a:r>
                      <a:endParaRPr lang="en-IN" sz="1200" dirty="0">
                        <a:latin typeface="+mn-lt"/>
                      </a:endParaRPr>
                    </a:p>
                  </a:txBody>
                  <a:tcPr/>
                </a:tc>
                <a:tc>
                  <a:txBody>
                    <a:bodyPr/>
                    <a:lstStyle/>
                    <a:p>
                      <a:pPr algn="ctr"/>
                      <a:r>
                        <a:rPr lang="en-US" sz="1200" dirty="0">
                          <a:latin typeface="+mn-lt"/>
                        </a:rPr>
                        <a:t>Chatbot Song Recommendation System</a:t>
                      </a:r>
                      <a:endParaRPr lang="en-IN" sz="1200" dirty="0">
                        <a:latin typeface="+mn-lt"/>
                      </a:endParaRPr>
                    </a:p>
                  </a:txBody>
                  <a:tcPr/>
                </a:tc>
                <a:tc>
                  <a:txBody>
                    <a:bodyPr/>
                    <a:lstStyle/>
                    <a:p>
                      <a:pPr algn="ctr"/>
                      <a:r>
                        <a:rPr lang="en-US" sz="1200" dirty="0">
                          <a:latin typeface="+mn-lt"/>
                        </a:rPr>
                        <a:t>April 2024</a:t>
                      </a:r>
                      <a:endParaRPr lang="en-IN" sz="1200" dirty="0">
                        <a:latin typeface="+mn-lt"/>
                      </a:endParaRPr>
                    </a:p>
                  </a:txBody>
                  <a:tcPr/>
                </a:tc>
                <a:tc>
                  <a:txBody>
                    <a:bodyPr/>
                    <a:lstStyle/>
                    <a:p>
                      <a:pPr algn="ctr"/>
                      <a:r>
                        <a:rPr lang="en-US" sz="1200" dirty="0">
                          <a:latin typeface="+mn-lt"/>
                        </a:rPr>
                        <a:t>International Journal of Research Publication and Reviews</a:t>
                      </a:r>
                      <a:endParaRPr lang="en-IN" sz="1200" dirty="0">
                        <a:latin typeface="+mn-lt"/>
                      </a:endParaRPr>
                    </a:p>
                  </a:txBody>
                  <a:tcPr/>
                </a:tc>
                <a:tc>
                  <a:txBody>
                    <a:bodyPr/>
                    <a:lstStyle/>
                    <a:p>
                      <a:pPr marL="171450" indent="-171450" algn="ctr">
                        <a:buFont typeface="Arial" panose="020B0604020202020204" pitchFamily="34" charset="0"/>
                        <a:buChar char="•"/>
                      </a:pPr>
                      <a:r>
                        <a:rPr lang="en-US" sz="1200" dirty="0">
                          <a:latin typeface="+mn-lt"/>
                        </a:rPr>
                        <a:t>The proposed system uses a chatbot to interact with users and analyze their emotions through text. </a:t>
                      </a:r>
                      <a:endParaRPr lang="en-US" sz="1200" dirty="0">
                        <a:latin typeface="+mn-lt"/>
                      </a:endParaRPr>
                    </a:p>
                    <a:p>
                      <a:pPr marL="171450" indent="-171450" algn="ctr">
                        <a:buFont typeface="Arial" panose="020B0604020202020204" pitchFamily="34" charset="0"/>
                        <a:buChar char="•"/>
                      </a:pPr>
                      <a:r>
                        <a:rPr lang="en-US" sz="1200" dirty="0">
                          <a:latin typeface="+mn-lt"/>
                        </a:rPr>
                        <a:t>By asking questions, the chatbot determines the user's current mood and recommends a playlist accordingly</a:t>
                      </a:r>
                      <a:endParaRPr lang="en-US" sz="1200" dirty="0">
                        <a:latin typeface="+mn-lt"/>
                      </a:endParaRPr>
                    </a:p>
                  </a:txBody>
                  <a:tcPr/>
                </a:tc>
                <a:tc>
                  <a:txBody>
                    <a:bodyPr/>
                    <a:lstStyle/>
                    <a:p>
                      <a:pPr algn="ctr"/>
                      <a:r>
                        <a:rPr lang="en-IN" sz="1200" dirty="0">
                          <a:latin typeface="+mn-lt"/>
                        </a:rPr>
                        <a:t>Enhanced User Engagement</a:t>
                      </a:r>
                      <a:endParaRPr lang="en-IN" sz="12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200" dirty="0">
                          <a:latin typeface="+mn-lt"/>
                        </a:rPr>
                        <a:t>Emotional Recognition Limitations</a:t>
                      </a:r>
                      <a:endParaRPr lang="en-IN" sz="1200" dirty="0">
                        <a:latin typeface="+mn-lt"/>
                      </a:endParaRPr>
                    </a:p>
                  </a:txBody>
                  <a:tcPr/>
                </a:tc>
              </a:tr>
              <a:tr h="535118">
                <a:tc>
                  <a:txBody>
                    <a:bodyPr/>
                    <a:lstStyle/>
                    <a:p>
                      <a:pPr algn="ctr"/>
                      <a:r>
                        <a:rPr lang="en-US" sz="1200" dirty="0">
                          <a:latin typeface="+mn-lt"/>
                        </a:rPr>
                        <a:t>4</a:t>
                      </a:r>
                      <a:endParaRPr lang="en-IN" sz="1200" dirty="0">
                        <a:latin typeface="+mn-lt"/>
                      </a:endParaRPr>
                    </a:p>
                  </a:txBody>
                  <a:tcPr/>
                </a:tc>
                <a:tc>
                  <a:txBody>
                    <a:bodyPr/>
                    <a:lstStyle/>
                    <a:p>
                      <a:pPr algn="ctr"/>
                      <a:r>
                        <a:rPr lang="en-US" sz="1200" dirty="0">
                          <a:latin typeface="+mn-lt"/>
                          <a:cs typeface="Times New Roman" panose="02020603050405020304" pitchFamily="18" charset="0"/>
                        </a:rPr>
                        <a:t>Chatbot Song Recommendation System</a:t>
                      </a:r>
                      <a:endParaRPr lang="en-IN" sz="1200" dirty="0">
                        <a:latin typeface="+mn-lt"/>
                        <a:cs typeface="Times New Roman" panose="02020603050405020304" pitchFamily="18" charset="0"/>
                      </a:endParaRPr>
                    </a:p>
                  </a:txBody>
                  <a:tcPr/>
                </a:tc>
                <a:tc>
                  <a:txBody>
                    <a:bodyPr/>
                    <a:lstStyle/>
                    <a:p>
                      <a:pPr algn="ctr"/>
                      <a:r>
                        <a:rPr lang="en-US" sz="1200" dirty="0">
                          <a:latin typeface="+mn-lt"/>
                        </a:rPr>
                        <a:t>Dec 2023</a:t>
                      </a:r>
                      <a:endParaRPr lang="en-IN" sz="1200" dirty="0">
                        <a:latin typeface="+mn-lt"/>
                      </a:endParaRPr>
                    </a:p>
                  </a:txBody>
                  <a:tcPr/>
                </a:tc>
                <a:tc>
                  <a:txBody>
                    <a:bodyPr/>
                    <a:lstStyle/>
                    <a:p>
                      <a:pPr algn="ctr"/>
                      <a:r>
                        <a:rPr lang="en-US" sz="1200" dirty="0">
                          <a:latin typeface="+mn-lt"/>
                        </a:rPr>
                        <a:t>International Journal of Engineering Research </a:t>
                      </a:r>
                      <a:endParaRPr lang="en-IN" sz="1200" dirty="0">
                        <a:latin typeface="+mn-lt"/>
                      </a:endParaRPr>
                    </a:p>
                  </a:txBody>
                  <a:tcPr/>
                </a:tc>
                <a:tc>
                  <a:txBody>
                    <a:bodyPr/>
                    <a:lstStyle/>
                    <a:p>
                      <a:pPr marL="171450" indent="-171450" algn="ctr">
                        <a:buFont typeface="Arial" panose="020B0604020202020204" pitchFamily="34" charset="0"/>
                        <a:buChar char="•"/>
                      </a:pPr>
                      <a:r>
                        <a:rPr lang="en-US" sz="1200" dirty="0">
                          <a:latin typeface="+mn-lt"/>
                        </a:rPr>
                        <a:t>The chatbot serves as an advanced conversational agent, engaging users in meaningful conversations. </a:t>
                      </a:r>
                      <a:endParaRPr lang="en-US" sz="1200" dirty="0">
                        <a:latin typeface="+mn-lt"/>
                      </a:endParaRPr>
                    </a:p>
                    <a:p>
                      <a:pPr marL="171450" indent="-171450" algn="ctr">
                        <a:buFont typeface="Arial" panose="020B0604020202020204" pitchFamily="34" charset="0"/>
                        <a:buChar char="•"/>
                      </a:pPr>
                      <a:r>
                        <a:rPr lang="en-US" sz="1200" dirty="0">
                          <a:latin typeface="+mn-lt"/>
                        </a:rPr>
                        <a:t>The system employs machine learning techniques and APIs for emotion detection and music recommendation.</a:t>
                      </a:r>
                      <a:endParaRPr lang="en-US" sz="1200" dirty="0">
                        <a:latin typeface="+mn-lt"/>
                      </a:endParaRPr>
                    </a:p>
                  </a:txBody>
                  <a:tcPr/>
                </a:tc>
                <a:tc>
                  <a:txBody>
                    <a:bodyPr/>
                    <a:lstStyle/>
                    <a:p>
                      <a:pPr algn="ctr"/>
                      <a:r>
                        <a:rPr lang="en-IN" sz="1200" dirty="0">
                          <a:latin typeface="+mn-lt"/>
                        </a:rPr>
                        <a:t>Improved Personalization</a:t>
                      </a:r>
                      <a:endParaRPr lang="en-IN" sz="1200" dirty="0">
                        <a:latin typeface="+mn-lt"/>
                      </a:endParaRPr>
                    </a:p>
                  </a:txBody>
                  <a:tcPr/>
                </a:tc>
                <a:tc>
                  <a:txBody>
                    <a:bodyPr/>
                    <a:lstStyle/>
                    <a:p>
                      <a:pPr algn="ctr"/>
                      <a:r>
                        <a:rPr lang="en-IN" sz="1200" dirty="0">
                          <a:latin typeface="+mn-lt"/>
                        </a:rPr>
                        <a:t>Recommendation Accuracy</a:t>
                      </a:r>
                      <a:endParaRPr lang="en-IN" sz="1200" dirty="0">
                        <a:latin typeface="+mn-lt"/>
                      </a:endParaRPr>
                    </a:p>
                  </a:txBody>
                  <a:tcPr/>
                </a:tc>
              </a:tr>
            </a:tbl>
          </a:graphicData>
        </a:graphic>
      </p:graphicFrame>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38657" y="965335"/>
            <a:ext cx="1516150" cy="649591"/>
          </a:xfrm>
          <a:prstGeom prst="rect">
            <a:avLst/>
          </a:prstGeom>
        </p:spPr>
      </p:pic>
      <p:sp>
        <p:nvSpPr>
          <p:cNvPr id="10" name="Footer Placeholder 8"/>
          <p:cNvSpPr>
            <a:spLocks noGrp="1"/>
          </p:cNvSpPr>
          <p:nvPr>
            <p:ph type="ftr" sz="quarter" idx="11"/>
          </p:nvPr>
        </p:nvSpPr>
        <p:spPr>
          <a:xfrm>
            <a:off x="2660670" y="6286193"/>
            <a:ext cx="6870660" cy="365125"/>
          </a:xfrm>
        </p:spPr>
        <p:txBody>
          <a:bodyPr/>
          <a:lstStyle/>
          <a:p>
            <a:pPr algn="ctr"/>
            <a:r>
              <a:rPr lang="en-US" sz="1500" dirty="0">
                <a:solidFill>
                  <a:schemeClr val="tx2">
                    <a:lumMod val="10000"/>
                  </a:schemeClr>
                </a:solidFill>
              </a:rPr>
              <a:t>2</a:t>
            </a:r>
            <a:endParaRPr lang="en-IN" sz="1500" dirty="0">
              <a:solidFill>
                <a:schemeClr val="tx2">
                  <a:lumMod val="10000"/>
                </a:schemeClr>
              </a:solidFill>
            </a:endParaRPr>
          </a:p>
        </p:txBody>
      </p:sp>
      <p:sp>
        <p:nvSpPr>
          <p:cNvPr id="11" name="TextBox 10"/>
          <p:cNvSpPr txBox="1"/>
          <p:nvPr/>
        </p:nvSpPr>
        <p:spPr>
          <a:xfrm>
            <a:off x="9882316" y="6245362"/>
            <a:ext cx="1907142" cy="369332"/>
          </a:xfrm>
          <a:prstGeom prst="rect">
            <a:avLst/>
          </a:prstGeom>
          <a:noFill/>
        </p:spPr>
        <p:txBody>
          <a:bodyPr wrap="square" rtlCol="0">
            <a:spAutoFit/>
          </a:bodyPr>
          <a:lstStyle/>
          <a:p>
            <a:pPr algn="ctr"/>
            <a:r>
              <a:rPr lang="en-US" dirty="0">
                <a:solidFill>
                  <a:schemeClr val="tx2">
                    <a:lumMod val="10000"/>
                  </a:schemeClr>
                </a:solidFill>
              </a:rPr>
              <a:t>29 – 07 - 2024</a:t>
            </a:r>
            <a:endParaRPr lang="en-IN" dirty="0">
              <a:solidFill>
                <a:schemeClr val="tx2">
                  <a:lumMod val="1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3" name="Content Placeholder 2"/>
          <p:cNvSpPr>
            <a:spLocks noGrp="1"/>
          </p:cNvSpPr>
          <p:nvPr>
            <p:ph idx="1"/>
          </p:nvPr>
        </p:nvSpPr>
        <p:spPr/>
        <p:txBody>
          <a:bodyPr/>
          <a:lstStyle/>
          <a:p>
            <a:pPr algn="just"/>
            <a:r>
              <a:rPr lang="en-US" dirty="0">
                <a:solidFill>
                  <a:schemeClr val="bg1"/>
                </a:solidFill>
              </a:rPr>
              <a:t>Live Recommendation Generation</a:t>
            </a:r>
            <a:endParaRPr lang="en-US" dirty="0">
              <a:solidFill>
                <a:schemeClr val="bg1"/>
              </a:solidFill>
            </a:endParaRPr>
          </a:p>
          <a:p>
            <a:pPr marL="457200" lvl="1" indent="0" algn="just">
              <a:buNone/>
            </a:pPr>
            <a:r>
              <a:rPr lang="en-US" dirty="0">
                <a:solidFill>
                  <a:schemeClr val="bg1"/>
                </a:solidFill>
              </a:rPr>
              <a:t>A live recommendation providing real-time based recommendation on a person’s preferences, current context, or immediate needs.</a:t>
            </a:r>
            <a:endParaRPr lang="en-US" dirty="0">
              <a:solidFill>
                <a:schemeClr val="bg1"/>
              </a:solidFill>
            </a:endParaRPr>
          </a:p>
          <a:p>
            <a:pPr algn="just"/>
            <a:r>
              <a:rPr lang="en-US" dirty="0">
                <a:solidFill>
                  <a:schemeClr val="bg1"/>
                </a:solidFill>
              </a:rPr>
              <a:t>Indirect Questionings by Chatbot</a:t>
            </a:r>
            <a:endParaRPr lang="en-US" dirty="0">
              <a:solidFill>
                <a:schemeClr val="bg1"/>
              </a:solidFill>
            </a:endParaRPr>
          </a:p>
          <a:p>
            <a:pPr marL="457200" lvl="1" indent="0" algn="just">
              <a:buNone/>
            </a:pPr>
            <a:r>
              <a:rPr lang="en-US" dirty="0">
                <a:solidFill>
                  <a:schemeClr val="bg1"/>
                </a:solidFill>
              </a:rPr>
              <a:t>Indirect questioning involves asking questions in a way that doesn't directly ask for specific information but rather gathers insights for the reply</a:t>
            </a:r>
            <a:endParaRPr lang="en-US" dirty="0">
              <a:solidFill>
                <a:schemeClr val="bg1"/>
              </a:solidFill>
            </a:endParaRPr>
          </a:p>
          <a:p>
            <a:pPr algn="just"/>
            <a:r>
              <a:rPr lang="en-IN" dirty="0">
                <a:solidFill>
                  <a:schemeClr val="bg1"/>
                </a:solidFill>
              </a:rPr>
              <a:t>Query Related NLP</a:t>
            </a:r>
            <a:endParaRPr lang="en-IN" dirty="0">
              <a:solidFill>
                <a:schemeClr val="bg1"/>
              </a:solidFill>
            </a:endParaRPr>
          </a:p>
          <a:p>
            <a:pPr marL="457200" lvl="1" indent="0" algn="just">
              <a:buNone/>
            </a:pPr>
            <a:r>
              <a:rPr lang="en-US" dirty="0">
                <a:solidFill>
                  <a:schemeClr val="bg1"/>
                </a:solidFill>
              </a:rPr>
              <a:t>Query-related Natural Language Processing (NLP) focusing on understanding and managing queries </a:t>
            </a:r>
            <a:endParaRPr lang="en-IN" dirty="0">
              <a:solidFill>
                <a:schemeClr val="bg1"/>
              </a:solidFill>
            </a:endParaRPr>
          </a:p>
        </p:txBody>
      </p:sp>
      <p:sp>
        <p:nvSpPr>
          <p:cNvPr id="5" name="Footer Placeholder 8"/>
          <p:cNvSpPr>
            <a:spLocks noGrp="1"/>
          </p:cNvSpPr>
          <p:nvPr>
            <p:ph type="ftr" sz="quarter" idx="11"/>
          </p:nvPr>
        </p:nvSpPr>
        <p:spPr>
          <a:xfrm>
            <a:off x="2660670" y="6286193"/>
            <a:ext cx="6870660" cy="365125"/>
          </a:xfrm>
        </p:spPr>
        <p:txBody>
          <a:bodyPr/>
          <a:lstStyle/>
          <a:p>
            <a:pPr algn="ctr"/>
            <a:r>
              <a:rPr lang="en-US" sz="1500" dirty="0">
                <a:solidFill>
                  <a:schemeClr val="tx2">
                    <a:lumMod val="10000"/>
                  </a:schemeClr>
                </a:solidFill>
              </a:rPr>
              <a:t>4</a:t>
            </a:r>
            <a:endParaRPr lang="en-IN" sz="1500" dirty="0">
              <a:solidFill>
                <a:schemeClr val="tx2">
                  <a:lumMod val="10000"/>
                </a:schemeClr>
              </a:solidFill>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38657" y="965335"/>
            <a:ext cx="1516150" cy="649591"/>
          </a:xfrm>
          <a:prstGeom prst="rect">
            <a:avLst/>
          </a:prstGeom>
        </p:spPr>
      </p:pic>
      <p:sp>
        <p:nvSpPr>
          <p:cNvPr id="7" name="TextBox 6"/>
          <p:cNvSpPr txBox="1"/>
          <p:nvPr/>
        </p:nvSpPr>
        <p:spPr>
          <a:xfrm>
            <a:off x="9882316" y="6245362"/>
            <a:ext cx="1907142" cy="369332"/>
          </a:xfrm>
          <a:prstGeom prst="rect">
            <a:avLst/>
          </a:prstGeom>
          <a:noFill/>
        </p:spPr>
        <p:txBody>
          <a:bodyPr wrap="square" rtlCol="0">
            <a:spAutoFit/>
          </a:bodyPr>
          <a:lstStyle/>
          <a:p>
            <a:pPr algn="ctr"/>
            <a:r>
              <a:rPr lang="en-US" dirty="0">
                <a:solidFill>
                  <a:schemeClr val="tx2">
                    <a:lumMod val="10000"/>
                  </a:schemeClr>
                </a:solidFill>
              </a:rPr>
              <a:t>29 – 07 - 2024</a:t>
            </a:r>
            <a:endParaRPr lang="en-IN" dirty="0">
              <a:solidFill>
                <a:schemeClr val="tx2">
                  <a:lumMod val="1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and Goal</a:t>
            </a:r>
            <a:endParaRPr lang="en-IN" dirty="0"/>
          </a:p>
        </p:txBody>
      </p:sp>
      <p:sp>
        <p:nvSpPr>
          <p:cNvPr id="3" name="Text Placeholder 2"/>
          <p:cNvSpPr>
            <a:spLocks noGrp="1"/>
          </p:cNvSpPr>
          <p:nvPr>
            <p:ph type="body" idx="1"/>
          </p:nvPr>
        </p:nvSpPr>
        <p:spPr/>
        <p:txBody>
          <a:bodyPr/>
          <a:lstStyle/>
          <a:p>
            <a:r>
              <a:rPr lang="en-US" b="0" dirty="0">
                <a:solidFill>
                  <a:schemeClr val="bg1"/>
                </a:solidFill>
                <a:effectLst/>
              </a:rPr>
              <a:t>Motivation</a:t>
            </a:r>
            <a:endParaRPr lang="en-IN" b="0" dirty="0">
              <a:solidFill>
                <a:schemeClr val="bg1"/>
              </a:solidFill>
              <a:effectLst/>
            </a:endParaRPr>
          </a:p>
        </p:txBody>
      </p:sp>
      <p:sp>
        <p:nvSpPr>
          <p:cNvPr id="4" name="Content Placeholder 3"/>
          <p:cNvSpPr>
            <a:spLocks noGrp="1"/>
          </p:cNvSpPr>
          <p:nvPr>
            <p:ph sz="half" idx="2"/>
          </p:nvPr>
        </p:nvSpPr>
        <p:spPr/>
        <p:txBody>
          <a:bodyPr/>
          <a:lstStyle/>
          <a:p>
            <a:pPr algn="just"/>
            <a:r>
              <a:rPr lang="en-US" dirty="0">
                <a:solidFill>
                  <a:schemeClr val="bg1"/>
                </a:solidFill>
              </a:rPr>
              <a:t>Personalized User Experience</a:t>
            </a:r>
            <a:endParaRPr lang="en-US" dirty="0">
              <a:solidFill>
                <a:schemeClr val="bg1"/>
              </a:solidFill>
            </a:endParaRPr>
          </a:p>
          <a:p>
            <a:pPr algn="just"/>
            <a:r>
              <a:rPr lang="en-US" dirty="0">
                <a:solidFill>
                  <a:schemeClr val="bg1"/>
                </a:solidFill>
              </a:rPr>
              <a:t>Convenience and Accessibility</a:t>
            </a:r>
            <a:endParaRPr lang="en-US" dirty="0">
              <a:solidFill>
                <a:schemeClr val="bg1"/>
              </a:solidFill>
            </a:endParaRPr>
          </a:p>
          <a:p>
            <a:pPr algn="just"/>
            <a:r>
              <a:rPr lang="en-US" dirty="0">
                <a:solidFill>
                  <a:schemeClr val="bg1"/>
                </a:solidFill>
              </a:rPr>
              <a:t>Engagement and Interaction</a:t>
            </a:r>
            <a:endParaRPr lang="en-US" dirty="0">
              <a:solidFill>
                <a:schemeClr val="bg1"/>
              </a:solidFill>
            </a:endParaRPr>
          </a:p>
          <a:p>
            <a:pPr algn="just"/>
            <a:r>
              <a:rPr lang="en-US" dirty="0">
                <a:solidFill>
                  <a:schemeClr val="bg1"/>
                </a:solidFill>
              </a:rPr>
              <a:t>Opportunity for Innovation</a:t>
            </a:r>
            <a:endParaRPr lang="en-US" dirty="0">
              <a:solidFill>
                <a:schemeClr val="bg1"/>
              </a:solidFill>
            </a:endParaRPr>
          </a:p>
          <a:p>
            <a:endParaRPr lang="en-IN" dirty="0"/>
          </a:p>
        </p:txBody>
      </p:sp>
      <p:sp>
        <p:nvSpPr>
          <p:cNvPr id="5" name="Text Placeholder 4"/>
          <p:cNvSpPr>
            <a:spLocks noGrp="1"/>
          </p:cNvSpPr>
          <p:nvPr>
            <p:ph type="body" sz="quarter" idx="3"/>
          </p:nvPr>
        </p:nvSpPr>
        <p:spPr/>
        <p:txBody>
          <a:bodyPr/>
          <a:lstStyle/>
          <a:p>
            <a:r>
              <a:rPr lang="en-US" b="0" dirty="0">
                <a:solidFill>
                  <a:schemeClr val="bg1"/>
                </a:solidFill>
                <a:effectLst/>
              </a:rPr>
              <a:t>Goal</a:t>
            </a:r>
            <a:endParaRPr lang="en-IN" b="0" dirty="0">
              <a:solidFill>
                <a:schemeClr val="bg1"/>
              </a:solidFill>
              <a:effectLst/>
            </a:endParaRPr>
          </a:p>
        </p:txBody>
      </p:sp>
      <p:sp>
        <p:nvSpPr>
          <p:cNvPr id="6" name="Content Placeholder 5"/>
          <p:cNvSpPr>
            <a:spLocks noGrp="1"/>
          </p:cNvSpPr>
          <p:nvPr>
            <p:ph sz="quarter" idx="4"/>
          </p:nvPr>
        </p:nvSpPr>
        <p:spPr/>
        <p:txBody>
          <a:bodyPr/>
          <a:lstStyle/>
          <a:p>
            <a:pPr algn="just"/>
            <a:r>
              <a:rPr lang="en-US" dirty="0">
                <a:solidFill>
                  <a:schemeClr val="bg1"/>
                </a:solidFill>
              </a:rPr>
              <a:t>User Satisfaction:</a:t>
            </a:r>
            <a:endParaRPr lang="en-US" dirty="0">
              <a:solidFill>
                <a:schemeClr val="bg1"/>
              </a:solidFill>
            </a:endParaRPr>
          </a:p>
          <a:p>
            <a:pPr lvl="1" algn="just"/>
            <a:r>
              <a:rPr lang="en-US" dirty="0">
                <a:solidFill>
                  <a:schemeClr val="bg1"/>
                </a:solidFill>
              </a:rPr>
              <a:t>Positive User Experience</a:t>
            </a:r>
            <a:endParaRPr lang="en-US" dirty="0">
              <a:solidFill>
                <a:schemeClr val="bg1"/>
              </a:solidFill>
            </a:endParaRPr>
          </a:p>
          <a:p>
            <a:pPr lvl="1" algn="just"/>
            <a:r>
              <a:rPr lang="en-US" dirty="0">
                <a:solidFill>
                  <a:schemeClr val="bg1"/>
                </a:solidFill>
              </a:rPr>
              <a:t>Music Discovery </a:t>
            </a:r>
            <a:endParaRPr lang="en-US" dirty="0">
              <a:solidFill>
                <a:schemeClr val="bg1"/>
              </a:solidFill>
            </a:endParaRPr>
          </a:p>
          <a:p>
            <a:pPr algn="just"/>
            <a:r>
              <a:rPr lang="en-US" dirty="0">
                <a:solidFill>
                  <a:schemeClr val="bg1"/>
                </a:solidFill>
              </a:rPr>
              <a:t>Understanding User Emotions</a:t>
            </a:r>
            <a:endParaRPr lang="en-US" dirty="0">
              <a:solidFill>
                <a:schemeClr val="bg1"/>
              </a:solidFill>
            </a:endParaRPr>
          </a:p>
          <a:p>
            <a:pPr algn="just"/>
            <a:r>
              <a:rPr lang="en-US" dirty="0">
                <a:solidFill>
                  <a:schemeClr val="bg1"/>
                </a:solidFill>
              </a:rPr>
              <a:t>Learning &amp; Adaptability</a:t>
            </a:r>
            <a:endParaRPr lang="en-US" dirty="0">
              <a:solidFill>
                <a:schemeClr val="bg1"/>
              </a:solidFill>
            </a:endParaRPr>
          </a:p>
          <a:p>
            <a:endParaRPr lang="en-IN" dirty="0"/>
          </a:p>
        </p:txBody>
      </p:sp>
      <p:sp>
        <p:nvSpPr>
          <p:cNvPr id="7" name="Footer Placeholder 8"/>
          <p:cNvSpPr>
            <a:spLocks noGrp="1"/>
          </p:cNvSpPr>
          <p:nvPr>
            <p:ph type="ftr" sz="quarter" idx="11"/>
          </p:nvPr>
        </p:nvSpPr>
        <p:spPr>
          <a:xfrm>
            <a:off x="2660670" y="6286193"/>
            <a:ext cx="6870660" cy="365125"/>
          </a:xfrm>
        </p:spPr>
        <p:txBody>
          <a:bodyPr/>
          <a:lstStyle/>
          <a:p>
            <a:pPr algn="ctr"/>
            <a:r>
              <a:rPr lang="en-US" sz="1500" dirty="0">
                <a:solidFill>
                  <a:schemeClr val="tx2">
                    <a:lumMod val="10000"/>
                  </a:schemeClr>
                </a:solidFill>
              </a:rPr>
              <a:t>5</a:t>
            </a:r>
            <a:endParaRPr lang="en-IN" sz="1500" dirty="0">
              <a:solidFill>
                <a:schemeClr val="tx2">
                  <a:lumMod val="10000"/>
                </a:schemeClr>
              </a:solidFill>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38657" y="965335"/>
            <a:ext cx="1516150" cy="649591"/>
          </a:xfrm>
          <a:prstGeom prst="rect">
            <a:avLst/>
          </a:prstGeom>
        </p:spPr>
      </p:pic>
      <p:sp>
        <p:nvSpPr>
          <p:cNvPr id="9" name="TextBox 8"/>
          <p:cNvSpPr txBox="1"/>
          <p:nvPr/>
        </p:nvSpPr>
        <p:spPr>
          <a:xfrm>
            <a:off x="9882316" y="6245362"/>
            <a:ext cx="1907142" cy="369332"/>
          </a:xfrm>
          <a:prstGeom prst="rect">
            <a:avLst/>
          </a:prstGeom>
          <a:noFill/>
        </p:spPr>
        <p:txBody>
          <a:bodyPr wrap="square" rtlCol="0">
            <a:spAutoFit/>
          </a:bodyPr>
          <a:lstStyle/>
          <a:p>
            <a:pPr algn="ctr"/>
            <a:r>
              <a:rPr lang="en-US" dirty="0">
                <a:solidFill>
                  <a:schemeClr val="tx2">
                    <a:lumMod val="10000"/>
                  </a:schemeClr>
                </a:solidFill>
              </a:rPr>
              <a:t>29 – 07 - 2024</a:t>
            </a:r>
            <a:endParaRPr lang="en-IN" dirty="0">
              <a:solidFill>
                <a:schemeClr val="tx2">
                  <a:lumMod val="1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 Architecture Diagram</a:t>
            </a:r>
            <a:endParaRPr lang="en-IN" dirty="0"/>
          </a:p>
        </p:txBody>
      </p:sp>
      <p:sp>
        <p:nvSpPr>
          <p:cNvPr id="4" name="Footer Placeholder 8"/>
          <p:cNvSpPr>
            <a:spLocks noGrp="1"/>
          </p:cNvSpPr>
          <p:nvPr>
            <p:ph type="ftr" sz="quarter" idx="11"/>
          </p:nvPr>
        </p:nvSpPr>
        <p:spPr>
          <a:xfrm>
            <a:off x="2660670" y="6286193"/>
            <a:ext cx="6870660" cy="365125"/>
          </a:xfrm>
        </p:spPr>
        <p:txBody>
          <a:bodyPr/>
          <a:lstStyle/>
          <a:p>
            <a:pPr algn="ctr"/>
            <a:r>
              <a:rPr lang="en-US" sz="1500" dirty="0">
                <a:solidFill>
                  <a:schemeClr val="tx2">
                    <a:lumMod val="10000"/>
                  </a:schemeClr>
                </a:solidFill>
              </a:rPr>
              <a:t>6</a:t>
            </a:r>
            <a:endParaRPr lang="en-IN" sz="1500" dirty="0">
              <a:solidFill>
                <a:schemeClr val="tx2">
                  <a:lumMod val="10000"/>
                </a:schemeClr>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38657" y="965335"/>
            <a:ext cx="1516150" cy="649591"/>
          </a:xfrm>
          <a:prstGeom prst="rect">
            <a:avLst/>
          </a:prstGeom>
        </p:spPr>
      </p:pic>
      <p:sp>
        <p:nvSpPr>
          <p:cNvPr id="6" name="TextBox 5"/>
          <p:cNvSpPr txBox="1"/>
          <p:nvPr/>
        </p:nvSpPr>
        <p:spPr>
          <a:xfrm>
            <a:off x="9882316" y="6245362"/>
            <a:ext cx="1907142" cy="369332"/>
          </a:xfrm>
          <a:prstGeom prst="rect">
            <a:avLst/>
          </a:prstGeom>
          <a:noFill/>
        </p:spPr>
        <p:txBody>
          <a:bodyPr wrap="square" rtlCol="0">
            <a:spAutoFit/>
          </a:bodyPr>
          <a:lstStyle/>
          <a:p>
            <a:pPr algn="ctr"/>
            <a:r>
              <a:rPr lang="en-US" dirty="0">
                <a:solidFill>
                  <a:schemeClr val="tx2">
                    <a:lumMod val="10000"/>
                  </a:schemeClr>
                </a:solidFill>
              </a:rPr>
              <a:t>29 – 07 - 2024</a:t>
            </a:r>
            <a:endParaRPr lang="en-IN" dirty="0">
              <a:solidFill>
                <a:schemeClr val="tx2">
                  <a:lumMod val="10000"/>
                </a:schemeClr>
              </a:solidFill>
            </a:endParaRPr>
          </a:p>
        </p:txBody>
      </p:sp>
      <p:pic>
        <p:nvPicPr>
          <p:cNvPr id="11" name="Content Placeholder 10"/>
          <p:cNvPicPr>
            <a:picLocks noGrp="1" noChangeAspect="1"/>
          </p:cNvPicPr>
          <p:nvPr>
            <p:ph idx="1"/>
          </p:nvPr>
        </p:nvPicPr>
        <p:blipFill>
          <a:blip r:embed="rId2"/>
          <a:stretch>
            <a:fillRect/>
          </a:stretch>
        </p:blipFill>
        <p:spPr>
          <a:xfrm>
            <a:off x="891534" y="2373860"/>
            <a:ext cx="9192908" cy="35247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Framework (Hardware / Software) </a:t>
            </a:r>
            <a:endParaRPr lang="en-IN" dirty="0"/>
          </a:p>
        </p:txBody>
      </p:sp>
      <p:sp>
        <p:nvSpPr>
          <p:cNvPr id="3" name="Content Placeholder 2"/>
          <p:cNvSpPr>
            <a:spLocks noGrp="1"/>
          </p:cNvSpPr>
          <p:nvPr>
            <p:ph idx="1"/>
          </p:nvPr>
        </p:nvSpPr>
        <p:spPr/>
        <p:txBody>
          <a:bodyPr>
            <a:normAutofit lnSpcReduction="10000"/>
          </a:bodyPr>
          <a:lstStyle/>
          <a:p>
            <a:pPr algn="just"/>
            <a:endParaRPr lang="en-US" dirty="0">
              <a:solidFill>
                <a:schemeClr val="bg1"/>
              </a:solidFill>
            </a:endParaRPr>
          </a:p>
          <a:p>
            <a:pPr algn="just"/>
            <a:r>
              <a:rPr lang="en-US" dirty="0">
                <a:solidFill>
                  <a:schemeClr val="bg1"/>
                </a:solidFill>
              </a:rPr>
              <a:t>Hardware Requirements:</a:t>
            </a:r>
            <a:endParaRPr lang="en-US" dirty="0">
              <a:solidFill>
                <a:schemeClr val="bg1"/>
              </a:solidFill>
            </a:endParaRPr>
          </a:p>
          <a:p>
            <a:pPr lvl="1" algn="just"/>
            <a:r>
              <a:rPr lang="en-US" dirty="0">
                <a:solidFill>
                  <a:schemeClr val="bg1"/>
                </a:solidFill>
              </a:rPr>
              <a:t>Network Connection</a:t>
            </a:r>
            <a:endParaRPr lang="en-US" dirty="0">
              <a:solidFill>
                <a:schemeClr val="bg1"/>
              </a:solidFill>
            </a:endParaRPr>
          </a:p>
          <a:p>
            <a:pPr lvl="1" algn="just"/>
            <a:r>
              <a:rPr lang="en-US" dirty="0">
                <a:solidFill>
                  <a:schemeClr val="bg1"/>
                </a:solidFill>
              </a:rPr>
              <a:t>Memory and Storage.</a:t>
            </a:r>
            <a:endParaRPr lang="en-US" dirty="0">
              <a:solidFill>
                <a:schemeClr val="bg1"/>
              </a:solidFill>
            </a:endParaRPr>
          </a:p>
          <a:p>
            <a:pPr lvl="1" algn="just"/>
            <a:r>
              <a:rPr lang="en-US" dirty="0">
                <a:solidFill>
                  <a:schemeClr val="bg1"/>
                </a:solidFill>
              </a:rPr>
              <a:t>CPU and RAM</a:t>
            </a:r>
            <a:endParaRPr lang="en-US" dirty="0">
              <a:solidFill>
                <a:schemeClr val="bg1"/>
              </a:solidFill>
            </a:endParaRPr>
          </a:p>
          <a:p>
            <a:pPr algn="just"/>
            <a:r>
              <a:rPr lang="en-US" dirty="0">
                <a:solidFill>
                  <a:schemeClr val="bg1"/>
                </a:solidFill>
              </a:rPr>
              <a:t>Software Requirements:</a:t>
            </a:r>
            <a:endParaRPr lang="en-US" dirty="0">
              <a:solidFill>
                <a:schemeClr val="bg1"/>
              </a:solidFill>
            </a:endParaRPr>
          </a:p>
          <a:p>
            <a:pPr lvl="1" algn="just"/>
            <a:r>
              <a:rPr lang="en-IN" dirty="0">
                <a:solidFill>
                  <a:schemeClr val="bg1"/>
                </a:solidFill>
              </a:rPr>
              <a:t>Pyhon 3.10</a:t>
            </a:r>
            <a:endParaRPr lang="en-IN" dirty="0">
              <a:solidFill>
                <a:schemeClr val="bg1"/>
              </a:solidFill>
            </a:endParaRPr>
          </a:p>
          <a:p>
            <a:pPr lvl="1" algn="just"/>
            <a:r>
              <a:rPr lang="en-IN" dirty="0">
                <a:solidFill>
                  <a:schemeClr val="bg1"/>
                </a:solidFill>
              </a:rPr>
              <a:t>Web Browser supporting Java Scripts</a:t>
            </a:r>
            <a:endParaRPr lang="en-IN" dirty="0">
              <a:solidFill>
                <a:schemeClr val="bg1"/>
              </a:solidFill>
            </a:endParaRPr>
          </a:p>
        </p:txBody>
      </p:sp>
      <p:sp>
        <p:nvSpPr>
          <p:cNvPr id="4" name="Footer Placeholder 8"/>
          <p:cNvSpPr>
            <a:spLocks noGrp="1"/>
          </p:cNvSpPr>
          <p:nvPr>
            <p:ph type="ftr" sz="quarter" idx="11"/>
          </p:nvPr>
        </p:nvSpPr>
        <p:spPr>
          <a:xfrm>
            <a:off x="2660670" y="6286193"/>
            <a:ext cx="6870660" cy="365125"/>
          </a:xfrm>
        </p:spPr>
        <p:txBody>
          <a:bodyPr/>
          <a:lstStyle/>
          <a:p>
            <a:pPr algn="ctr"/>
            <a:r>
              <a:rPr lang="en-US" sz="1500" dirty="0">
                <a:solidFill>
                  <a:schemeClr val="tx2">
                    <a:lumMod val="10000"/>
                  </a:schemeClr>
                </a:solidFill>
              </a:rPr>
              <a:t>7</a:t>
            </a:r>
            <a:endParaRPr lang="en-IN" sz="1500" dirty="0">
              <a:solidFill>
                <a:schemeClr val="tx2">
                  <a:lumMod val="10000"/>
                </a:schemeClr>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38657" y="965335"/>
            <a:ext cx="1516150" cy="649591"/>
          </a:xfrm>
          <a:prstGeom prst="rect">
            <a:avLst/>
          </a:prstGeom>
        </p:spPr>
      </p:pic>
      <p:sp>
        <p:nvSpPr>
          <p:cNvPr id="6" name="TextBox 5"/>
          <p:cNvSpPr txBox="1"/>
          <p:nvPr/>
        </p:nvSpPr>
        <p:spPr>
          <a:xfrm>
            <a:off x="9882316" y="6245362"/>
            <a:ext cx="1907142" cy="369332"/>
          </a:xfrm>
          <a:prstGeom prst="rect">
            <a:avLst/>
          </a:prstGeom>
          <a:noFill/>
        </p:spPr>
        <p:txBody>
          <a:bodyPr wrap="square" rtlCol="0">
            <a:spAutoFit/>
          </a:bodyPr>
          <a:lstStyle/>
          <a:p>
            <a:pPr algn="ctr"/>
            <a:r>
              <a:rPr lang="en-US" dirty="0">
                <a:solidFill>
                  <a:schemeClr val="tx2">
                    <a:lumMod val="10000"/>
                  </a:schemeClr>
                </a:solidFill>
              </a:rPr>
              <a:t>29 – 07 - 2024</a:t>
            </a:r>
            <a:endParaRPr lang="en-IN" dirty="0">
              <a:solidFill>
                <a:schemeClr val="tx2">
                  <a:lumMod val="10000"/>
                </a:schemeClr>
              </a:solidFill>
            </a:endParaRPr>
          </a:p>
        </p:txBody>
      </p:sp>
    </p:spTree>
  </p:cSld>
  <p:clrMapOvr>
    <a:masterClrMapping/>
  </p:clrMapOvr>
</p:sld>
</file>

<file path=ppt/tags/tag1.xml><?xml version="1.0" encoding="utf-8"?>
<p:tagLst xmlns:p="http://schemas.openxmlformats.org/presentationml/2006/main">
  <p:tag name="TABLE_ENDDRAG_ORIGIN_RECT" val="916*261"/>
  <p:tag name="TABLE_ENDDRAG_RECT" val="20*172*916*261"/>
</p:tagLst>
</file>

<file path=ppt/theme/theme1.xml><?xml version="1.0" encoding="utf-8"?>
<a:theme xmlns:a="http://schemas.openxmlformats.org/drawingml/2006/main" name="Berlin">
  <a:themeElements>
    <a:clrScheme name="Custom 13">
      <a:dk1>
        <a:srgbClr val="1E7442"/>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5454</Words>
  <Application>WPS Presentation</Application>
  <PresentationFormat>Widescreen</PresentationFormat>
  <Paragraphs>229</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Arial Narrow</vt:lpstr>
      <vt:lpstr>Times New Roman</vt:lpstr>
      <vt:lpstr>Trebuchet MS</vt:lpstr>
      <vt:lpstr>Microsoft YaHei</vt:lpstr>
      <vt:lpstr>Arial Unicode MS</vt:lpstr>
      <vt:lpstr>Calibri</vt:lpstr>
      <vt:lpstr>Berlin</vt:lpstr>
      <vt:lpstr>Review 1</vt:lpstr>
      <vt:lpstr>Abstract</vt:lpstr>
      <vt:lpstr>Disadvantages of Existing System</vt:lpstr>
      <vt:lpstr>Literature Survey</vt:lpstr>
      <vt:lpstr>Literature Survey</vt:lpstr>
      <vt:lpstr>Proposed System</vt:lpstr>
      <vt:lpstr>Motivation and Goal</vt:lpstr>
      <vt:lpstr>Proposed System Architecture Diagram</vt:lpstr>
      <vt:lpstr>Project Framework (Hardware / Software) </vt:lpstr>
      <vt:lpstr>Modules (Explanation of Architecture Diagrams)</vt:lpstr>
      <vt:lpstr>Algorithm Used</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dc:title>
  <dc:creator>KAMLESH J V K</dc:creator>
  <cp:lastModifiedBy>sreev</cp:lastModifiedBy>
  <cp:revision>54</cp:revision>
  <dcterms:created xsi:type="dcterms:W3CDTF">2024-07-23T16:09:00Z</dcterms:created>
  <dcterms:modified xsi:type="dcterms:W3CDTF">2024-07-28T10:42:19Z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C6F05F16C762492BBC5027FD08CDBF48_12</vt:lpwstr>
  </property>
  <property fmtid="{D5CDD505-2E9C-101B-9397-08002B2CF9AE}" pid="3" name="KSOProductBuildVer">
    <vt:lpwstr>2057-12.2.0.17153</vt:lpwstr>
  </property>
</Properties>
</file>