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52"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SREEBAL U</a:t>
            </a:r>
          </a:p>
          <a:p>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St,peters</a:t>
            </a:r>
            <a:r>
              <a:rPr lang="en-US" sz="2000" b="1" dirty="0" smtClean="0">
                <a:solidFill>
                  <a:schemeClr val="accent1">
                    <a:lumMod val="75000"/>
                  </a:schemeClr>
                </a:solidFill>
                <a:latin typeface="Arial"/>
                <a:cs typeface="Arial"/>
              </a:rPr>
              <a:t> college of engineering and technology</a:t>
            </a:r>
          </a:p>
          <a:p>
            <a:r>
              <a:rPr lang="en-US" sz="2000" b="1" dirty="0" smtClean="0">
                <a:solidFill>
                  <a:schemeClr val="accent1">
                    <a:lumMod val="75000"/>
                  </a:schemeClr>
                </a:solidFill>
                <a:latin typeface="Arial"/>
                <a:cs typeface="Arial"/>
              </a:rPr>
              <a:t>Department Biotechnology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0000" lnSpcReduction="20000"/>
          </a:bodyPr>
          <a:lstStyle/>
          <a:p>
            <a:pPr marL="457200" indent="-457200">
              <a:buFont typeface="+mj-lt"/>
              <a:buAutoNum type="arabicPeriod"/>
            </a:pPr>
            <a:r>
              <a:rPr lang="en-US" sz="2400" dirty="0" smtClean="0"/>
              <a:t>- </a:t>
            </a:r>
            <a:r>
              <a:rPr lang="en-US" sz="2400" dirty="0"/>
              <a:t>Website: [</a:t>
            </a:r>
            <a:r>
              <a:rPr lang="en-US" sz="2400" dirty="0" err="1"/>
              <a:t>Scikit</a:t>
            </a:r>
            <a:r>
              <a:rPr lang="en-US" sz="2400" dirty="0"/>
              <a:t>-learn Random Forest Classifier](</a:t>
            </a:r>
            <a:r>
              <a:rPr lang="en-US" sz="2400" dirty="0">
                <a:hlinkClick r:id="rId2"/>
              </a:rPr>
              <a:t>https://scikit-learn.org/stable/modules/generated/sklearn.ensemble.RandomForestClassifier.html</a:t>
            </a:r>
            <a:r>
              <a:rPr lang="en-US" sz="2400" dirty="0" smtClean="0"/>
              <a:t>)</a:t>
            </a:r>
          </a:p>
          <a:p>
            <a:pPr marL="457200" indent="-457200">
              <a:buFont typeface="+mj-lt"/>
              <a:buAutoNum type="arabicPeriod"/>
            </a:pPr>
            <a:r>
              <a:rPr lang="en-US" sz="2400" dirty="0" smtClean="0"/>
              <a:t> </a:t>
            </a:r>
            <a:r>
              <a:rPr lang="en-US" sz="2400" dirty="0"/>
              <a:t>Article: [Random Forests: A Powerful Tool for Predictive Modeling in Healthcare](https://www.ncbi.nlm.nih.gov/pmc/articles/PMC6493287/)</a:t>
            </a:r>
          </a:p>
          <a:p>
            <a:pPr marL="457200" indent="-457200">
              <a:buFont typeface="+mj-lt"/>
              <a:buAutoNum type="arabicPeriod"/>
            </a:pPr>
            <a:r>
              <a:rPr lang="en-US" sz="2400" dirty="0" smtClean="0"/>
              <a:t> </a:t>
            </a:r>
            <a:r>
              <a:rPr lang="en-US" sz="2400" dirty="0"/>
              <a:t>Paper: [Machine Learning for Healthcare: Review, Opportunities, and Challenges](https://arxiv.org/abs/1805.05649)</a:t>
            </a:r>
          </a:p>
          <a:p>
            <a:pPr marL="457200" indent="-457200">
              <a:buFont typeface="+mj-lt"/>
              <a:buAutoNum type="arabicPeriod"/>
            </a:pPr>
            <a:r>
              <a:rPr lang="en-US" sz="2400" dirty="0" smtClean="0"/>
              <a:t> </a:t>
            </a:r>
            <a:r>
              <a:rPr lang="en-US" sz="2400" dirty="0"/>
              <a:t>Paper: [Interpretable Machine Learning in Healthcare](https://www.nature.com/articles/s41591-019-0508-1</a:t>
            </a:r>
            <a:r>
              <a:rPr lang="en-US" sz="2400" dirty="0" smtClean="0"/>
              <a:t>)</a:t>
            </a:r>
            <a:endParaRPr lang="en-US" sz="2400" dirty="0"/>
          </a:p>
          <a:p>
            <a:pPr marL="457200" indent="-457200">
              <a:buFont typeface="+mj-lt"/>
              <a:buAutoNum type="arabicPeriod"/>
            </a:pPr>
            <a:r>
              <a:rPr lang="en-US" sz="2400" dirty="0" smtClean="0"/>
              <a:t>Book</a:t>
            </a:r>
            <a:r>
              <a:rPr lang="en-US" sz="2400" dirty="0"/>
              <a:t>: [Practical Machine Learning for Healthcare](https://www.amazon.com/Practical-Machine-Learning-Healthcare-Approaches/dp/1491964543)</a:t>
            </a:r>
          </a:p>
          <a:p>
            <a:pPr marL="457200" indent="-457200">
              <a:buFont typeface="+mj-lt"/>
              <a:buAutoNum type="arabicPeriod"/>
            </a:pPr>
            <a:r>
              <a:rPr lang="en-US" sz="2400" dirty="0" smtClean="0"/>
              <a:t>-Article</a:t>
            </a:r>
            <a:r>
              <a:rPr lang="en-US" sz="2400" dirty="0"/>
              <a:t>: [Machine Learning Applications in Cardiovascular Disease Diagnosis](https://www.ncbi.nlm.nih.gov/pmc/articles/PMC6987244/)</a:t>
            </a:r>
          </a:p>
          <a:p>
            <a:pPr marL="457200" indent="-457200">
              <a:buFont typeface="+mj-lt"/>
              <a:buAutoNum type="arabicPeriod"/>
            </a:pPr>
            <a:r>
              <a:rPr lang="en-US" sz="2400" dirty="0" smtClean="0"/>
              <a:t> </a:t>
            </a:r>
            <a:r>
              <a:rPr lang="en-US" sz="2400" dirty="0"/>
              <a:t>Article: [Machine Learning in Cardiology - A Review](https://pubmed.ncbi.nlm.nih.gov/31129017/)</a:t>
            </a:r>
          </a:p>
          <a:p>
            <a:pPr marL="457200" indent="-457200">
              <a:buFont typeface="+mj-lt"/>
              <a:buAutoNum type="arabicPeriod"/>
            </a:pPr>
            <a:r>
              <a:rPr lang="en-US" sz="2400" dirty="0" smtClean="0"/>
              <a:t>Blog </a:t>
            </a:r>
            <a:r>
              <a:rPr lang="en-US" sz="2400" dirty="0"/>
              <a:t>Post: [Healthcare Data Analytics with Random Forests](https://towardsdatascience.com/healthcare-data-analytics-with-random-forests-d36d9b2ad829)</a:t>
            </a:r>
          </a:p>
          <a:p>
            <a:pPr marL="457200" indent="-457200">
              <a:buFont typeface="+mj-lt"/>
              <a:buAutoNum type="arabicPeriod"/>
            </a:pP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p:txBody>
          <a:bodyPr vert="horz" lIns="91440" tIns="45720" rIns="91440" bIns="45720" rtlCol="0" anchor="ctr">
            <a:noAutofit/>
          </a:bodyPr>
          <a:lstStyle/>
          <a:p>
            <a:pPr marL="305435" indent="-305435"/>
            <a:r>
              <a:rPr lang="en-US" sz="1800" b="1" dirty="0">
                <a:latin typeface="Calibri"/>
                <a:cs typeface="Calibri"/>
              </a:rPr>
              <a:t>The provided code aims to develop a Random Forest classifier for predicting general health status using a dataset containing features related to cardiovascular disease (CVD). Initially, the dataset is loaded from an Excel file and preprocessed, which involves extracting features and the target variable, dropping non-numeric columns, and splitting the data into training and testing sets. Missing values are handled by imputing them with the mean of respective columns, and feature standardization is performed using </a:t>
            </a:r>
            <a:r>
              <a:rPr lang="en-US" sz="1800" b="1" dirty="0" err="1">
                <a:latin typeface="Calibri"/>
                <a:cs typeface="Calibri"/>
              </a:rPr>
              <a:t>StandardScaler</a:t>
            </a:r>
            <a:r>
              <a:rPr lang="en-US" sz="1800" b="1" dirty="0">
                <a:latin typeface="Calibri"/>
                <a:cs typeface="Calibri"/>
              </a:rPr>
              <a:t> to ensure uniform scaling. Subsequently, a Random Forest classifier with 100 decision trees is trained on the standardized training data to learn patterns in the input features for classifying instances into different categories of general health status. The model's performance is evaluated by making predictions on the test set and calculating accuracy, generating a classification report, and constructing a confusion matrix to assess its predictive capabilities across different health status categories. Additionally, feature importance analysis is conducted to identify the most influential features contributing to the model's predictions, which are visualized through a bar chart for easy interpretation. Overall, the proposed solution leverages machine learning techniques to develop an effective predictive model for general health status classification, providing valuable insights into factors influencing health status predictions.</a:t>
            </a:r>
            <a:endParaRPr lang="en-IN" sz="1800" b="1" dirty="0">
              <a:latin typeface="Calibri"/>
              <a:cs typeface="Calibri"/>
            </a:endParaRPr>
          </a:p>
          <a:p>
            <a:pPr marL="0" indent="0">
              <a:buNone/>
            </a:pP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rPr>
              <a:t>To systematically develop a Random Forest classifier for predicting general health status, several essential steps are followed. Initially, the problem statement is clearly defined: predicting general health status based on features related to cardiovascular disease. Data acquisition involves obtaining a dataset containing relevant features and the target variable (general health status). Subsequently, data understanding and exploration are conducted to analyze the dataset's structure, identify missing values, outliers, and understand the relationships between features and the target variable. Data preprocessing involves handling missing values, encoding categorical variables, and splitting the dataset into training and testing sets. Feature engineering is performed to select relevant features and scale them appropriately. The Random Forest algorithm is chosen for its suitability for classification tasks and robustness in handling nonlinear relationships. The model is trained on the training dataset, and its performance is evaluated using various metrics such as accuracy, precision, recall, and F1-score. Feature </a:t>
            </a:r>
            <a:r>
              <a:rPr lang="en-US" sz="1800" b="1" dirty="0" err="1">
                <a:solidFill>
                  <a:srgbClr val="0F0F0F"/>
                </a:solidFill>
              </a:rPr>
              <a:t>importances</a:t>
            </a:r>
            <a:r>
              <a:rPr lang="en-US" sz="1800" b="1" dirty="0">
                <a:solidFill>
                  <a:srgbClr val="0F0F0F"/>
                </a:solidFill>
              </a:rPr>
              <a:t> are analyzed to identify the most influential features in predicting general health status. Finally, the trained model is deployed into production, and results are communicated effectively to stakeholders. This systematic approach ensures the development of a robust Random Forest classifier for predicting general health status based on features related to cardiovascular disease.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1000" dirty="0" smtClean="0"/>
              <a:t>Algorithm:</a:t>
            </a:r>
            <a:endParaRPr lang="en-US" sz="1000" dirty="0"/>
          </a:p>
          <a:p>
            <a:pPr marL="305435" indent="-305435"/>
            <a:r>
              <a:rPr lang="en-US" sz="1000" dirty="0"/>
              <a:t>   - Random Forest is an ensemble learning method that constructs a multitude of decision trees during training.</a:t>
            </a:r>
          </a:p>
          <a:p>
            <a:pPr marL="305435" indent="-305435"/>
            <a:r>
              <a:rPr lang="en-US" sz="1000" dirty="0"/>
              <a:t>   - Each decision tree is trained on a random subset of the dataset (bootstrap sample) and considers a random subset of features at each split.</a:t>
            </a:r>
          </a:p>
          <a:p>
            <a:pPr marL="305435" indent="-305435"/>
            <a:r>
              <a:rPr lang="en-US" sz="1000" dirty="0"/>
              <a:t>   - During prediction, each tree in the forest independently predicts the target variable, and the final prediction is determined by aggregating the predictions of all trees (e.g., by averaging for regression or by voting for classification).</a:t>
            </a:r>
          </a:p>
          <a:p>
            <a:pPr marL="305435" indent="-305435"/>
            <a:r>
              <a:rPr lang="en-US" sz="1000" dirty="0"/>
              <a:t>   - Random Forest is robust against </a:t>
            </a:r>
            <a:r>
              <a:rPr lang="en-US" sz="1000" dirty="0" err="1"/>
              <a:t>overfitting</a:t>
            </a:r>
            <a:r>
              <a:rPr lang="en-US" sz="1000" dirty="0"/>
              <a:t> and can handle high-dimensional datasets with noisy features.</a:t>
            </a:r>
          </a:p>
          <a:p>
            <a:pPr marL="0" indent="0">
              <a:buNone/>
            </a:pPr>
            <a:r>
              <a:rPr lang="en-US" sz="1050" dirty="0" smtClean="0"/>
              <a:t>Deployment</a:t>
            </a:r>
            <a:endParaRPr lang="en-US" sz="1000" dirty="0"/>
          </a:p>
          <a:p>
            <a:pPr marL="305435" indent="-305435"/>
            <a:r>
              <a:rPr lang="en-US" sz="1000" dirty="0"/>
              <a:t>   - After training and evaluating the Random Forest classifier, the next step is to deploy it into production for real-world use.</a:t>
            </a:r>
          </a:p>
          <a:p>
            <a:pPr marL="305435" indent="-305435"/>
            <a:r>
              <a:rPr lang="en-US" sz="1000" dirty="0"/>
              <a:t>   - Deployment involves integrating the trained model into a production environment where it can make predictions on new, unseen data.</a:t>
            </a:r>
          </a:p>
          <a:p>
            <a:pPr marL="305435" indent="-305435"/>
            <a:r>
              <a:rPr lang="en-US" sz="1000" dirty="0"/>
              <a:t>   - Depending on the deployment scenario, the model can be deployed as:</a:t>
            </a:r>
          </a:p>
          <a:p>
            <a:pPr marL="305435" indent="-305435"/>
            <a:r>
              <a:rPr lang="en-US" sz="1000" dirty="0"/>
              <a:t>     - A standalone application: The model can be packaged into a standalone software application or a web service accessible via API endpoints.</a:t>
            </a:r>
          </a:p>
          <a:p>
            <a:pPr marL="305435" indent="-305435"/>
            <a:r>
              <a:rPr lang="en-US" sz="1000" dirty="0"/>
              <a:t>     - Integration into existing systems: The model can be integrated into existing software systems, such as healthcare management systems or mobile applications, to provide predictive capabilities.</a:t>
            </a:r>
          </a:p>
          <a:p>
            <a:pPr marL="305435" indent="-305435"/>
            <a:r>
              <a:rPr lang="en-US" sz="1000" dirty="0"/>
              <a:t>     - Cloud deployment: The model can be deployed on cloud platforms (e.g., AWS, Azure, Google Cloud) using containerization technologies (e.g., </a:t>
            </a:r>
            <a:r>
              <a:rPr lang="en-US" sz="1000" dirty="0" err="1"/>
              <a:t>Docker</a:t>
            </a:r>
            <a:r>
              <a:rPr lang="en-US" sz="1000" dirty="0"/>
              <a:t>, </a:t>
            </a:r>
            <a:r>
              <a:rPr lang="en-US" sz="1000" dirty="0" err="1"/>
              <a:t>Kubernetes</a:t>
            </a:r>
            <a:r>
              <a:rPr lang="en-US" sz="1000" dirty="0"/>
              <a:t>) for scalability and ease of management.</a:t>
            </a:r>
          </a:p>
          <a:p>
            <a:pPr marL="305435" indent="-305435"/>
            <a:r>
              <a:rPr lang="en-US" sz="1000" dirty="0"/>
              <a:t>   - Deployment also involves setting up monitoring mechanisms to track the model's performance in production, such as monitoring prediction latency, monitoring data drift, and monitoring model accuracy over time.</a:t>
            </a:r>
          </a:p>
          <a:p>
            <a:pPr marL="305435" indent="-305435"/>
            <a:r>
              <a:rPr lang="en-US" sz="1000" dirty="0"/>
              <a:t>   - Regular maintenance and updates are essential to ensure that the deployed model continues to perform optimally as new data becomes available and the underlying environment evolves.</a:t>
            </a:r>
          </a:p>
          <a:p>
            <a:pPr marL="305435" indent="-305435"/>
            <a:endParaRPr lang="en-US" sz="1000" dirty="0"/>
          </a:p>
          <a:p>
            <a:pPr marL="0" indent="0">
              <a:buNone/>
            </a:pPr>
            <a:endParaRPr lang="en-IN" sz="1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Autofit/>
          </a:bodyPr>
          <a:lstStyle/>
          <a:p>
            <a:pPr marL="0" indent="0">
              <a:buNone/>
            </a:pPr>
            <a:endParaRPr lang="en-US" sz="1100" dirty="0" smtClean="0"/>
          </a:p>
          <a:p>
            <a:pPr marL="0" indent="0">
              <a:buNone/>
            </a:pPr>
            <a:r>
              <a:rPr lang="en-US" sz="1100" dirty="0" smtClean="0"/>
              <a:t>Classification </a:t>
            </a:r>
            <a:r>
              <a:rPr lang="en-US" sz="1100" dirty="0"/>
              <a:t>Report:</a:t>
            </a:r>
          </a:p>
          <a:p>
            <a:pPr marL="0" indent="0">
              <a:buNone/>
            </a:pPr>
            <a:r>
              <a:rPr lang="en-US" sz="1100" dirty="0"/>
              <a:t>              precision    recall  f1-score   support</a:t>
            </a:r>
          </a:p>
          <a:p>
            <a:pPr marL="0" indent="0">
              <a:buNone/>
            </a:pPr>
            <a:r>
              <a:rPr lang="en-US" sz="1100" dirty="0" smtClean="0"/>
              <a:t>  </a:t>
            </a:r>
            <a:r>
              <a:rPr lang="en-US" sz="1100" dirty="0"/>
              <a:t>Excellent       0.27      0.19      0.22     11339</a:t>
            </a:r>
          </a:p>
          <a:p>
            <a:pPr marL="0" indent="0">
              <a:buNone/>
            </a:pPr>
            <a:r>
              <a:rPr lang="en-US" sz="1100" dirty="0"/>
              <a:t>        Fair       0.20      0.11      0.14      7166</a:t>
            </a:r>
          </a:p>
          <a:p>
            <a:pPr marL="0" indent="0">
              <a:buNone/>
            </a:pPr>
            <a:r>
              <a:rPr lang="en-US" sz="1100" dirty="0"/>
              <a:t>        Good       0.34      0.40      0.37     18784</a:t>
            </a:r>
          </a:p>
          <a:p>
            <a:pPr marL="0" indent="0">
              <a:buNone/>
            </a:pPr>
            <a:r>
              <a:rPr lang="en-US" sz="1100" dirty="0"/>
              <a:t>        Poor       0.07      0.02      0.03      2265</a:t>
            </a:r>
          </a:p>
          <a:p>
            <a:pPr marL="0" indent="0">
              <a:buNone/>
            </a:pPr>
            <a:r>
              <a:rPr lang="en-US" sz="1100" dirty="0"/>
              <a:t>   Very Good       0.39      0.49      0.44     22217</a:t>
            </a:r>
          </a:p>
          <a:p>
            <a:pPr marL="0" indent="0">
              <a:buNone/>
            </a:pPr>
            <a:r>
              <a:rPr lang="en-US" sz="1100" dirty="0" smtClean="0"/>
              <a:t>   </a:t>
            </a:r>
            <a:r>
              <a:rPr lang="en-US" sz="1100" dirty="0"/>
              <a:t>accuracy                           0.34     61771</a:t>
            </a:r>
          </a:p>
          <a:p>
            <a:pPr marL="0" indent="0">
              <a:buNone/>
            </a:pPr>
            <a:r>
              <a:rPr lang="en-US" sz="1100" dirty="0"/>
              <a:t>   macro </a:t>
            </a:r>
            <a:r>
              <a:rPr lang="en-US" sz="1100" dirty="0" err="1"/>
              <a:t>avg</a:t>
            </a:r>
            <a:r>
              <a:rPr lang="en-US" sz="1100" dirty="0"/>
              <a:t>       0.26      0.24      0.24     61771</a:t>
            </a:r>
          </a:p>
          <a:p>
            <a:pPr marL="0" indent="0">
              <a:buNone/>
            </a:pPr>
            <a:r>
              <a:rPr lang="en-US" sz="1100" dirty="0"/>
              <a:t>weighted </a:t>
            </a:r>
            <a:r>
              <a:rPr lang="en-US" sz="1100" dirty="0" err="1"/>
              <a:t>avg</a:t>
            </a:r>
            <a:r>
              <a:rPr lang="en-US" sz="1100" dirty="0"/>
              <a:t>       0.32      0.34      0.33     61771</a:t>
            </a:r>
          </a:p>
          <a:p>
            <a:pPr marL="0" indent="0">
              <a:buNone/>
            </a:pPr>
            <a:r>
              <a:rPr lang="en-US" sz="1100" dirty="0" smtClean="0"/>
              <a:t>Confusion </a:t>
            </a:r>
            <a:r>
              <a:rPr lang="en-US" sz="1100" dirty="0"/>
              <a:t>Matrix:</a:t>
            </a:r>
          </a:p>
          <a:p>
            <a:pPr marL="0" indent="0">
              <a:buNone/>
            </a:pPr>
            <a:r>
              <a:rPr lang="en-US" sz="1100" dirty="0"/>
              <a:t>[[ 2152   449  2978    94  5666]</a:t>
            </a:r>
          </a:p>
          <a:p>
            <a:pPr marL="0" indent="0">
              <a:buNone/>
            </a:pPr>
            <a:r>
              <a:rPr lang="en-US" sz="1100" dirty="0"/>
              <a:t> [  558   753  3183    96  2576]</a:t>
            </a:r>
          </a:p>
          <a:p>
            <a:pPr marL="0" indent="0">
              <a:buNone/>
            </a:pPr>
            <a:r>
              <a:rPr lang="en-US" sz="1100" dirty="0"/>
              <a:t> [ 1876  1309  7436   235  7928]</a:t>
            </a:r>
          </a:p>
          <a:p>
            <a:pPr marL="0" indent="0">
              <a:buNone/>
            </a:pPr>
            <a:r>
              <a:rPr lang="en-US" sz="1100" dirty="0"/>
              <a:t> [  195   275   989    46   760]</a:t>
            </a:r>
          </a:p>
          <a:p>
            <a:pPr marL="0" indent="0">
              <a:buNone/>
            </a:pPr>
            <a:r>
              <a:rPr lang="en-US" sz="1100" dirty="0"/>
              <a:t> [ 3053  1012  7032   201 10919]]</a:t>
            </a:r>
          </a:p>
          <a:p>
            <a:pPr marL="0" indent="0">
              <a:buNone/>
            </a:pPr>
            <a:endParaRPr lang="en-IN" sz="11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lnSpcReduction="10000"/>
          </a:bodyPr>
          <a:lstStyle/>
          <a:p>
            <a:pPr marL="0" indent="0">
              <a:buNone/>
            </a:pPr>
            <a:r>
              <a:rPr lang="en-US" sz="2000" dirty="0" smtClean="0"/>
              <a:t>the </a:t>
            </a:r>
            <a:r>
              <a:rPr lang="en-US" sz="2000" dirty="0"/>
              <a:t>Random Forest classifier presented in the provided code offers a robust solution for predicting general health status based on cardiovascular disease (CVD) related features. Leveraging the ensemble learning method of Random Forest, the model effectively constructs multiple decision trees during training and aggregates their predictions to achieve reliable classification results. Notably, Random Forest's capability to handle high-dimensional datasets and resistance to </a:t>
            </a:r>
            <a:r>
              <a:rPr lang="en-US" sz="2000" dirty="0" err="1"/>
              <a:t>overfitting</a:t>
            </a:r>
            <a:r>
              <a:rPr lang="en-US" sz="2000" dirty="0"/>
              <a:t> enhances its suitability for healthcare applications, where data quality and interpretability are </a:t>
            </a:r>
            <a:r>
              <a:rPr lang="en-US" sz="2000" dirty="0" err="1" smtClean="0"/>
              <a:t>crucial.The</a:t>
            </a:r>
            <a:r>
              <a:rPr lang="en-US" sz="2000" dirty="0" smtClean="0"/>
              <a:t> </a:t>
            </a:r>
            <a:r>
              <a:rPr lang="en-US" sz="2000" dirty="0"/>
              <a:t>outlined deployment steps emphasize practical considerations for integrating the trained model into production environments. Whether deployed as a standalone application, integrated into existing systems, or hosted on cloud platforms, the Random Forest classifier can provide valuable predictive capabilities to inform healthcare decisions and improve patient </a:t>
            </a:r>
            <a:r>
              <a:rPr lang="en-US" sz="2000" dirty="0" err="1" smtClean="0"/>
              <a:t>outcomes.In</a:t>
            </a:r>
            <a:r>
              <a:rPr lang="en-US" sz="2000" dirty="0" smtClean="0"/>
              <a:t> </a:t>
            </a:r>
            <a:r>
              <a:rPr lang="en-US" sz="2000" dirty="0"/>
              <a:t>essence, the combination of algorithmic effectiveness and thoughtful deployment strategies underscores the significance of machine learning techniques in healthcare settings. By embracing data-driven approaches like Random Forest, healthcare practitioners can harness predictive models to augment clinical decision-making processes, leading to more personalized and effective patient care.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Autofit/>
          </a:bodyPr>
          <a:lstStyle/>
          <a:p>
            <a:pPr marL="0" indent="0">
              <a:buNone/>
            </a:pPr>
            <a:endParaRPr lang="en-US" sz="1400" dirty="0"/>
          </a:p>
          <a:p>
            <a:pPr marL="0" indent="0">
              <a:buNone/>
            </a:pPr>
            <a:r>
              <a:rPr lang="en-US" sz="1400" b="1" dirty="0" err="1" smtClean="0"/>
              <a:t>FeaEnhancement</a:t>
            </a:r>
            <a:r>
              <a:rPr lang="en-US" sz="1400" dirty="0" smtClean="0"/>
              <a:t>: - </a:t>
            </a:r>
            <a:r>
              <a:rPr lang="en-US" sz="1400" dirty="0" err="1" smtClean="0"/>
              <a:t>ture</a:t>
            </a:r>
            <a:r>
              <a:rPr lang="en-US" sz="1400" dirty="0" smtClean="0"/>
              <a:t> Explore </a:t>
            </a:r>
            <a:r>
              <a:rPr lang="en-US" sz="1400" dirty="0"/>
              <a:t>additional features and engineered variables to improve prediction accuracy, including novel biomarkers or lifestyle factors.</a:t>
            </a:r>
          </a:p>
          <a:p>
            <a:pPr marL="0" indent="0">
              <a:buNone/>
            </a:pPr>
            <a:endParaRPr lang="en-US" sz="1400" dirty="0"/>
          </a:p>
          <a:p>
            <a:pPr marL="0" indent="0">
              <a:buNone/>
            </a:pPr>
            <a:r>
              <a:rPr lang="en-US" sz="1400" b="1" dirty="0" smtClean="0"/>
              <a:t>Model Optimization </a:t>
            </a:r>
            <a:r>
              <a:rPr lang="en-US" sz="1400" dirty="0"/>
              <a:t>Experiment with different </a:t>
            </a:r>
            <a:r>
              <a:rPr lang="en-US" sz="1400" dirty="0" err="1"/>
              <a:t>hyperparameters</a:t>
            </a:r>
            <a:r>
              <a:rPr lang="en-US" sz="1400" dirty="0"/>
              <a:t> and ensemble techniques to fine-tune the model for better performance.</a:t>
            </a:r>
          </a:p>
          <a:p>
            <a:pPr marL="0" indent="0">
              <a:buNone/>
            </a:pPr>
            <a:endParaRPr lang="en-US" sz="1400" dirty="0"/>
          </a:p>
          <a:p>
            <a:pPr marL="0" indent="0">
              <a:buNone/>
            </a:pPr>
            <a:r>
              <a:rPr lang="en-US" sz="1400" b="1" dirty="0" smtClean="0"/>
              <a:t>Integration</a:t>
            </a:r>
            <a:r>
              <a:rPr lang="en-US" sz="1400" dirty="0" smtClean="0"/>
              <a:t> </a:t>
            </a:r>
            <a:r>
              <a:rPr lang="en-US" sz="1400" dirty="0"/>
              <a:t>of External Data</a:t>
            </a:r>
            <a:r>
              <a:rPr lang="en-US" sz="1400" dirty="0" smtClean="0"/>
              <a:t>: </a:t>
            </a:r>
            <a:r>
              <a:rPr lang="en-US" sz="1400" dirty="0"/>
              <a:t>Incorporate supplementary datasets, such as electronic health records or socio-economic data, to enhance predictive power.</a:t>
            </a:r>
          </a:p>
          <a:p>
            <a:pPr marL="0" indent="0">
              <a:buNone/>
            </a:pPr>
            <a:endParaRPr lang="en-US" sz="1400" dirty="0"/>
          </a:p>
          <a:p>
            <a:pPr marL="0" indent="0">
              <a:buNone/>
            </a:pPr>
            <a:r>
              <a:rPr lang="en-US" sz="1400" b="1" dirty="0" err="1" smtClean="0"/>
              <a:t>Explainabilit</a:t>
            </a:r>
            <a:r>
              <a:rPr lang="en-US" sz="1400" dirty="0" err="1" smtClean="0"/>
              <a:t>y</a:t>
            </a:r>
            <a:r>
              <a:rPr lang="en-US" sz="1400" dirty="0" smtClean="0"/>
              <a:t>-Develop </a:t>
            </a:r>
            <a:r>
              <a:rPr lang="en-US" sz="1400" dirty="0"/>
              <a:t>methods for interpreting and explaining model predictions to gain trust in clinical settings.</a:t>
            </a:r>
          </a:p>
          <a:p>
            <a:pPr marL="0" indent="0">
              <a:buNone/>
            </a:pPr>
            <a:endParaRPr lang="en-US" sz="1400" dirty="0"/>
          </a:p>
          <a:p>
            <a:pPr marL="0" indent="0">
              <a:buNone/>
            </a:pPr>
            <a:r>
              <a:rPr lang="en-US" sz="1400" b="1" dirty="0" smtClean="0"/>
              <a:t>Clinical </a:t>
            </a:r>
            <a:r>
              <a:rPr lang="en-US" sz="1400" b="1" dirty="0"/>
              <a:t>Deployment</a:t>
            </a:r>
            <a:r>
              <a:rPr lang="en-US" sz="1400" dirty="0" smtClean="0"/>
              <a:t>: </a:t>
            </a:r>
            <a:r>
              <a:rPr lang="en-US" sz="1400" dirty="0"/>
              <a:t>Validate and deploy the model in real clinical environments, collaborating with healthcare professionals to assess its impact on decision-making and patient outcomes.</a:t>
            </a:r>
          </a:p>
          <a:p>
            <a:pPr marL="0" indent="0">
              <a:buNone/>
            </a:pPr>
            <a:r>
              <a:rPr lang="en-US" sz="1400" b="1" dirty="0" smtClean="0"/>
              <a:t>Continuous </a:t>
            </a:r>
            <a:r>
              <a:rPr lang="en-US" sz="1400" b="1" dirty="0"/>
              <a:t>Monitoring</a:t>
            </a:r>
            <a:r>
              <a:rPr lang="en-US" sz="1400" dirty="0" smtClean="0"/>
              <a:t>: </a:t>
            </a:r>
            <a:r>
              <a:rPr lang="en-US" sz="1400" dirty="0"/>
              <a:t>Implement mechanisms for ongoing monitoring and updating of the model to maintain accuracy and relevance over time.</a:t>
            </a:r>
          </a:p>
          <a:p>
            <a:pPr marL="0" indent="0">
              <a:buNone/>
            </a:pPr>
            <a:endParaRPr lang="en-US" sz="14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1428</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 Unnikrishnan</cp:lastModifiedBy>
  <cp:revision>26</cp:revision>
  <dcterms:created xsi:type="dcterms:W3CDTF">2021-05-26T16:50:10Z</dcterms:created>
  <dcterms:modified xsi:type="dcterms:W3CDTF">2024-04-03T08:32:34Z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