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8" r:id="rId1"/>
  </p:sldMasterIdLst>
  <p:notesMasterIdLst>
    <p:notesMasterId r:id="rId47"/>
  </p:notesMasterIdLst>
  <p:handoutMasterIdLst>
    <p:handoutMasterId r:id="rId48"/>
  </p:handoutMasterIdLst>
  <p:sldIdLst>
    <p:sldId id="256" r:id="rId2"/>
    <p:sldId id="257" r:id="rId3"/>
    <p:sldId id="260" r:id="rId4"/>
    <p:sldId id="335" r:id="rId5"/>
    <p:sldId id="259" r:id="rId6"/>
    <p:sldId id="262" r:id="rId7"/>
    <p:sldId id="336" r:id="rId8"/>
    <p:sldId id="339" r:id="rId9"/>
    <p:sldId id="358" r:id="rId10"/>
    <p:sldId id="338" r:id="rId11"/>
    <p:sldId id="263" r:id="rId12"/>
    <p:sldId id="359" r:id="rId13"/>
    <p:sldId id="360" r:id="rId14"/>
    <p:sldId id="361" r:id="rId15"/>
    <p:sldId id="362" r:id="rId16"/>
    <p:sldId id="340" r:id="rId17"/>
    <p:sldId id="341" r:id="rId18"/>
    <p:sldId id="342" r:id="rId19"/>
    <p:sldId id="343" r:id="rId20"/>
    <p:sldId id="344" r:id="rId21"/>
    <p:sldId id="345" r:id="rId22"/>
    <p:sldId id="346" r:id="rId23"/>
    <p:sldId id="283" r:id="rId24"/>
    <p:sldId id="293" r:id="rId25"/>
    <p:sldId id="351" r:id="rId26"/>
    <p:sldId id="280" r:id="rId27"/>
    <p:sldId id="285" r:id="rId28"/>
    <p:sldId id="347" r:id="rId29"/>
    <p:sldId id="297" r:id="rId30"/>
    <p:sldId id="363" r:id="rId31"/>
    <p:sldId id="364" r:id="rId32"/>
    <p:sldId id="365" r:id="rId33"/>
    <p:sldId id="278" r:id="rId34"/>
    <p:sldId id="348" r:id="rId35"/>
    <p:sldId id="353" r:id="rId36"/>
    <p:sldId id="354" r:id="rId37"/>
    <p:sldId id="355" r:id="rId38"/>
    <p:sldId id="349" r:id="rId39"/>
    <p:sldId id="298" r:id="rId40"/>
    <p:sldId id="356" r:id="rId41"/>
    <p:sldId id="357" r:id="rId42"/>
    <p:sldId id="307" r:id="rId43"/>
    <p:sldId id="309" r:id="rId44"/>
    <p:sldId id="270" r:id="rId45"/>
    <p:sldId id="337" r:id="rId46"/>
  </p:sldIdLst>
  <p:sldSz cx="9144000" cy="5143500" type="screen16x9"/>
  <p:notesSz cx="6858000" cy="9144000"/>
  <p:embeddedFontLst>
    <p:embeddedFont>
      <p:font typeface="DM Serif Display" pitchFamily="2" charset="0"/>
      <p:regular r:id="rId49"/>
      <p:italic r:id="rId50"/>
    </p:embeddedFont>
    <p:embeddedFont>
      <p:font typeface="Karla"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B7D350-1564-41BD-BFB8-8DD1111AD64E}">
  <a:tblStyle styleId="{0AB7D350-1564-41BD-BFB8-8DD1111AD6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8" autoAdjust="0"/>
  </p:normalViewPr>
  <p:slideViewPr>
    <p:cSldViewPr snapToGrid="0">
      <p:cViewPr varScale="1">
        <p:scale>
          <a:sx n="78" d="100"/>
          <a:sy n="78" d="100"/>
        </p:scale>
        <p:origin x="940" y="52"/>
      </p:cViewPr>
      <p:guideLst>
        <p:guide orient="horz" pos="1620"/>
        <p:guide pos="2880"/>
      </p:guideLst>
    </p:cSldViewPr>
  </p:slideViewPr>
  <p:outlineViewPr>
    <p:cViewPr>
      <p:scale>
        <a:sx n="33" d="100"/>
        <a:sy n="33" d="100"/>
      </p:scale>
      <p:origin x="48"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46979C-3E34-4533-880A-F6203C8C8024}" type="datetimeFigureOut">
              <a:rPr lang="en-US" smtClean="0"/>
              <a:pPr/>
              <a:t>3/20/2025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442D55-E735-4668-A11F-FA72B8A9887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d86185ea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d86185eae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643cbc4f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643cbc4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643cbc4f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643cbc4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d86185ea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d86185eae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643cbc4f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643cbc4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643cbc4f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643cbc4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d86185ea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d86185eae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d4db157b90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d4db157b90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643cbc4f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643cbc4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643cbc4f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643cbc4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86185ea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86185ea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d4db157b9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d4db157b9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86185ea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86185ea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e468db4b04_0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e468db4b04_0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3c3787e4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d3c3787e4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86185ea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86185ea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e468db4b04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e468db4b04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86185ea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86185ea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d4db157b90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d4db157b90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d4db157b90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d4db157b90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d4db157b90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d4db157b90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7"/>
        <p:cNvGrpSpPr/>
        <p:nvPr/>
      </p:nvGrpSpPr>
      <p:grpSpPr>
        <a:xfrm>
          <a:off x="0" y="0"/>
          <a:ext cx="0" cy="0"/>
          <a:chOff x="0" y="0"/>
          <a:chExt cx="0" cy="0"/>
        </a:xfrm>
      </p:grpSpPr>
      <p:sp>
        <p:nvSpPr>
          <p:cNvPr id="1368" name="Google Shape;1368;gd4db157b9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9" name="Google Shape;1369;gd4db157b9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3c3787e4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d3c3787e4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d4db157b90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d4db157b90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e468db4b0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e468db4b0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e468db4b0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e468db4b0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e643cbc4f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e643cbc4f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d86185eae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d86185eae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643cbc4f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643cbc4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643cbc4f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643cbc4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643cbc4f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e643cbc4f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5600900" y="2715863"/>
            <a:ext cx="4000500" cy="2295525"/>
          </a:xfrm>
          <a:prstGeom prst="rect">
            <a:avLst/>
          </a:prstGeom>
          <a:noFill/>
          <a:ln>
            <a:noFill/>
          </a:ln>
        </p:spPr>
      </p:pic>
      <p:pic>
        <p:nvPicPr>
          <p:cNvPr id="10" name="Google Shape;10;p2"/>
          <p:cNvPicPr preferRelativeResize="0"/>
          <p:nvPr/>
        </p:nvPicPr>
        <p:blipFill rotWithShape="1">
          <a:blip r:embed="rId3">
            <a:alphaModFix/>
          </a:blip>
          <a:srcRect/>
          <a:stretch/>
        </p:blipFill>
        <p:spPr>
          <a:xfrm>
            <a:off x="1295550" y="184925"/>
            <a:ext cx="3262450" cy="2530950"/>
          </a:xfrm>
          <a:prstGeom prst="rect">
            <a:avLst/>
          </a:prstGeom>
          <a:noFill/>
          <a:ln>
            <a:noFill/>
          </a:ln>
        </p:spPr>
      </p:pic>
      <p:pic>
        <p:nvPicPr>
          <p:cNvPr id="11" name="Google Shape;11;p2"/>
          <p:cNvPicPr preferRelativeResize="0"/>
          <p:nvPr/>
        </p:nvPicPr>
        <p:blipFill rotWithShape="1">
          <a:blip r:embed="rId4">
            <a:alphaModFix/>
          </a:blip>
          <a:srcRect/>
          <a:stretch/>
        </p:blipFill>
        <p:spPr>
          <a:xfrm>
            <a:off x="337913" y="-438012"/>
            <a:ext cx="2409825" cy="2333625"/>
          </a:xfrm>
          <a:prstGeom prst="rect">
            <a:avLst/>
          </a:prstGeom>
          <a:noFill/>
          <a:ln>
            <a:noFill/>
          </a:ln>
        </p:spPr>
      </p:pic>
      <p:pic>
        <p:nvPicPr>
          <p:cNvPr id="12" name="Google Shape;12;p2"/>
          <p:cNvPicPr preferRelativeResize="0"/>
          <p:nvPr/>
        </p:nvPicPr>
        <p:blipFill rotWithShape="1">
          <a:blip r:embed="rId5">
            <a:alphaModFix/>
          </a:blip>
          <a:srcRect/>
          <a:stretch/>
        </p:blipFill>
        <p:spPr>
          <a:xfrm rot="5400000">
            <a:off x="6910775" y="206125"/>
            <a:ext cx="4339950" cy="3111650"/>
          </a:xfrm>
          <a:prstGeom prst="rect">
            <a:avLst/>
          </a:prstGeom>
          <a:noFill/>
          <a:ln>
            <a:noFill/>
          </a:ln>
        </p:spPr>
      </p:pic>
      <p:pic>
        <p:nvPicPr>
          <p:cNvPr id="13" name="Google Shape;13;p2"/>
          <p:cNvPicPr preferRelativeResize="0"/>
          <p:nvPr/>
        </p:nvPicPr>
        <p:blipFill rotWithShape="1">
          <a:blip r:embed="rId6">
            <a:alphaModFix/>
          </a:blip>
          <a:srcRect/>
          <a:stretch/>
        </p:blipFill>
        <p:spPr>
          <a:xfrm rot="5400000">
            <a:off x="941800" y="2746450"/>
            <a:ext cx="1733750" cy="3947449"/>
          </a:xfrm>
          <a:prstGeom prst="rect">
            <a:avLst/>
          </a:prstGeom>
          <a:noFill/>
          <a:ln>
            <a:noFill/>
          </a:ln>
        </p:spPr>
      </p:pic>
      <p:sp>
        <p:nvSpPr>
          <p:cNvPr id="14" name="Google Shape;14;p2"/>
          <p:cNvSpPr txBox="1">
            <a:spLocks noGrp="1"/>
          </p:cNvSpPr>
          <p:nvPr>
            <p:ph type="ctrTitle"/>
          </p:nvPr>
        </p:nvSpPr>
        <p:spPr>
          <a:xfrm>
            <a:off x="953325" y="1452750"/>
            <a:ext cx="7237500" cy="18141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540125" y="3266850"/>
            <a:ext cx="6063900" cy="42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two columns 2">
  <p:cSld name="CUSTOM_3_1">
    <p:spTree>
      <p:nvGrpSpPr>
        <p:cNvPr id="1" name="Shape 179"/>
        <p:cNvGrpSpPr/>
        <p:nvPr/>
      </p:nvGrpSpPr>
      <p:grpSpPr>
        <a:xfrm>
          <a:off x="0" y="0"/>
          <a:ext cx="0" cy="0"/>
          <a:chOff x="0" y="0"/>
          <a:chExt cx="0" cy="0"/>
        </a:xfrm>
      </p:grpSpPr>
      <p:sp>
        <p:nvSpPr>
          <p:cNvPr id="180" name="Google Shape;180;p20"/>
          <p:cNvSpPr txBox="1">
            <a:spLocks noGrp="1"/>
          </p:cNvSpPr>
          <p:nvPr>
            <p:ph type="subTitle" idx="1"/>
          </p:nvPr>
        </p:nvSpPr>
        <p:spPr>
          <a:xfrm>
            <a:off x="727575" y="2064075"/>
            <a:ext cx="3701100" cy="2025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181" name="Google Shape;181;p20"/>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20"/>
          <p:cNvSpPr txBox="1">
            <a:spLocks noGrp="1"/>
          </p:cNvSpPr>
          <p:nvPr>
            <p:ph type="subTitle" idx="2"/>
          </p:nvPr>
        </p:nvSpPr>
        <p:spPr>
          <a:xfrm>
            <a:off x="4729750" y="2064075"/>
            <a:ext cx="3701100" cy="2025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pic>
        <p:nvPicPr>
          <p:cNvPr id="183" name="Google Shape;183;p20"/>
          <p:cNvPicPr preferRelativeResize="0"/>
          <p:nvPr/>
        </p:nvPicPr>
        <p:blipFill rotWithShape="1">
          <a:blip r:embed="rId2">
            <a:alphaModFix/>
          </a:blip>
          <a:srcRect/>
          <a:stretch/>
        </p:blipFill>
        <p:spPr>
          <a:xfrm rot="10800000">
            <a:off x="-698700" y="376250"/>
            <a:ext cx="1812850" cy="1406350"/>
          </a:xfrm>
          <a:prstGeom prst="rect">
            <a:avLst/>
          </a:prstGeom>
          <a:noFill/>
          <a:ln>
            <a:noFill/>
          </a:ln>
        </p:spPr>
      </p:pic>
      <p:pic>
        <p:nvPicPr>
          <p:cNvPr id="184" name="Google Shape;184;p20"/>
          <p:cNvPicPr preferRelativeResize="0"/>
          <p:nvPr/>
        </p:nvPicPr>
        <p:blipFill rotWithShape="1">
          <a:blip r:embed="rId3">
            <a:alphaModFix/>
          </a:blip>
          <a:srcRect/>
          <a:stretch/>
        </p:blipFill>
        <p:spPr>
          <a:xfrm rot="10800000" flipH="1">
            <a:off x="8093575" y="70425"/>
            <a:ext cx="1209425" cy="1566900"/>
          </a:xfrm>
          <a:prstGeom prst="rect">
            <a:avLst/>
          </a:prstGeom>
          <a:noFill/>
          <a:ln>
            <a:noFill/>
          </a:ln>
        </p:spPr>
      </p:pic>
      <p:pic>
        <p:nvPicPr>
          <p:cNvPr id="185" name="Google Shape;185;p20"/>
          <p:cNvPicPr preferRelativeResize="0"/>
          <p:nvPr/>
        </p:nvPicPr>
        <p:blipFill rotWithShape="1">
          <a:blip r:embed="rId4">
            <a:alphaModFix/>
          </a:blip>
          <a:srcRect/>
          <a:stretch/>
        </p:blipFill>
        <p:spPr>
          <a:xfrm rot="5400007">
            <a:off x="2889925" y="3276801"/>
            <a:ext cx="1271700" cy="3084848"/>
          </a:xfrm>
          <a:prstGeom prst="rect">
            <a:avLst/>
          </a:prstGeom>
          <a:noFill/>
          <a:ln>
            <a:noFill/>
          </a:ln>
        </p:spPr>
      </p:pic>
      <p:pic>
        <p:nvPicPr>
          <p:cNvPr id="186" name="Google Shape;186;p20"/>
          <p:cNvPicPr preferRelativeResize="0"/>
          <p:nvPr/>
        </p:nvPicPr>
        <p:blipFill rotWithShape="1">
          <a:blip r:embed="rId5">
            <a:alphaModFix/>
          </a:blip>
          <a:srcRect/>
          <a:stretch/>
        </p:blipFill>
        <p:spPr>
          <a:xfrm rot="-5400008">
            <a:off x="4467345" y="3044473"/>
            <a:ext cx="2002458" cy="455925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only 1">
  <p:cSld name="CUSTOM_11">
    <p:spTree>
      <p:nvGrpSpPr>
        <p:cNvPr id="1" name="Shape 233"/>
        <p:cNvGrpSpPr/>
        <p:nvPr/>
      </p:nvGrpSpPr>
      <p:grpSpPr>
        <a:xfrm>
          <a:off x="0" y="0"/>
          <a:ext cx="0" cy="0"/>
          <a:chOff x="0" y="0"/>
          <a:chExt cx="0" cy="0"/>
        </a:xfrm>
      </p:grpSpPr>
      <p:pic>
        <p:nvPicPr>
          <p:cNvPr id="234" name="Google Shape;234;p26"/>
          <p:cNvPicPr preferRelativeResize="0"/>
          <p:nvPr/>
        </p:nvPicPr>
        <p:blipFill rotWithShape="1">
          <a:blip r:embed="rId2">
            <a:alphaModFix/>
          </a:blip>
          <a:srcRect/>
          <a:stretch/>
        </p:blipFill>
        <p:spPr>
          <a:xfrm rot="10800000">
            <a:off x="-698700" y="376250"/>
            <a:ext cx="1812850" cy="1406350"/>
          </a:xfrm>
          <a:prstGeom prst="rect">
            <a:avLst/>
          </a:prstGeom>
          <a:noFill/>
          <a:ln>
            <a:noFill/>
          </a:ln>
        </p:spPr>
      </p:pic>
      <p:pic>
        <p:nvPicPr>
          <p:cNvPr id="235" name="Google Shape;235;p26"/>
          <p:cNvPicPr preferRelativeResize="0"/>
          <p:nvPr/>
        </p:nvPicPr>
        <p:blipFill rotWithShape="1">
          <a:blip r:embed="rId3">
            <a:alphaModFix/>
          </a:blip>
          <a:srcRect/>
          <a:stretch/>
        </p:blipFill>
        <p:spPr>
          <a:xfrm rot="10800000" flipH="1">
            <a:off x="8093575" y="70425"/>
            <a:ext cx="1209425" cy="1566900"/>
          </a:xfrm>
          <a:prstGeom prst="rect">
            <a:avLst/>
          </a:prstGeom>
          <a:noFill/>
          <a:ln>
            <a:noFill/>
          </a:ln>
        </p:spPr>
      </p:pic>
      <p:pic>
        <p:nvPicPr>
          <p:cNvPr id="236" name="Google Shape;236;p26"/>
          <p:cNvPicPr preferRelativeResize="0"/>
          <p:nvPr/>
        </p:nvPicPr>
        <p:blipFill rotWithShape="1">
          <a:blip r:embed="rId4">
            <a:alphaModFix/>
          </a:blip>
          <a:srcRect/>
          <a:stretch/>
        </p:blipFill>
        <p:spPr>
          <a:xfrm rot="6202858">
            <a:off x="3893650" y="3376778"/>
            <a:ext cx="1271700" cy="3084848"/>
          </a:xfrm>
          <a:prstGeom prst="rect">
            <a:avLst/>
          </a:prstGeom>
          <a:noFill/>
          <a:ln>
            <a:noFill/>
          </a:ln>
        </p:spPr>
      </p:pic>
      <p:pic>
        <p:nvPicPr>
          <p:cNvPr id="237" name="Google Shape;237;p26"/>
          <p:cNvPicPr preferRelativeResize="0"/>
          <p:nvPr/>
        </p:nvPicPr>
        <p:blipFill rotWithShape="1">
          <a:blip r:embed="rId5">
            <a:alphaModFix/>
          </a:blip>
          <a:srcRect/>
          <a:stretch/>
        </p:blipFill>
        <p:spPr>
          <a:xfrm rot="-4597155">
            <a:off x="5301490" y="3580353"/>
            <a:ext cx="2002458" cy="4559254"/>
          </a:xfrm>
          <a:prstGeom prst="rect">
            <a:avLst/>
          </a:prstGeom>
          <a:noFill/>
          <a:ln>
            <a:noFill/>
          </a:ln>
        </p:spPr>
      </p:pic>
      <p:sp>
        <p:nvSpPr>
          <p:cNvPr id="238" name="Google Shape;238;p26"/>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Main point 1">
  <p:cSld name="CUSTOM_12">
    <p:spTree>
      <p:nvGrpSpPr>
        <p:cNvPr id="1" name="Shape 239"/>
        <p:cNvGrpSpPr/>
        <p:nvPr/>
      </p:nvGrpSpPr>
      <p:grpSpPr>
        <a:xfrm>
          <a:off x="0" y="0"/>
          <a:ext cx="0" cy="0"/>
          <a:chOff x="0" y="0"/>
          <a:chExt cx="0" cy="0"/>
        </a:xfrm>
      </p:grpSpPr>
      <p:pic>
        <p:nvPicPr>
          <p:cNvPr id="240" name="Google Shape;240;p27"/>
          <p:cNvPicPr preferRelativeResize="0"/>
          <p:nvPr/>
        </p:nvPicPr>
        <p:blipFill rotWithShape="1">
          <a:blip r:embed="rId2">
            <a:alphaModFix/>
          </a:blip>
          <a:srcRect/>
          <a:stretch/>
        </p:blipFill>
        <p:spPr>
          <a:xfrm rot="4734819">
            <a:off x="6034912" y="1086136"/>
            <a:ext cx="1924050" cy="4667250"/>
          </a:xfrm>
          <a:prstGeom prst="rect">
            <a:avLst/>
          </a:prstGeom>
          <a:noFill/>
          <a:ln>
            <a:noFill/>
          </a:ln>
        </p:spPr>
      </p:pic>
      <p:pic>
        <p:nvPicPr>
          <p:cNvPr id="241" name="Google Shape;241;p27"/>
          <p:cNvPicPr preferRelativeResize="0"/>
          <p:nvPr/>
        </p:nvPicPr>
        <p:blipFill rotWithShape="1">
          <a:blip r:embed="rId3">
            <a:alphaModFix/>
          </a:blip>
          <a:srcRect/>
          <a:stretch/>
        </p:blipFill>
        <p:spPr>
          <a:xfrm rot="3760750">
            <a:off x="3687884" y="2197658"/>
            <a:ext cx="2002458" cy="4559255"/>
          </a:xfrm>
          <a:prstGeom prst="rect">
            <a:avLst/>
          </a:prstGeom>
          <a:noFill/>
          <a:ln>
            <a:noFill/>
          </a:ln>
        </p:spPr>
      </p:pic>
      <p:pic>
        <p:nvPicPr>
          <p:cNvPr id="242" name="Google Shape;242;p27"/>
          <p:cNvPicPr preferRelativeResize="0"/>
          <p:nvPr/>
        </p:nvPicPr>
        <p:blipFill>
          <a:blip r:embed="rId4">
            <a:alphaModFix/>
          </a:blip>
          <a:stretch>
            <a:fillRect/>
          </a:stretch>
        </p:blipFill>
        <p:spPr>
          <a:xfrm>
            <a:off x="7399112" y="4252310"/>
            <a:ext cx="1840875" cy="1700025"/>
          </a:xfrm>
          <a:prstGeom prst="rect">
            <a:avLst/>
          </a:prstGeom>
          <a:noFill/>
          <a:ln>
            <a:noFill/>
          </a:ln>
        </p:spPr>
      </p:pic>
      <p:pic>
        <p:nvPicPr>
          <p:cNvPr id="243" name="Google Shape;243;p27"/>
          <p:cNvPicPr preferRelativeResize="0"/>
          <p:nvPr/>
        </p:nvPicPr>
        <p:blipFill rotWithShape="1">
          <a:blip r:embed="rId5">
            <a:alphaModFix/>
          </a:blip>
          <a:srcRect/>
          <a:stretch/>
        </p:blipFill>
        <p:spPr>
          <a:xfrm rot="5400000" flipH="1">
            <a:off x="7092837" y="4248586"/>
            <a:ext cx="1572000" cy="2036650"/>
          </a:xfrm>
          <a:prstGeom prst="rect">
            <a:avLst/>
          </a:prstGeom>
          <a:noFill/>
          <a:ln>
            <a:noFill/>
          </a:ln>
        </p:spPr>
      </p:pic>
      <p:pic>
        <p:nvPicPr>
          <p:cNvPr id="244" name="Google Shape;244;p27"/>
          <p:cNvPicPr preferRelativeResize="0"/>
          <p:nvPr/>
        </p:nvPicPr>
        <p:blipFill rotWithShape="1">
          <a:blip r:embed="rId6">
            <a:alphaModFix/>
          </a:blip>
          <a:srcRect/>
          <a:stretch/>
        </p:blipFill>
        <p:spPr>
          <a:xfrm rot="-8688291">
            <a:off x="2466517" y="4229545"/>
            <a:ext cx="2504350" cy="1437030"/>
          </a:xfrm>
          <a:prstGeom prst="rect">
            <a:avLst/>
          </a:prstGeom>
          <a:noFill/>
          <a:ln>
            <a:noFill/>
          </a:ln>
        </p:spPr>
      </p:pic>
      <p:pic>
        <p:nvPicPr>
          <p:cNvPr id="245" name="Google Shape;245;p27"/>
          <p:cNvPicPr preferRelativeResize="0"/>
          <p:nvPr/>
        </p:nvPicPr>
        <p:blipFill rotWithShape="1">
          <a:blip r:embed="rId7">
            <a:alphaModFix/>
          </a:blip>
          <a:srcRect/>
          <a:stretch/>
        </p:blipFill>
        <p:spPr>
          <a:xfrm rot="9911836">
            <a:off x="4981222" y="5002136"/>
            <a:ext cx="1697478" cy="1643807"/>
          </a:xfrm>
          <a:prstGeom prst="rect">
            <a:avLst/>
          </a:prstGeom>
          <a:noFill/>
          <a:ln>
            <a:noFill/>
          </a:ln>
        </p:spPr>
      </p:pic>
      <p:pic>
        <p:nvPicPr>
          <p:cNvPr id="246" name="Google Shape;246;p27"/>
          <p:cNvPicPr preferRelativeResize="0"/>
          <p:nvPr/>
        </p:nvPicPr>
        <p:blipFill rotWithShape="1">
          <a:blip r:embed="rId3">
            <a:alphaModFix/>
          </a:blip>
          <a:srcRect/>
          <a:stretch/>
        </p:blipFill>
        <p:spPr>
          <a:xfrm rot="3760750">
            <a:off x="6283059" y="2987283"/>
            <a:ext cx="2002458" cy="4559255"/>
          </a:xfrm>
          <a:prstGeom prst="rect">
            <a:avLst/>
          </a:prstGeom>
          <a:noFill/>
          <a:ln>
            <a:noFill/>
          </a:ln>
        </p:spPr>
      </p:pic>
      <p:pic>
        <p:nvPicPr>
          <p:cNvPr id="247" name="Google Shape;247;p27"/>
          <p:cNvPicPr preferRelativeResize="0"/>
          <p:nvPr/>
        </p:nvPicPr>
        <p:blipFill rotWithShape="1">
          <a:blip r:embed="rId5">
            <a:alphaModFix/>
          </a:blip>
          <a:srcRect/>
          <a:stretch/>
        </p:blipFill>
        <p:spPr>
          <a:xfrm rot="5400000">
            <a:off x="3351762" y="2236811"/>
            <a:ext cx="1572000" cy="2036650"/>
          </a:xfrm>
          <a:prstGeom prst="rect">
            <a:avLst/>
          </a:prstGeom>
          <a:noFill/>
          <a:ln>
            <a:noFill/>
          </a:ln>
        </p:spPr>
      </p:pic>
      <p:pic>
        <p:nvPicPr>
          <p:cNvPr id="248" name="Google Shape;248;p27"/>
          <p:cNvPicPr preferRelativeResize="0"/>
          <p:nvPr/>
        </p:nvPicPr>
        <p:blipFill>
          <a:blip r:embed="rId8">
            <a:alphaModFix/>
          </a:blip>
          <a:stretch>
            <a:fillRect/>
          </a:stretch>
        </p:blipFill>
        <p:spPr>
          <a:xfrm rot="3900296">
            <a:off x="6369868" y="683844"/>
            <a:ext cx="2386824" cy="4381380"/>
          </a:xfrm>
          <a:prstGeom prst="rect">
            <a:avLst/>
          </a:prstGeom>
          <a:noFill/>
          <a:ln>
            <a:noFill/>
          </a:ln>
        </p:spPr>
      </p:pic>
      <p:sp>
        <p:nvSpPr>
          <p:cNvPr id="249" name="Google Shape;249;p27"/>
          <p:cNvSpPr txBox="1">
            <a:spLocks noGrp="1"/>
          </p:cNvSpPr>
          <p:nvPr>
            <p:ph type="title"/>
          </p:nvPr>
        </p:nvSpPr>
        <p:spPr>
          <a:xfrm flipH="1">
            <a:off x="1117500" y="838200"/>
            <a:ext cx="6909000" cy="1158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pic>
        <p:nvPicPr>
          <p:cNvPr id="250" name="Google Shape;250;p27"/>
          <p:cNvPicPr preferRelativeResize="0"/>
          <p:nvPr/>
        </p:nvPicPr>
        <p:blipFill rotWithShape="1">
          <a:blip r:embed="rId2">
            <a:alphaModFix/>
          </a:blip>
          <a:srcRect/>
          <a:stretch/>
        </p:blipFill>
        <p:spPr>
          <a:xfrm rot="4734819">
            <a:off x="-861188" y="1086136"/>
            <a:ext cx="1924050" cy="4667250"/>
          </a:xfrm>
          <a:prstGeom prst="rect">
            <a:avLst/>
          </a:prstGeom>
          <a:noFill/>
          <a:ln>
            <a:noFill/>
          </a:ln>
        </p:spPr>
      </p:pic>
      <p:pic>
        <p:nvPicPr>
          <p:cNvPr id="251" name="Google Shape;251;p27"/>
          <p:cNvPicPr preferRelativeResize="0"/>
          <p:nvPr/>
        </p:nvPicPr>
        <p:blipFill>
          <a:blip r:embed="rId4">
            <a:alphaModFix/>
          </a:blip>
          <a:stretch>
            <a:fillRect/>
          </a:stretch>
        </p:blipFill>
        <p:spPr>
          <a:xfrm>
            <a:off x="503012" y="4252310"/>
            <a:ext cx="1840875" cy="1700025"/>
          </a:xfrm>
          <a:prstGeom prst="rect">
            <a:avLst/>
          </a:prstGeom>
          <a:noFill/>
          <a:ln>
            <a:noFill/>
          </a:ln>
        </p:spPr>
      </p:pic>
      <p:pic>
        <p:nvPicPr>
          <p:cNvPr id="252" name="Google Shape;252;p27"/>
          <p:cNvPicPr preferRelativeResize="0"/>
          <p:nvPr/>
        </p:nvPicPr>
        <p:blipFill rotWithShape="1">
          <a:blip r:embed="rId5">
            <a:alphaModFix/>
          </a:blip>
          <a:srcRect/>
          <a:stretch/>
        </p:blipFill>
        <p:spPr>
          <a:xfrm rot="5400000" flipH="1">
            <a:off x="196737" y="4248586"/>
            <a:ext cx="1572000" cy="2036650"/>
          </a:xfrm>
          <a:prstGeom prst="rect">
            <a:avLst/>
          </a:prstGeom>
          <a:noFill/>
          <a:ln>
            <a:noFill/>
          </a:ln>
        </p:spPr>
      </p:pic>
      <p:pic>
        <p:nvPicPr>
          <p:cNvPr id="253" name="Google Shape;253;p27"/>
          <p:cNvPicPr preferRelativeResize="0"/>
          <p:nvPr/>
        </p:nvPicPr>
        <p:blipFill rotWithShape="1">
          <a:blip r:embed="rId3">
            <a:alphaModFix/>
          </a:blip>
          <a:srcRect/>
          <a:stretch/>
        </p:blipFill>
        <p:spPr>
          <a:xfrm rot="3760750">
            <a:off x="-1204804" y="1537658"/>
            <a:ext cx="2002458" cy="455925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text 4">
  <p:cSld name="CUSTOM_4">
    <p:spTree>
      <p:nvGrpSpPr>
        <p:cNvPr id="1" name="Shape 379"/>
        <p:cNvGrpSpPr/>
        <p:nvPr/>
      </p:nvGrpSpPr>
      <p:grpSpPr>
        <a:xfrm>
          <a:off x="0" y="0"/>
          <a:ext cx="0" cy="0"/>
          <a:chOff x="0" y="0"/>
          <a:chExt cx="0" cy="0"/>
        </a:xfrm>
      </p:grpSpPr>
      <p:sp>
        <p:nvSpPr>
          <p:cNvPr id="380" name="Google Shape;380;p38"/>
          <p:cNvSpPr txBox="1">
            <a:spLocks noGrp="1"/>
          </p:cNvSpPr>
          <p:nvPr>
            <p:ph type="subTitle" idx="1"/>
          </p:nvPr>
        </p:nvSpPr>
        <p:spPr>
          <a:xfrm>
            <a:off x="2640050" y="2283675"/>
            <a:ext cx="3863700" cy="138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81" name="Google Shape;381;p38"/>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382" name="Google Shape;382;p38"/>
          <p:cNvPicPr preferRelativeResize="0"/>
          <p:nvPr/>
        </p:nvPicPr>
        <p:blipFill rotWithShape="1">
          <a:blip r:embed="rId2">
            <a:alphaModFix/>
          </a:blip>
          <a:srcRect/>
          <a:stretch/>
        </p:blipFill>
        <p:spPr>
          <a:xfrm rot="-3883295" flipH="1">
            <a:off x="183142" y="3147922"/>
            <a:ext cx="2309974" cy="1325469"/>
          </a:xfrm>
          <a:prstGeom prst="rect">
            <a:avLst/>
          </a:prstGeom>
          <a:noFill/>
          <a:ln>
            <a:noFill/>
          </a:ln>
        </p:spPr>
      </p:pic>
      <p:pic>
        <p:nvPicPr>
          <p:cNvPr id="383" name="Google Shape;383;p38"/>
          <p:cNvPicPr preferRelativeResize="0"/>
          <p:nvPr/>
        </p:nvPicPr>
        <p:blipFill rotWithShape="1">
          <a:blip r:embed="rId3">
            <a:alphaModFix/>
          </a:blip>
          <a:srcRect/>
          <a:stretch/>
        </p:blipFill>
        <p:spPr>
          <a:xfrm flipH="1">
            <a:off x="83624" y="1801283"/>
            <a:ext cx="1655192" cy="1602859"/>
          </a:xfrm>
          <a:prstGeom prst="rect">
            <a:avLst/>
          </a:prstGeom>
          <a:noFill/>
          <a:ln>
            <a:noFill/>
          </a:ln>
        </p:spPr>
      </p:pic>
      <p:pic>
        <p:nvPicPr>
          <p:cNvPr id="384" name="Google Shape;384;p38"/>
          <p:cNvPicPr preferRelativeResize="0"/>
          <p:nvPr/>
        </p:nvPicPr>
        <p:blipFill rotWithShape="1">
          <a:blip r:embed="rId4">
            <a:alphaModFix/>
          </a:blip>
          <a:srcRect/>
          <a:stretch/>
        </p:blipFill>
        <p:spPr>
          <a:xfrm rot="1639246" flipH="1">
            <a:off x="-112326" y="-148575"/>
            <a:ext cx="1733751" cy="3947450"/>
          </a:xfrm>
          <a:prstGeom prst="rect">
            <a:avLst/>
          </a:prstGeom>
          <a:noFill/>
          <a:ln>
            <a:noFill/>
          </a:ln>
        </p:spPr>
      </p:pic>
      <p:pic>
        <p:nvPicPr>
          <p:cNvPr id="385" name="Google Shape;385;p38"/>
          <p:cNvPicPr preferRelativeResize="0"/>
          <p:nvPr/>
        </p:nvPicPr>
        <p:blipFill>
          <a:blip r:embed="rId5">
            <a:alphaModFix/>
          </a:blip>
          <a:stretch>
            <a:fillRect/>
          </a:stretch>
        </p:blipFill>
        <p:spPr>
          <a:xfrm rot="6057767" flipH="1">
            <a:off x="7202025" y="1933876"/>
            <a:ext cx="1840875" cy="1700025"/>
          </a:xfrm>
          <a:prstGeom prst="rect">
            <a:avLst/>
          </a:prstGeom>
          <a:noFill/>
          <a:ln>
            <a:noFill/>
          </a:ln>
        </p:spPr>
      </p:pic>
      <p:pic>
        <p:nvPicPr>
          <p:cNvPr id="386" name="Google Shape;386;p38"/>
          <p:cNvPicPr preferRelativeResize="0"/>
          <p:nvPr/>
        </p:nvPicPr>
        <p:blipFill>
          <a:blip r:embed="rId6">
            <a:alphaModFix/>
          </a:blip>
          <a:stretch>
            <a:fillRect/>
          </a:stretch>
        </p:blipFill>
        <p:spPr>
          <a:xfrm>
            <a:off x="6602325" y="1217667"/>
            <a:ext cx="2386824" cy="438138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and text 5">
  <p:cSld name="CUSTOM_4_1">
    <p:spTree>
      <p:nvGrpSpPr>
        <p:cNvPr id="1" name="Shape 387"/>
        <p:cNvGrpSpPr/>
        <p:nvPr/>
      </p:nvGrpSpPr>
      <p:grpSpPr>
        <a:xfrm>
          <a:off x="0" y="0"/>
          <a:ext cx="0" cy="0"/>
          <a:chOff x="0" y="0"/>
          <a:chExt cx="0" cy="0"/>
        </a:xfrm>
      </p:grpSpPr>
      <p:sp>
        <p:nvSpPr>
          <p:cNvPr id="388" name="Google Shape;388;p39"/>
          <p:cNvSpPr txBox="1">
            <a:spLocks noGrp="1"/>
          </p:cNvSpPr>
          <p:nvPr>
            <p:ph type="subTitle" idx="1"/>
          </p:nvPr>
        </p:nvSpPr>
        <p:spPr>
          <a:xfrm>
            <a:off x="1729425" y="1735225"/>
            <a:ext cx="5685000" cy="28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389" name="Google Shape;389;p39"/>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390" name="Google Shape;390;p39"/>
          <p:cNvPicPr preferRelativeResize="0"/>
          <p:nvPr/>
        </p:nvPicPr>
        <p:blipFill rotWithShape="1">
          <a:blip r:embed="rId2">
            <a:alphaModFix/>
          </a:blip>
          <a:srcRect/>
          <a:stretch/>
        </p:blipFill>
        <p:spPr>
          <a:xfrm rot="9160750">
            <a:off x="7533060" y="-626757"/>
            <a:ext cx="2002458" cy="4559255"/>
          </a:xfrm>
          <a:prstGeom prst="rect">
            <a:avLst/>
          </a:prstGeom>
          <a:noFill/>
          <a:ln>
            <a:noFill/>
          </a:ln>
        </p:spPr>
      </p:pic>
      <p:pic>
        <p:nvPicPr>
          <p:cNvPr id="391" name="Google Shape;391;p39"/>
          <p:cNvPicPr preferRelativeResize="0"/>
          <p:nvPr/>
        </p:nvPicPr>
        <p:blipFill rotWithShape="1">
          <a:blip r:embed="rId3">
            <a:alphaModFix/>
          </a:blip>
          <a:srcRect/>
          <a:stretch/>
        </p:blipFill>
        <p:spPr>
          <a:xfrm rot="-8859426">
            <a:off x="-1146437" y="1931239"/>
            <a:ext cx="2569104" cy="1474162"/>
          </a:xfrm>
          <a:prstGeom prst="rect">
            <a:avLst/>
          </a:prstGeom>
          <a:noFill/>
          <a:ln>
            <a:noFill/>
          </a:ln>
        </p:spPr>
      </p:pic>
      <p:pic>
        <p:nvPicPr>
          <p:cNvPr id="392" name="Google Shape;392;p39"/>
          <p:cNvPicPr preferRelativeResize="0"/>
          <p:nvPr/>
        </p:nvPicPr>
        <p:blipFill rotWithShape="1">
          <a:blip r:embed="rId4">
            <a:alphaModFix/>
          </a:blip>
          <a:srcRect/>
          <a:stretch/>
        </p:blipFill>
        <p:spPr>
          <a:xfrm rot="-5400000">
            <a:off x="31139" y="1469895"/>
            <a:ext cx="1393300" cy="1349250"/>
          </a:xfrm>
          <a:prstGeom prst="rect">
            <a:avLst/>
          </a:prstGeom>
          <a:noFill/>
          <a:ln>
            <a:noFill/>
          </a:ln>
        </p:spPr>
      </p:pic>
      <p:pic>
        <p:nvPicPr>
          <p:cNvPr id="393" name="Google Shape;393;p39"/>
          <p:cNvPicPr preferRelativeResize="0"/>
          <p:nvPr/>
        </p:nvPicPr>
        <p:blipFill rotWithShape="1">
          <a:blip r:embed="rId5">
            <a:alphaModFix/>
          </a:blip>
          <a:srcRect/>
          <a:stretch/>
        </p:blipFill>
        <p:spPr>
          <a:xfrm rot="-5400000">
            <a:off x="-1511861" y="3483875"/>
            <a:ext cx="4008350" cy="2873900"/>
          </a:xfrm>
          <a:prstGeom prst="rect">
            <a:avLst/>
          </a:prstGeom>
          <a:noFill/>
          <a:ln>
            <a:noFill/>
          </a:ln>
        </p:spPr>
      </p:pic>
      <p:pic>
        <p:nvPicPr>
          <p:cNvPr id="394" name="Google Shape;394;p39"/>
          <p:cNvPicPr preferRelativeResize="0"/>
          <p:nvPr/>
        </p:nvPicPr>
        <p:blipFill rotWithShape="1">
          <a:blip r:embed="rId6">
            <a:alphaModFix/>
          </a:blip>
          <a:srcRect/>
          <a:stretch/>
        </p:blipFill>
        <p:spPr>
          <a:xfrm rot="10134819">
            <a:off x="8170864" y="1156945"/>
            <a:ext cx="1924050" cy="46672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ackground">
  <p:cSld name="CUSTOM_6">
    <p:spTree>
      <p:nvGrpSpPr>
        <p:cNvPr id="1" name="Shape 47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Background 1">
  <p:cSld name="CUSTOM_6_1">
    <p:spTree>
      <p:nvGrpSpPr>
        <p:cNvPr id="1" name="Shape 471"/>
        <p:cNvGrpSpPr/>
        <p:nvPr/>
      </p:nvGrpSpPr>
      <p:grpSpPr>
        <a:xfrm>
          <a:off x="0" y="0"/>
          <a:ext cx="0" cy="0"/>
          <a:chOff x="0" y="0"/>
          <a:chExt cx="0" cy="0"/>
        </a:xfrm>
      </p:grpSpPr>
      <p:pic>
        <p:nvPicPr>
          <p:cNvPr id="472" name="Google Shape;472;p49"/>
          <p:cNvPicPr preferRelativeResize="0"/>
          <p:nvPr/>
        </p:nvPicPr>
        <p:blipFill rotWithShape="1">
          <a:blip r:embed="rId2">
            <a:alphaModFix/>
          </a:blip>
          <a:srcRect/>
          <a:stretch/>
        </p:blipFill>
        <p:spPr>
          <a:xfrm rot="9305281">
            <a:off x="6956225" y="-36025"/>
            <a:ext cx="1924050" cy="4667250"/>
          </a:xfrm>
          <a:prstGeom prst="rect">
            <a:avLst/>
          </a:prstGeom>
          <a:noFill/>
          <a:ln>
            <a:noFill/>
          </a:ln>
        </p:spPr>
      </p:pic>
      <p:pic>
        <p:nvPicPr>
          <p:cNvPr id="473" name="Google Shape;473;p49"/>
          <p:cNvPicPr preferRelativeResize="0"/>
          <p:nvPr/>
        </p:nvPicPr>
        <p:blipFill rotWithShape="1">
          <a:blip r:embed="rId3">
            <a:alphaModFix/>
          </a:blip>
          <a:srcRect/>
          <a:stretch/>
        </p:blipFill>
        <p:spPr>
          <a:xfrm rot="5399999">
            <a:off x="6172375" y="658451"/>
            <a:ext cx="3810950" cy="2732349"/>
          </a:xfrm>
          <a:prstGeom prst="rect">
            <a:avLst/>
          </a:prstGeom>
          <a:noFill/>
          <a:ln>
            <a:noFill/>
          </a:ln>
        </p:spPr>
      </p:pic>
      <p:pic>
        <p:nvPicPr>
          <p:cNvPr id="474" name="Google Shape;474;p49"/>
          <p:cNvPicPr preferRelativeResize="0"/>
          <p:nvPr/>
        </p:nvPicPr>
        <p:blipFill rotWithShape="1">
          <a:blip r:embed="rId4">
            <a:alphaModFix/>
          </a:blip>
          <a:srcRect/>
          <a:stretch/>
        </p:blipFill>
        <p:spPr>
          <a:xfrm rot="-10">
            <a:off x="155678" y="1026170"/>
            <a:ext cx="1774244" cy="403966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ackground 2">
  <p:cSld name="CUSTOM_6_1_1">
    <p:spTree>
      <p:nvGrpSpPr>
        <p:cNvPr id="1" name="Shape 475"/>
        <p:cNvGrpSpPr/>
        <p:nvPr/>
      </p:nvGrpSpPr>
      <p:grpSpPr>
        <a:xfrm>
          <a:off x="0" y="0"/>
          <a:ext cx="0" cy="0"/>
          <a:chOff x="0" y="0"/>
          <a:chExt cx="0" cy="0"/>
        </a:xfrm>
      </p:grpSpPr>
      <p:pic>
        <p:nvPicPr>
          <p:cNvPr id="476" name="Google Shape;476;p50"/>
          <p:cNvPicPr preferRelativeResize="0"/>
          <p:nvPr/>
        </p:nvPicPr>
        <p:blipFill rotWithShape="1">
          <a:blip r:embed="rId2">
            <a:alphaModFix/>
          </a:blip>
          <a:srcRect/>
          <a:stretch/>
        </p:blipFill>
        <p:spPr>
          <a:xfrm rot="10800000">
            <a:off x="7178600" y="160768"/>
            <a:ext cx="2504350" cy="1437030"/>
          </a:xfrm>
          <a:prstGeom prst="rect">
            <a:avLst/>
          </a:prstGeom>
          <a:noFill/>
          <a:ln>
            <a:noFill/>
          </a:ln>
        </p:spPr>
      </p:pic>
      <p:pic>
        <p:nvPicPr>
          <p:cNvPr id="477" name="Google Shape;477;p50"/>
          <p:cNvPicPr preferRelativeResize="0"/>
          <p:nvPr/>
        </p:nvPicPr>
        <p:blipFill>
          <a:blip r:embed="rId3">
            <a:alphaModFix/>
          </a:blip>
          <a:stretch>
            <a:fillRect/>
          </a:stretch>
        </p:blipFill>
        <p:spPr>
          <a:xfrm rot="4956358">
            <a:off x="5559239" y="-1676283"/>
            <a:ext cx="2386824" cy="4381382"/>
          </a:xfrm>
          <a:prstGeom prst="rect">
            <a:avLst/>
          </a:prstGeom>
          <a:noFill/>
          <a:ln>
            <a:noFill/>
          </a:ln>
        </p:spPr>
      </p:pic>
      <p:pic>
        <p:nvPicPr>
          <p:cNvPr id="478" name="Google Shape;478;p50"/>
          <p:cNvPicPr preferRelativeResize="0"/>
          <p:nvPr/>
        </p:nvPicPr>
        <p:blipFill rotWithShape="1">
          <a:blip r:embed="rId4">
            <a:alphaModFix/>
          </a:blip>
          <a:srcRect/>
          <a:stretch/>
        </p:blipFill>
        <p:spPr>
          <a:xfrm rot="-5400000">
            <a:off x="132425" y="2105999"/>
            <a:ext cx="2786538" cy="2161739"/>
          </a:xfrm>
          <a:prstGeom prst="rect">
            <a:avLst/>
          </a:prstGeom>
          <a:noFill/>
          <a:ln>
            <a:noFill/>
          </a:ln>
        </p:spPr>
      </p:pic>
      <p:pic>
        <p:nvPicPr>
          <p:cNvPr id="479" name="Google Shape;479;p50"/>
          <p:cNvPicPr preferRelativeResize="0"/>
          <p:nvPr/>
        </p:nvPicPr>
        <p:blipFill rotWithShape="1">
          <a:blip r:embed="rId5">
            <a:alphaModFix/>
          </a:blip>
          <a:srcRect/>
          <a:stretch/>
        </p:blipFill>
        <p:spPr>
          <a:xfrm rot="-5400000">
            <a:off x="-119786" y="3372335"/>
            <a:ext cx="2058291" cy="1993199"/>
          </a:xfrm>
          <a:prstGeom prst="rect">
            <a:avLst/>
          </a:prstGeom>
          <a:noFill/>
          <a:ln>
            <a:noFill/>
          </a:ln>
        </p:spPr>
      </p:pic>
      <p:pic>
        <p:nvPicPr>
          <p:cNvPr id="480" name="Google Shape;480;p50"/>
          <p:cNvPicPr preferRelativeResize="0"/>
          <p:nvPr/>
        </p:nvPicPr>
        <p:blipFill>
          <a:blip r:embed="rId6">
            <a:alphaModFix/>
          </a:blip>
          <a:stretch>
            <a:fillRect/>
          </a:stretch>
        </p:blipFill>
        <p:spPr>
          <a:xfrm rot="10800000">
            <a:off x="6645600" y="3698050"/>
            <a:ext cx="1840875" cy="1700025"/>
          </a:xfrm>
          <a:prstGeom prst="rect">
            <a:avLst/>
          </a:prstGeom>
          <a:noFill/>
          <a:ln>
            <a:noFill/>
          </a:ln>
        </p:spPr>
      </p:pic>
      <p:pic>
        <p:nvPicPr>
          <p:cNvPr id="481" name="Google Shape;481;p50"/>
          <p:cNvPicPr preferRelativeResize="0"/>
          <p:nvPr/>
        </p:nvPicPr>
        <p:blipFill rotWithShape="1">
          <a:blip r:embed="rId7">
            <a:alphaModFix/>
          </a:blip>
          <a:srcRect/>
          <a:stretch/>
        </p:blipFill>
        <p:spPr>
          <a:xfrm rot="-5400000" flipH="1">
            <a:off x="7220750" y="3593750"/>
            <a:ext cx="1572000" cy="2036650"/>
          </a:xfrm>
          <a:prstGeom prst="rect">
            <a:avLst/>
          </a:prstGeom>
          <a:noFill/>
          <a:ln>
            <a:noFill/>
          </a:ln>
        </p:spPr>
      </p:pic>
      <p:pic>
        <p:nvPicPr>
          <p:cNvPr id="482" name="Google Shape;482;p50"/>
          <p:cNvPicPr preferRelativeResize="0"/>
          <p:nvPr/>
        </p:nvPicPr>
        <p:blipFill rotWithShape="1">
          <a:blip r:embed="rId8">
            <a:alphaModFix/>
          </a:blip>
          <a:srcRect/>
          <a:stretch/>
        </p:blipFill>
        <p:spPr>
          <a:xfrm rot="358732">
            <a:off x="-399179" y="-654803"/>
            <a:ext cx="2002458" cy="455925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2166450" y="2409795"/>
            <a:ext cx="48111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3293225" y="3165870"/>
            <a:ext cx="2557800" cy="60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 name="Google Shape;19;p3"/>
          <p:cNvSpPr txBox="1">
            <a:spLocks noGrp="1"/>
          </p:cNvSpPr>
          <p:nvPr>
            <p:ph type="title" idx="2" hasCustomPrompt="1"/>
          </p:nvPr>
        </p:nvSpPr>
        <p:spPr>
          <a:xfrm>
            <a:off x="3334800" y="1047373"/>
            <a:ext cx="2474400" cy="13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pic>
        <p:nvPicPr>
          <p:cNvPr id="20" name="Google Shape;20;p3"/>
          <p:cNvPicPr preferRelativeResize="0"/>
          <p:nvPr/>
        </p:nvPicPr>
        <p:blipFill rotWithShape="1">
          <a:blip r:embed="rId2">
            <a:alphaModFix/>
          </a:blip>
          <a:srcRect/>
          <a:stretch/>
        </p:blipFill>
        <p:spPr>
          <a:xfrm rot="3883291">
            <a:off x="-398603" y="1661394"/>
            <a:ext cx="2569104" cy="1474162"/>
          </a:xfrm>
          <a:prstGeom prst="rect">
            <a:avLst/>
          </a:prstGeom>
          <a:noFill/>
          <a:ln>
            <a:noFill/>
          </a:ln>
        </p:spPr>
      </p:pic>
      <p:pic>
        <p:nvPicPr>
          <p:cNvPr id="21" name="Google Shape;21;p3"/>
          <p:cNvPicPr preferRelativeResize="0"/>
          <p:nvPr/>
        </p:nvPicPr>
        <p:blipFill rotWithShape="1">
          <a:blip r:embed="rId3">
            <a:alphaModFix/>
          </a:blip>
          <a:srcRect/>
          <a:stretch/>
        </p:blipFill>
        <p:spPr>
          <a:xfrm>
            <a:off x="440313" y="163692"/>
            <a:ext cx="1840875" cy="1782665"/>
          </a:xfrm>
          <a:prstGeom prst="rect">
            <a:avLst/>
          </a:prstGeom>
          <a:noFill/>
          <a:ln>
            <a:noFill/>
          </a:ln>
        </p:spPr>
      </p:pic>
      <p:pic>
        <p:nvPicPr>
          <p:cNvPr id="22" name="Google Shape;22;p3"/>
          <p:cNvPicPr preferRelativeResize="0"/>
          <p:nvPr/>
        </p:nvPicPr>
        <p:blipFill rotWithShape="1">
          <a:blip r:embed="rId4">
            <a:alphaModFix/>
          </a:blip>
          <a:srcRect/>
          <a:stretch/>
        </p:blipFill>
        <p:spPr>
          <a:xfrm rot="-1639246">
            <a:off x="941800" y="2746450"/>
            <a:ext cx="1733751" cy="3947450"/>
          </a:xfrm>
          <a:prstGeom prst="rect">
            <a:avLst/>
          </a:prstGeom>
          <a:noFill/>
          <a:ln>
            <a:noFill/>
          </a:ln>
        </p:spPr>
      </p:pic>
      <p:pic>
        <p:nvPicPr>
          <p:cNvPr id="23" name="Google Shape;23;p3"/>
          <p:cNvPicPr preferRelativeResize="0"/>
          <p:nvPr/>
        </p:nvPicPr>
        <p:blipFill>
          <a:blip r:embed="rId5">
            <a:alphaModFix/>
          </a:blip>
          <a:stretch>
            <a:fillRect/>
          </a:stretch>
        </p:blipFill>
        <p:spPr>
          <a:xfrm>
            <a:off x="7081725" y="3219301"/>
            <a:ext cx="1840875" cy="1700025"/>
          </a:xfrm>
          <a:prstGeom prst="rect">
            <a:avLst/>
          </a:prstGeom>
          <a:noFill/>
          <a:ln>
            <a:noFill/>
          </a:ln>
        </p:spPr>
      </p:pic>
      <p:pic>
        <p:nvPicPr>
          <p:cNvPr id="24" name="Google Shape;24;p3"/>
          <p:cNvPicPr preferRelativeResize="0"/>
          <p:nvPr/>
        </p:nvPicPr>
        <p:blipFill>
          <a:blip r:embed="rId6">
            <a:alphaModFix/>
          </a:blip>
          <a:stretch>
            <a:fillRect/>
          </a:stretch>
        </p:blipFill>
        <p:spPr>
          <a:xfrm>
            <a:off x="7304126" y="609717"/>
            <a:ext cx="2386824" cy="4381382"/>
          </a:xfrm>
          <a:prstGeom prst="rect">
            <a:avLst/>
          </a:prstGeom>
          <a:noFill/>
          <a:ln>
            <a:noFill/>
          </a:ln>
        </p:spPr>
      </p:pic>
      <p:pic>
        <p:nvPicPr>
          <p:cNvPr id="25" name="Google Shape;25;p3"/>
          <p:cNvPicPr preferRelativeResize="0"/>
          <p:nvPr/>
        </p:nvPicPr>
        <p:blipFill rotWithShape="1">
          <a:blip r:embed="rId4">
            <a:alphaModFix/>
          </a:blip>
          <a:srcRect/>
          <a:stretch/>
        </p:blipFill>
        <p:spPr>
          <a:xfrm rot="-1639246">
            <a:off x="6379675" y="-1850875"/>
            <a:ext cx="1733751" cy="3947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4"/>
          <p:cNvSpPr txBox="1">
            <a:spLocks noGrp="1"/>
          </p:cNvSpPr>
          <p:nvPr>
            <p:ph type="body" idx="1"/>
          </p:nvPr>
        </p:nvSpPr>
        <p:spPr>
          <a:xfrm>
            <a:off x="713225" y="1187600"/>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pic>
        <p:nvPicPr>
          <p:cNvPr id="29" name="Google Shape;29;p4"/>
          <p:cNvPicPr preferRelativeResize="0"/>
          <p:nvPr/>
        </p:nvPicPr>
        <p:blipFill rotWithShape="1">
          <a:blip r:embed="rId2">
            <a:alphaModFix/>
          </a:blip>
          <a:srcRect/>
          <a:stretch/>
        </p:blipFill>
        <p:spPr>
          <a:xfrm rot="5400000">
            <a:off x="7018400" y="-1769425"/>
            <a:ext cx="1733750" cy="3947449"/>
          </a:xfrm>
          <a:prstGeom prst="rect">
            <a:avLst/>
          </a:prstGeom>
          <a:noFill/>
          <a:ln>
            <a:noFill/>
          </a:ln>
        </p:spPr>
      </p:pic>
      <p:pic>
        <p:nvPicPr>
          <p:cNvPr id="30" name="Google Shape;30;p4"/>
          <p:cNvPicPr preferRelativeResize="0"/>
          <p:nvPr/>
        </p:nvPicPr>
        <p:blipFill rotWithShape="1">
          <a:blip r:embed="rId3">
            <a:alphaModFix/>
          </a:blip>
          <a:srcRect/>
          <a:stretch/>
        </p:blipFill>
        <p:spPr>
          <a:xfrm rot="5400000">
            <a:off x="-2143088" y="1694737"/>
            <a:ext cx="3538475" cy="2030400"/>
          </a:xfrm>
          <a:prstGeom prst="rect">
            <a:avLst/>
          </a:prstGeom>
          <a:noFill/>
          <a:ln>
            <a:noFill/>
          </a:ln>
        </p:spPr>
      </p:pic>
      <p:pic>
        <p:nvPicPr>
          <p:cNvPr id="31" name="Google Shape;31;p4"/>
          <p:cNvPicPr preferRelativeResize="0"/>
          <p:nvPr/>
        </p:nvPicPr>
        <p:blipFill rotWithShape="1">
          <a:blip r:embed="rId4">
            <a:alphaModFix/>
          </a:blip>
          <a:srcRect/>
          <a:stretch/>
        </p:blipFill>
        <p:spPr>
          <a:xfrm>
            <a:off x="8430725" y="2721400"/>
            <a:ext cx="1666150" cy="1613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222625" y="1553350"/>
            <a:ext cx="4046400" cy="6018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 name="Google Shape;49;p7"/>
          <p:cNvSpPr txBox="1">
            <a:spLocks noGrp="1"/>
          </p:cNvSpPr>
          <p:nvPr>
            <p:ph type="body" idx="1"/>
          </p:nvPr>
        </p:nvSpPr>
        <p:spPr>
          <a:xfrm>
            <a:off x="4222625" y="2214132"/>
            <a:ext cx="4046400" cy="14349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pic>
        <p:nvPicPr>
          <p:cNvPr id="50" name="Google Shape;50;p7"/>
          <p:cNvPicPr preferRelativeResize="0"/>
          <p:nvPr/>
        </p:nvPicPr>
        <p:blipFill rotWithShape="1">
          <a:blip r:embed="rId2">
            <a:alphaModFix/>
          </a:blip>
          <a:srcRect/>
          <a:stretch/>
        </p:blipFill>
        <p:spPr>
          <a:xfrm rot="3883291">
            <a:off x="6999497" y="-193181"/>
            <a:ext cx="2569104" cy="1474162"/>
          </a:xfrm>
          <a:prstGeom prst="rect">
            <a:avLst/>
          </a:prstGeom>
          <a:noFill/>
          <a:ln>
            <a:noFill/>
          </a:ln>
        </p:spPr>
      </p:pic>
      <p:pic>
        <p:nvPicPr>
          <p:cNvPr id="51" name="Google Shape;51;p7"/>
          <p:cNvPicPr preferRelativeResize="0"/>
          <p:nvPr/>
        </p:nvPicPr>
        <p:blipFill>
          <a:blip r:embed="rId3">
            <a:alphaModFix/>
          </a:blip>
          <a:stretch>
            <a:fillRect/>
          </a:stretch>
        </p:blipFill>
        <p:spPr>
          <a:xfrm>
            <a:off x="6784500" y="3985688"/>
            <a:ext cx="1840875" cy="1700025"/>
          </a:xfrm>
          <a:prstGeom prst="rect">
            <a:avLst/>
          </a:prstGeom>
          <a:noFill/>
          <a:ln>
            <a:noFill/>
          </a:ln>
        </p:spPr>
      </p:pic>
      <p:pic>
        <p:nvPicPr>
          <p:cNvPr id="52" name="Google Shape;52;p7"/>
          <p:cNvPicPr preferRelativeResize="0"/>
          <p:nvPr/>
        </p:nvPicPr>
        <p:blipFill rotWithShape="1">
          <a:blip r:embed="rId4">
            <a:alphaModFix/>
          </a:blip>
          <a:srcRect/>
          <a:stretch/>
        </p:blipFill>
        <p:spPr>
          <a:xfrm>
            <a:off x="588938" y="-168258"/>
            <a:ext cx="1840875" cy="1782665"/>
          </a:xfrm>
          <a:prstGeom prst="rect">
            <a:avLst/>
          </a:prstGeom>
          <a:noFill/>
          <a:ln>
            <a:noFill/>
          </a:ln>
        </p:spPr>
      </p:pic>
      <p:pic>
        <p:nvPicPr>
          <p:cNvPr id="53" name="Google Shape;53;p7"/>
          <p:cNvPicPr preferRelativeResize="0"/>
          <p:nvPr/>
        </p:nvPicPr>
        <p:blipFill>
          <a:blip r:embed="rId5">
            <a:alphaModFix/>
          </a:blip>
          <a:stretch>
            <a:fillRect/>
          </a:stretch>
        </p:blipFill>
        <p:spPr>
          <a:xfrm>
            <a:off x="175576" y="-881358"/>
            <a:ext cx="2386824" cy="438138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2683650" y="1533327"/>
            <a:ext cx="3776700" cy="6492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83500" y="2353900"/>
            <a:ext cx="3777000" cy="1437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64" name="Google Shape;64;p9"/>
          <p:cNvPicPr preferRelativeResize="0"/>
          <p:nvPr/>
        </p:nvPicPr>
        <p:blipFill rotWithShape="1">
          <a:blip r:embed="rId2">
            <a:alphaModFix/>
          </a:blip>
          <a:srcRect/>
          <a:stretch/>
        </p:blipFill>
        <p:spPr>
          <a:xfrm rot="3905281">
            <a:off x="1835275" y="-2291450"/>
            <a:ext cx="1924050" cy="4667250"/>
          </a:xfrm>
          <a:prstGeom prst="rect">
            <a:avLst/>
          </a:prstGeom>
          <a:noFill/>
          <a:ln>
            <a:noFill/>
          </a:ln>
        </p:spPr>
      </p:pic>
      <p:pic>
        <p:nvPicPr>
          <p:cNvPr id="65" name="Google Shape;65;p9"/>
          <p:cNvPicPr preferRelativeResize="0"/>
          <p:nvPr/>
        </p:nvPicPr>
        <p:blipFill rotWithShape="1">
          <a:blip r:embed="rId3">
            <a:alphaModFix/>
          </a:blip>
          <a:srcRect/>
          <a:stretch/>
        </p:blipFill>
        <p:spPr>
          <a:xfrm rot="-1">
            <a:off x="618850" y="-1483600"/>
            <a:ext cx="3810950" cy="2732349"/>
          </a:xfrm>
          <a:prstGeom prst="rect">
            <a:avLst/>
          </a:prstGeom>
          <a:noFill/>
          <a:ln>
            <a:noFill/>
          </a:ln>
        </p:spPr>
      </p:pic>
      <p:pic>
        <p:nvPicPr>
          <p:cNvPr id="66" name="Google Shape;66;p9"/>
          <p:cNvPicPr preferRelativeResize="0"/>
          <p:nvPr/>
        </p:nvPicPr>
        <p:blipFill rotWithShape="1">
          <a:blip r:embed="rId4">
            <a:alphaModFix/>
          </a:blip>
          <a:srcRect/>
          <a:stretch/>
        </p:blipFill>
        <p:spPr>
          <a:xfrm rot="-3282886">
            <a:off x="790253" y="2486470"/>
            <a:ext cx="1774245" cy="4039661"/>
          </a:xfrm>
          <a:prstGeom prst="rect">
            <a:avLst/>
          </a:prstGeom>
          <a:noFill/>
          <a:ln>
            <a:noFill/>
          </a:ln>
        </p:spPr>
      </p:pic>
      <p:pic>
        <p:nvPicPr>
          <p:cNvPr id="67" name="Google Shape;67;p9"/>
          <p:cNvPicPr preferRelativeResize="0"/>
          <p:nvPr/>
        </p:nvPicPr>
        <p:blipFill rotWithShape="1">
          <a:blip r:embed="rId5">
            <a:alphaModFix/>
          </a:blip>
          <a:srcRect/>
          <a:stretch/>
        </p:blipFill>
        <p:spPr>
          <a:xfrm rot="10800000">
            <a:off x="7253475" y="3556568"/>
            <a:ext cx="2504350" cy="1437030"/>
          </a:xfrm>
          <a:prstGeom prst="rect">
            <a:avLst/>
          </a:prstGeom>
          <a:noFill/>
          <a:ln>
            <a:noFill/>
          </a:ln>
        </p:spPr>
      </p:pic>
      <p:pic>
        <p:nvPicPr>
          <p:cNvPr id="68" name="Google Shape;68;p9"/>
          <p:cNvPicPr preferRelativeResize="0"/>
          <p:nvPr/>
        </p:nvPicPr>
        <p:blipFill rotWithShape="1">
          <a:blip r:embed="rId6">
            <a:alphaModFix/>
          </a:blip>
          <a:srcRect/>
          <a:stretch/>
        </p:blipFill>
        <p:spPr>
          <a:xfrm rot="4511836">
            <a:off x="7354915" y="2408773"/>
            <a:ext cx="1697478" cy="164380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763725" y="1623625"/>
            <a:ext cx="5616600" cy="14067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763725" y="3115134"/>
            <a:ext cx="5616600" cy="4896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pic>
        <p:nvPicPr>
          <p:cNvPr id="74" name="Google Shape;74;p11"/>
          <p:cNvPicPr preferRelativeResize="0"/>
          <p:nvPr/>
        </p:nvPicPr>
        <p:blipFill rotWithShape="1">
          <a:blip r:embed="rId2">
            <a:alphaModFix/>
          </a:blip>
          <a:srcRect/>
          <a:stretch/>
        </p:blipFill>
        <p:spPr>
          <a:xfrm rot="5400000">
            <a:off x="4921375" y="-318275"/>
            <a:ext cx="1393300" cy="1349250"/>
          </a:xfrm>
          <a:prstGeom prst="rect">
            <a:avLst/>
          </a:prstGeom>
          <a:noFill/>
          <a:ln>
            <a:noFill/>
          </a:ln>
        </p:spPr>
      </p:pic>
      <p:pic>
        <p:nvPicPr>
          <p:cNvPr id="75" name="Google Shape;75;p11"/>
          <p:cNvPicPr preferRelativeResize="0"/>
          <p:nvPr/>
        </p:nvPicPr>
        <p:blipFill>
          <a:blip r:embed="rId3">
            <a:alphaModFix/>
          </a:blip>
          <a:stretch>
            <a:fillRect/>
          </a:stretch>
        </p:blipFill>
        <p:spPr>
          <a:xfrm rot="-5400000">
            <a:off x="49275" y="2964150"/>
            <a:ext cx="1840875" cy="1700025"/>
          </a:xfrm>
          <a:prstGeom prst="rect">
            <a:avLst/>
          </a:prstGeom>
          <a:noFill/>
          <a:ln>
            <a:noFill/>
          </a:ln>
        </p:spPr>
      </p:pic>
      <p:pic>
        <p:nvPicPr>
          <p:cNvPr id="76" name="Google Shape;76;p11"/>
          <p:cNvPicPr preferRelativeResize="0"/>
          <p:nvPr/>
        </p:nvPicPr>
        <p:blipFill rotWithShape="1">
          <a:blip r:embed="rId4">
            <a:alphaModFix/>
          </a:blip>
          <a:srcRect/>
          <a:stretch/>
        </p:blipFill>
        <p:spPr>
          <a:xfrm rot="530805">
            <a:off x="7413023" y="1140648"/>
            <a:ext cx="1572004" cy="3813303"/>
          </a:xfrm>
          <a:prstGeom prst="rect">
            <a:avLst/>
          </a:prstGeom>
          <a:noFill/>
          <a:ln>
            <a:noFill/>
          </a:ln>
        </p:spPr>
      </p:pic>
      <p:pic>
        <p:nvPicPr>
          <p:cNvPr id="77" name="Google Shape;77;p11"/>
          <p:cNvPicPr preferRelativeResize="0"/>
          <p:nvPr/>
        </p:nvPicPr>
        <p:blipFill rotWithShape="1">
          <a:blip r:embed="rId5">
            <a:alphaModFix/>
          </a:blip>
          <a:srcRect/>
          <a:stretch/>
        </p:blipFill>
        <p:spPr>
          <a:xfrm flipH="1">
            <a:off x="119700" y="3236551"/>
            <a:ext cx="1572000" cy="2036650"/>
          </a:xfrm>
          <a:prstGeom prst="rect">
            <a:avLst/>
          </a:prstGeom>
          <a:noFill/>
          <a:ln>
            <a:noFill/>
          </a:ln>
        </p:spPr>
      </p:pic>
      <p:pic>
        <p:nvPicPr>
          <p:cNvPr id="78" name="Google Shape;78;p11"/>
          <p:cNvPicPr preferRelativeResize="0"/>
          <p:nvPr/>
        </p:nvPicPr>
        <p:blipFill rotWithShape="1">
          <a:blip r:embed="rId6">
            <a:alphaModFix/>
          </a:blip>
          <a:srcRect/>
          <a:stretch/>
        </p:blipFill>
        <p:spPr>
          <a:xfrm rot="10800000">
            <a:off x="3243911" y="-457212"/>
            <a:ext cx="2372929" cy="1840875"/>
          </a:xfrm>
          <a:prstGeom prst="rect">
            <a:avLst/>
          </a:prstGeom>
          <a:noFill/>
          <a:ln>
            <a:noFill/>
          </a:ln>
        </p:spPr>
      </p:pic>
      <p:pic>
        <p:nvPicPr>
          <p:cNvPr id="79" name="Google Shape;79;p11"/>
          <p:cNvPicPr preferRelativeResize="0"/>
          <p:nvPr/>
        </p:nvPicPr>
        <p:blipFill rotWithShape="1">
          <a:blip r:embed="rId7">
            <a:alphaModFix/>
          </a:blip>
          <a:srcRect/>
          <a:stretch/>
        </p:blipFill>
        <p:spPr>
          <a:xfrm rot="-5400008">
            <a:off x="6656995" y="2324373"/>
            <a:ext cx="2002458" cy="455925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able of contents 1">
  <p:cSld name="CUSTOM_7">
    <p:spTree>
      <p:nvGrpSpPr>
        <p:cNvPr id="1" name="Shape 101"/>
        <p:cNvGrpSpPr/>
        <p:nvPr/>
      </p:nvGrpSpPr>
      <p:grpSpPr>
        <a:xfrm>
          <a:off x="0" y="0"/>
          <a:ext cx="0" cy="0"/>
          <a:chOff x="0" y="0"/>
          <a:chExt cx="0" cy="0"/>
        </a:xfrm>
      </p:grpSpPr>
      <p:pic>
        <p:nvPicPr>
          <p:cNvPr id="102" name="Google Shape;102;p14"/>
          <p:cNvPicPr preferRelativeResize="0"/>
          <p:nvPr/>
        </p:nvPicPr>
        <p:blipFill>
          <a:blip r:embed="rId2">
            <a:alphaModFix/>
          </a:blip>
          <a:stretch>
            <a:fillRect/>
          </a:stretch>
        </p:blipFill>
        <p:spPr>
          <a:xfrm rot="-5400000">
            <a:off x="-548200" y="3673200"/>
            <a:ext cx="1840875" cy="1700025"/>
          </a:xfrm>
          <a:prstGeom prst="rect">
            <a:avLst/>
          </a:prstGeom>
          <a:noFill/>
          <a:ln>
            <a:noFill/>
          </a:ln>
        </p:spPr>
      </p:pic>
      <p:pic>
        <p:nvPicPr>
          <p:cNvPr id="103" name="Google Shape;103;p14"/>
          <p:cNvPicPr preferRelativeResize="0"/>
          <p:nvPr/>
        </p:nvPicPr>
        <p:blipFill rotWithShape="1">
          <a:blip r:embed="rId3">
            <a:alphaModFix/>
          </a:blip>
          <a:srcRect/>
          <a:stretch/>
        </p:blipFill>
        <p:spPr>
          <a:xfrm rot="530805">
            <a:off x="7413023" y="1140648"/>
            <a:ext cx="1572004" cy="3813303"/>
          </a:xfrm>
          <a:prstGeom prst="rect">
            <a:avLst/>
          </a:prstGeom>
          <a:noFill/>
          <a:ln>
            <a:noFill/>
          </a:ln>
        </p:spPr>
      </p:pic>
      <p:pic>
        <p:nvPicPr>
          <p:cNvPr id="104" name="Google Shape;104;p14"/>
          <p:cNvPicPr preferRelativeResize="0"/>
          <p:nvPr/>
        </p:nvPicPr>
        <p:blipFill rotWithShape="1">
          <a:blip r:embed="rId4">
            <a:alphaModFix/>
          </a:blip>
          <a:srcRect/>
          <a:stretch/>
        </p:blipFill>
        <p:spPr>
          <a:xfrm flipH="1">
            <a:off x="-477775" y="3945601"/>
            <a:ext cx="1572000" cy="2036650"/>
          </a:xfrm>
          <a:prstGeom prst="rect">
            <a:avLst/>
          </a:prstGeom>
          <a:noFill/>
          <a:ln>
            <a:noFill/>
          </a:ln>
        </p:spPr>
      </p:pic>
      <p:pic>
        <p:nvPicPr>
          <p:cNvPr id="105" name="Google Shape;105;p14"/>
          <p:cNvPicPr preferRelativeResize="0"/>
          <p:nvPr/>
        </p:nvPicPr>
        <p:blipFill rotWithShape="1">
          <a:blip r:embed="rId5">
            <a:alphaModFix/>
          </a:blip>
          <a:srcRect/>
          <a:stretch/>
        </p:blipFill>
        <p:spPr>
          <a:xfrm rot="10800000">
            <a:off x="-681239" y="-949837"/>
            <a:ext cx="2372929" cy="1840875"/>
          </a:xfrm>
          <a:prstGeom prst="rect">
            <a:avLst/>
          </a:prstGeom>
          <a:noFill/>
          <a:ln>
            <a:noFill/>
          </a:ln>
        </p:spPr>
      </p:pic>
      <p:sp>
        <p:nvSpPr>
          <p:cNvPr id="106" name="Google Shape;106;p14"/>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14"/>
          <p:cNvSpPr txBox="1">
            <a:spLocks noGrp="1"/>
          </p:cNvSpPr>
          <p:nvPr>
            <p:ph type="title" idx="2" hasCustomPrompt="1"/>
          </p:nvPr>
        </p:nvSpPr>
        <p:spPr>
          <a:xfrm>
            <a:off x="1955890" y="1156200"/>
            <a:ext cx="2447100" cy="760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08" name="Google Shape;108;p14"/>
          <p:cNvSpPr txBox="1">
            <a:spLocks noGrp="1"/>
          </p:cNvSpPr>
          <p:nvPr>
            <p:ph type="title" idx="3"/>
          </p:nvPr>
        </p:nvSpPr>
        <p:spPr>
          <a:xfrm>
            <a:off x="1955890" y="1811680"/>
            <a:ext cx="2447100" cy="38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9" name="Google Shape;109;p14"/>
          <p:cNvSpPr txBox="1">
            <a:spLocks noGrp="1"/>
          </p:cNvSpPr>
          <p:nvPr>
            <p:ph type="subTitle" idx="1"/>
          </p:nvPr>
        </p:nvSpPr>
        <p:spPr>
          <a:xfrm>
            <a:off x="1955890" y="2182175"/>
            <a:ext cx="2447100" cy="637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0" name="Google Shape;110;p14"/>
          <p:cNvSpPr txBox="1">
            <a:spLocks noGrp="1"/>
          </p:cNvSpPr>
          <p:nvPr>
            <p:ph type="title" idx="4" hasCustomPrompt="1"/>
          </p:nvPr>
        </p:nvSpPr>
        <p:spPr>
          <a:xfrm>
            <a:off x="4741010" y="1156200"/>
            <a:ext cx="2447100" cy="760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11" name="Google Shape;111;p14"/>
          <p:cNvSpPr txBox="1">
            <a:spLocks noGrp="1"/>
          </p:cNvSpPr>
          <p:nvPr>
            <p:ph type="title" idx="5"/>
          </p:nvPr>
        </p:nvSpPr>
        <p:spPr>
          <a:xfrm>
            <a:off x="4741010" y="1811680"/>
            <a:ext cx="2447100" cy="38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2" name="Google Shape;112;p14"/>
          <p:cNvSpPr txBox="1">
            <a:spLocks noGrp="1"/>
          </p:cNvSpPr>
          <p:nvPr>
            <p:ph type="subTitle" idx="6"/>
          </p:nvPr>
        </p:nvSpPr>
        <p:spPr>
          <a:xfrm>
            <a:off x="4741010" y="2182175"/>
            <a:ext cx="2447100" cy="637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4"/>
          <p:cNvSpPr txBox="1">
            <a:spLocks noGrp="1"/>
          </p:cNvSpPr>
          <p:nvPr>
            <p:ph type="title" idx="7" hasCustomPrompt="1"/>
          </p:nvPr>
        </p:nvSpPr>
        <p:spPr>
          <a:xfrm>
            <a:off x="1955890" y="2932750"/>
            <a:ext cx="2447100" cy="760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14" name="Google Shape;114;p14"/>
          <p:cNvSpPr txBox="1">
            <a:spLocks noGrp="1"/>
          </p:cNvSpPr>
          <p:nvPr>
            <p:ph type="title" idx="8"/>
          </p:nvPr>
        </p:nvSpPr>
        <p:spPr>
          <a:xfrm>
            <a:off x="1955890" y="3588231"/>
            <a:ext cx="2447100" cy="38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5" name="Google Shape;115;p14"/>
          <p:cNvSpPr txBox="1">
            <a:spLocks noGrp="1"/>
          </p:cNvSpPr>
          <p:nvPr>
            <p:ph type="subTitle" idx="9"/>
          </p:nvPr>
        </p:nvSpPr>
        <p:spPr>
          <a:xfrm>
            <a:off x="1955890" y="3958725"/>
            <a:ext cx="2447100" cy="637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4"/>
          <p:cNvSpPr txBox="1">
            <a:spLocks noGrp="1"/>
          </p:cNvSpPr>
          <p:nvPr>
            <p:ph type="title" idx="13" hasCustomPrompt="1"/>
          </p:nvPr>
        </p:nvSpPr>
        <p:spPr>
          <a:xfrm>
            <a:off x="4741010" y="2932750"/>
            <a:ext cx="2447100" cy="760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117" name="Google Shape;117;p14"/>
          <p:cNvSpPr txBox="1">
            <a:spLocks noGrp="1"/>
          </p:cNvSpPr>
          <p:nvPr>
            <p:ph type="title" idx="14"/>
          </p:nvPr>
        </p:nvSpPr>
        <p:spPr>
          <a:xfrm>
            <a:off x="4741010" y="3588230"/>
            <a:ext cx="2447100" cy="38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8" name="Google Shape;118;p14"/>
          <p:cNvSpPr txBox="1">
            <a:spLocks noGrp="1"/>
          </p:cNvSpPr>
          <p:nvPr>
            <p:ph type="subTitle" idx="15"/>
          </p:nvPr>
        </p:nvSpPr>
        <p:spPr>
          <a:xfrm>
            <a:off x="4741010" y="3958725"/>
            <a:ext cx="2447100" cy="6378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1">
  <p:cSld name="CUSTOM_9">
    <p:spTree>
      <p:nvGrpSpPr>
        <p:cNvPr id="1" name="Shape 130"/>
        <p:cNvGrpSpPr/>
        <p:nvPr/>
      </p:nvGrpSpPr>
      <p:grpSpPr>
        <a:xfrm>
          <a:off x="0" y="0"/>
          <a:ext cx="0" cy="0"/>
          <a:chOff x="0" y="0"/>
          <a:chExt cx="0" cy="0"/>
        </a:xfrm>
      </p:grpSpPr>
      <p:sp>
        <p:nvSpPr>
          <p:cNvPr id="131" name="Google Shape;131;p16"/>
          <p:cNvSpPr txBox="1">
            <a:spLocks noGrp="1"/>
          </p:cNvSpPr>
          <p:nvPr>
            <p:ph type="title"/>
          </p:nvPr>
        </p:nvSpPr>
        <p:spPr>
          <a:xfrm>
            <a:off x="2166450" y="1904970"/>
            <a:ext cx="4811100" cy="84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2" name="Google Shape;132;p16"/>
          <p:cNvSpPr txBox="1">
            <a:spLocks noGrp="1"/>
          </p:cNvSpPr>
          <p:nvPr>
            <p:ph type="subTitle" idx="1"/>
          </p:nvPr>
        </p:nvSpPr>
        <p:spPr>
          <a:xfrm>
            <a:off x="2166450" y="2661050"/>
            <a:ext cx="4241700" cy="60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3" name="Google Shape;133;p16"/>
          <p:cNvSpPr txBox="1">
            <a:spLocks noGrp="1"/>
          </p:cNvSpPr>
          <p:nvPr>
            <p:ph type="title" idx="2" hasCustomPrompt="1"/>
          </p:nvPr>
        </p:nvSpPr>
        <p:spPr>
          <a:xfrm>
            <a:off x="713225" y="1618875"/>
            <a:ext cx="1427700" cy="1378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2000"/>
              <a:buNone/>
              <a:defRPr sz="9600"/>
            </a:lvl1pPr>
            <a:lvl2pPr lvl="1" algn="l" rtl="0">
              <a:spcBef>
                <a:spcPts val="0"/>
              </a:spcBef>
              <a:spcAft>
                <a:spcPts val="0"/>
              </a:spcAft>
              <a:buSzPts val="12000"/>
              <a:buNone/>
              <a:defRPr sz="12000"/>
            </a:lvl2pPr>
            <a:lvl3pPr lvl="2" algn="l" rtl="0">
              <a:spcBef>
                <a:spcPts val="0"/>
              </a:spcBef>
              <a:spcAft>
                <a:spcPts val="0"/>
              </a:spcAft>
              <a:buSzPts val="12000"/>
              <a:buNone/>
              <a:defRPr sz="12000"/>
            </a:lvl3pPr>
            <a:lvl4pPr lvl="3" algn="l" rtl="0">
              <a:spcBef>
                <a:spcPts val="0"/>
              </a:spcBef>
              <a:spcAft>
                <a:spcPts val="0"/>
              </a:spcAft>
              <a:buSzPts val="12000"/>
              <a:buNone/>
              <a:defRPr sz="12000"/>
            </a:lvl4pPr>
            <a:lvl5pPr lvl="4" algn="l" rtl="0">
              <a:spcBef>
                <a:spcPts val="0"/>
              </a:spcBef>
              <a:spcAft>
                <a:spcPts val="0"/>
              </a:spcAft>
              <a:buSzPts val="12000"/>
              <a:buNone/>
              <a:defRPr sz="12000"/>
            </a:lvl5pPr>
            <a:lvl6pPr lvl="5" algn="l" rtl="0">
              <a:spcBef>
                <a:spcPts val="0"/>
              </a:spcBef>
              <a:spcAft>
                <a:spcPts val="0"/>
              </a:spcAft>
              <a:buSzPts val="12000"/>
              <a:buNone/>
              <a:defRPr sz="12000"/>
            </a:lvl6pPr>
            <a:lvl7pPr lvl="6" algn="l" rtl="0">
              <a:spcBef>
                <a:spcPts val="0"/>
              </a:spcBef>
              <a:spcAft>
                <a:spcPts val="0"/>
              </a:spcAft>
              <a:buSzPts val="12000"/>
              <a:buNone/>
              <a:defRPr sz="12000"/>
            </a:lvl7pPr>
            <a:lvl8pPr lvl="7" algn="l" rtl="0">
              <a:spcBef>
                <a:spcPts val="0"/>
              </a:spcBef>
              <a:spcAft>
                <a:spcPts val="0"/>
              </a:spcAft>
              <a:buSzPts val="12000"/>
              <a:buNone/>
              <a:defRPr sz="12000"/>
            </a:lvl8pPr>
            <a:lvl9pPr lvl="8" algn="l" rtl="0">
              <a:spcBef>
                <a:spcPts val="0"/>
              </a:spcBef>
              <a:spcAft>
                <a:spcPts val="0"/>
              </a:spcAft>
              <a:buSzPts val="12000"/>
              <a:buNone/>
              <a:defRPr sz="12000"/>
            </a:lvl9pPr>
          </a:lstStyle>
          <a:p>
            <a:r>
              <a:t>xx%</a:t>
            </a:r>
          </a:p>
        </p:txBody>
      </p:sp>
      <p:pic>
        <p:nvPicPr>
          <p:cNvPr id="134" name="Google Shape;134;p16"/>
          <p:cNvPicPr preferRelativeResize="0"/>
          <p:nvPr/>
        </p:nvPicPr>
        <p:blipFill rotWithShape="1">
          <a:blip r:embed="rId2">
            <a:alphaModFix/>
          </a:blip>
          <a:srcRect/>
          <a:stretch/>
        </p:blipFill>
        <p:spPr>
          <a:xfrm rot="3883291">
            <a:off x="6338622" y="3279344"/>
            <a:ext cx="2569104" cy="1474162"/>
          </a:xfrm>
          <a:prstGeom prst="rect">
            <a:avLst/>
          </a:prstGeom>
          <a:noFill/>
          <a:ln>
            <a:noFill/>
          </a:ln>
        </p:spPr>
      </p:pic>
      <p:pic>
        <p:nvPicPr>
          <p:cNvPr id="135" name="Google Shape;135;p16"/>
          <p:cNvPicPr preferRelativeResize="0"/>
          <p:nvPr/>
        </p:nvPicPr>
        <p:blipFill rotWithShape="1">
          <a:blip r:embed="rId3">
            <a:alphaModFix/>
          </a:blip>
          <a:srcRect/>
          <a:stretch/>
        </p:blipFill>
        <p:spPr>
          <a:xfrm>
            <a:off x="8146288" y="1161667"/>
            <a:ext cx="1840875" cy="1782665"/>
          </a:xfrm>
          <a:prstGeom prst="rect">
            <a:avLst/>
          </a:prstGeom>
          <a:noFill/>
          <a:ln>
            <a:noFill/>
          </a:ln>
        </p:spPr>
      </p:pic>
      <p:pic>
        <p:nvPicPr>
          <p:cNvPr id="136" name="Google Shape;136;p16"/>
          <p:cNvPicPr preferRelativeResize="0"/>
          <p:nvPr/>
        </p:nvPicPr>
        <p:blipFill rotWithShape="1">
          <a:blip r:embed="rId4">
            <a:alphaModFix/>
          </a:blip>
          <a:srcRect/>
          <a:stretch/>
        </p:blipFill>
        <p:spPr>
          <a:xfrm rot="-1639246">
            <a:off x="7914100" y="3060775"/>
            <a:ext cx="1733751" cy="3947450"/>
          </a:xfrm>
          <a:prstGeom prst="rect">
            <a:avLst/>
          </a:prstGeom>
          <a:noFill/>
          <a:ln>
            <a:noFill/>
          </a:ln>
        </p:spPr>
      </p:pic>
      <p:pic>
        <p:nvPicPr>
          <p:cNvPr id="137" name="Google Shape;137;p16"/>
          <p:cNvPicPr preferRelativeResize="0"/>
          <p:nvPr/>
        </p:nvPicPr>
        <p:blipFill rotWithShape="1">
          <a:blip r:embed="rId3">
            <a:alphaModFix/>
          </a:blip>
          <a:srcRect/>
          <a:stretch/>
        </p:blipFill>
        <p:spPr>
          <a:xfrm rot="5400000">
            <a:off x="6276800" y="638313"/>
            <a:ext cx="1393300" cy="1349250"/>
          </a:xfrm>
          <a:prstGeom prst="rect">
            <a:avLst/>
          </a:prstGeom>
          <a:noFill/>
          <a:ln>
            <a:noFill/>
          </a:ln>
        </p:spPr>
      </p:pic>
      <p:pic>
        <p:nvPicPr>
          <p:cNvPr id="138" name="Google Shape;138;p16"/>
          <p:cNvPicPr preferRelativeResize="0"/>
          <p:nvPr/>
        </p:nvPicPr>
        <p:blipFill>
          <a:blip r:embed="rId5">
            <a:alphaModFix/>
          </a:blip>
          <a:stretch>
            <a:fillRect/>
          </a:stretch>
        </p:blipFill>
        <p:spPr>
          <a:xfrm rot="7597377">
            <a:off x="4625676" y="-2541707"/>
            <a:ext cx="2386824" cy="4381382"/>
          </a:xfrm>
          <a:prstGeom prst="rect">
            <a:avLst/>
          </a:prstGeom>
          <a:noFill/>
          <a:ln>
            <a:noFill/>
          </a:ln>
        </p:spPr>
      </p:pic>
      <p:pic>
        <p:nvPicPr>
          <p:cNvPr id="139" name="Google Shape;139;p16"/>
          <p:cNvPicPr preferRelativeResize="0"/>
          <p:nvPr/>
        </p:nvPicPr>
        <p:blipFill rotWithShape="1">
          <a:blip r:embed="rId3">
            <a:alphaModFix/>
          </a:blip>
          <a:srcRect/>
          <a:stretch/>
        </p:blipFill>
        <p:spPr>
          <a:xfrm>
            <a:off x="-275904" y="978148"/>
            <a:ext cx="2416825" cy="2340400"/>
          </a:xfrm>
          <a:prstGeom prst="rect">
            <a:avLst/>
          </a:prstGeom>
          <a:noFill/>
          <a:ln>
            <a:noFill/>
          </a:ln>
        </p:spPr>
      </p:pic>
      <p:pic>
        <p:nvPicPr>
          <p:cNvPr id="140" name="Google Shape;140;p16"/>
          <p:cNvPicPr preferRelativeResize="0"/>
          <p:nvPr/>
        </p:nvPicPr>
        <p:blipFill rotWithShape="1">
          <a:blip r:embed="rId6">
            <a:alphaModFix/>
          </a:blip>
          <a:srcRect/>
          <a:stretch/>
        </p:blipFill>
        <p:spPr>
          <a:xfrm rot="-3668799">
            <a:off x="930329" y="-1893945"/>
            <a:ext cx="2136318" cy="5182162"/>
          </a:xfrm>
          <a:prstGeom prst="rect">
            <a:avLst/>
          </a:prstGeom>
          <a:noFill/>
          <a:ln>
            <a:noFill/>
          </a:ln>
        </p:spPr>
      </p:pic>
      <p:pic>
        <p:nvPicPr>
          <p:cNvPr id="141" name="Google Shape;141;p16"/>
          <p:cNvPicPr preferRelativeResize="0"/>
          <p:nvPr/>
        </p:nvPicPr>
        <p:blipFill rotWithShape="1">
          <a:blip r:embed="rId4">
            <a:alphaModFix/>
          </a:blip>
          <a:srcRect/>
          <a:stretch/>
        </p:blipFill>
        <p:spPr>
          <a:xfrm rot="-5156636">
            <a:off x="2909701" y="-1582496"/>
            <a:ext cx="2002458" cy="4559253"/>
          </a:xfrm>
          <a:prstGeom prst="rect">
            <a:avLst/>
          </a:prstGeom>
          <a:noFill/>
          <a:ln>
            <a:noFill/>
          </a:ln>
        </p:spPr>
      </p:pic>
      <p:pic>
        <p:nvPicPr>
          <p:cNvPr id="142" name="Google Shape;142;p16"/>
          <p:cNvPicPr preferRelativeResize="0"/>
          <p:nvPr/>
        </p:nvPicPr>
        <p:blipFill rotWithShape="1">
          <a:blip r:embed="rId4">
            <a:alphaModFix/>
          </a:blip>
          <a:srcRect/>
          <a:stretch/>
        </p:blipFill>
        <p:spPr>
          <a:xfrm rot="-5643364" flipH="1">
            <a:off x="2952851" y="2578502"/>
            <a:ext cx="2002458" cy="455925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1pPr>
            <a:lvl2pPr lvl="1"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2pPr>
            <a:lvl3pPr lvl="2"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3pPr>
            <a:lvl4pPr lvl="3"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4pPr>
            <a:lvl5pPr lvl="4"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5pPr>
            <a:lvl6pPr lvl="5"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6pPr>
            <a:lvl7pPr lvl="6"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7pPr>
            <a:lvl8pPr lvl="7"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8pPr>
            <a:lvl9pPr lvl="8" algn="ctr">
              <a:spcBef>
                <a:spcPts val="0"/>
              </a:spcBef>
              <a:spcAft>
                <a:spcPts val="0"/>
              </a:spcAft>
              <a:buClr>
                <a:schemeClr val="dk1"/>
              </a:buClr>
              <a:buSzPts val="2800"/>
              <a:buFont typeface="DM Serif Display"/>
              <a:buNone/>
              <a:defRPr sz="28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a:lnSpc>
                <a:spcPct val="100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7" r:id="rId6"/>
    <p:sldLayoutId id="2147483658" r:id="rId7"/>
    <p:sldLayoutId id="2147483660" r:id="rId8"/>
    <p:sldLayoutId id="2147483662" r:id="rId9"/>
    <p:sldLayoutId id="2147483666" r:id="rId10"/>
    <p:sldLayoutId id="2147483672" r:id="rId11"/>
    <p:sldLayoutId id="2147483673" r:id="rId12"/>
    <p:sldLayoutId id="2147483684" r:id="rId13"/>
    <p:sldLayoutId id="2147483685" r:id="rId14"/>
    <p:sldLayoutId id="2147483694" r:id="rId15"/>
    <p:sldLayoutId id="2147483695" r:id="rId16"/>
    <p:sldLayoutId id="2147483696"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90"/>
        <p:cNvGrpSpPr/>
        <p:nvPr/>
      </p:nvGrpSpPr>
      <p:grpSpPr>
        <a:xfrm>
          <a:off x="0" y="0"/>
          <a:ext cx="0" cy="0"/>
          <a:chOff x="0" y="0"/>
          <a:chExt cx="0" cy="0"/>
        </a:xfrm>
      </p:grpSpPr>
      <p:sp>
        <p:nvSpPr>
          <p:cNvPr id="491" name="Google Shape;491;p53"/>
          <p:cNvSpPr txBox="1">
            <a:spLocks noGrp="1"/>
          </p:cNvSpPr>
          <p:nvPr>
            <p:ph type="ctrTitle"/>
          </p:nvPr>
        </p:nvSpPr>
        <p:spPr>
          <a:xfrm>
            <a:off x="803306" y="352612"/>
            <a:ext cx="7237500" cy="18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MedMetaverse</a:t>
            </a:r>
            <a:endParaRPr sz="6000"/>
          </a:p>
        </p:txBody>
      </p:sp>
      <p:sp>
        <p:nvSpPr>
          <p:cNvPr id="492" name="Google Shape;492;p53"/>
          <p:cNvSpPr txBox="1">
            <a:spLocks noGrp="1"/>
          </p:cNvSpPr>
          <p:nvPr>
            <p:ph type="subTitle" idx="1"/>
          </p:nvPr>
        </p:nvSpPr>
        <p:spPr>
          <a:xfrm>
            <a:off x="594043" y="1686176"/>
            <a:ext cx="7550943" cy="423900"/>
          </a:xfrm>
          <a:prstGeom prst="rect">
            <a:avLst/>
          </a:prstGeom>
        </p:spPr>
        <p:txBody>
          <a:bodyPr spcFirstLastPara="1" wrap="square" lIns="91425" tIns="91425" rIns="91425" bIns="91425" anchor="t" anchorCtr="0">
            <a:noAutofit/>
          </a:bodyPr>
          <a:lstStyle/>
          <a:p>
            <a:r>
              <a:rPr lang="en-US" sz="2000" b="1" dirty="0"/>
              <a:t>Medical Care of Chronic Disease Patients and Managing Data Using Artificial Intelligence, </a:t>
            </a:r>
            <a:r>
              <a:rPr lang="en-US" sz="2000" b="1" dirty="0" err="1"/>
              <a:t>Blockchain</a:t>
            </a:r>
            <a:r>
              <a:rPr lang="en-US" sz="2000" b="1" dirty="0"/>
              <a:t>, and Wearable Devices State-of-the-Art Methodology</a:t>
            </a:r>
            <a:endParaRPr lang="en-US" sz="2000" dirty="0"/>
          </a:p>
        </p:txBody>
      </p:sp>
      <p:sp>
        <p:nvSpPr>
          <p:cNvPr id="4" name="TextBox 3"/>
          <p:cNvSpPr txBox="1"/>
          <p:nvPr/>
        </p:nvSpPr>
        <p:spPr>
          <a:xfrm>
            <a:off x="5206524" y="3395821"/>
            <a:ext cx="2978944" cy="830997"/>
          </a:xfrm>
          <a:prstGeom prst="rect">
            <a:avLst/>
          </a:prstGeom>
          <a:noFill/>
        </p:spPr>
        <p:txBody>
          <a:bodyPr wrap="square" rtlCol="0">
            <a:spAutoFit/>
          </a:bodyPr>
          <a:lstStyle/>
          <a:p>
            <a:pPr algn="r"/>
            <a:r>
              <a:rPr lang="en-IN" sz="1600" dirty="0"/>
              <a:t>Presented by: XXX</a:t>
            </a:r>
          </a:p>
          <a:p>
            <a:pPr algn="r"/>
            <a:endParaRPr lang="en-IN" sz="1600" dirty="0"/>
          </a:p>
          <a:p>
            <a:pPr algn="r"/>
            <a:r>
              <a:rPr lang="en-IN" sz="1600" dirty="0"/>
              <a:t>Reg. No. : XXX</a:t>
            </a:r>
            <a:endParaRPr lang="en-US" sz="1600" dirty="0"/>
          </a:p>
        </p:txBody>
      </p:sp>
      <p:sp>
        <p:nvSpPr>
          <p:cNvPr id="5" name="TextBox 4"/>
          <p:cNvSpPr txBox="1"/>
          <p:nvPr/>
        </p:nvSpPr>
        <p:spPr>
          <a:xfrm>
            <a:off x="491014" y="3501549"/>
            <a:ext cx="3807619" cy="830997"/>
          </a:xfrm>
          <a:prstGeom prst="rect">
            <a:avLst/>
          </a:prstGeom>
          <a:noFill/>
        </p:spPr>
        <p:txBody>
          <a:bodyPr wrap="square" rtlCol="0">
            <a:spAutoFit/>
          </a:bodyPr>
          <a:lstStyle/>
          <a:p>
            <a:r>
              <a:rPr lang="en-IN" sz="1600" dirty="0"/>
              <a:t>Seminar Guide: XXX</a:t>
            </a:r>
          </a:p>
          <a:p>
            <a:endParaRPr lang="en-IN" sz="1600" dirty="0"/>
          </a:p>
          <a:p>
            <a:r>
              <a:rPr lang="en-IN" sz="1600" dirty="0"/>
              <a:t>Seminar Co-ordinator: XXX</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9"/>
          <p:cNvSpPr txBox="1">
            <a:spLocks noGrp="1"/>
          </p:cNvSpPr>
          <p:nvPr>
            <p:ph type="title"/>
          </p:nvPr>
        </p:nvSpPr>
        <p:spPr>
          <a:xfrm>
            <a:off x="885825" y="2409795"/>
            <a:ext cx="7293769"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ROLE OF WEARABLE DEVICES IN HEALTH CARE</a:t>
            </a:r>
            <a:endParaRPr/>
          </a:p>
        </p:txBody>
      </p:sp>
      <p:sp>
        <p:nvSpPr>
          <p:cNvPr id="5" name="Subtitle 4"/>
          <p:cNvSpPr>
            <a:spLocks noGrp="1"/>
          </p:cNvSpPr>
          <p:nvPr>
            <p:ph type="subTitle" idx="1"/>
          </p:nvPr>
        </p:nvSpPr>
        <p:spPr/>
        <p:txBody>
          <a:bodyPr/>
          <a:lstStyle/>
          <a:p>
            <a:r>
              <a:rPr lang="en-IN" dirty="0"/>
              <a:t>  </a:t>
            </a:r>
            <a:endParaRPr lang="en-US" dirty="0"/>
          </a:p>
        </p:txBody>
      </p:sp>
      <p:sp>
        <p:nvSpPr>
          <p:cNvPr id="554" name="Google Shape;554;p59"/>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164306" y="110868"/>
            <a:ext cx="8979694" cy="841800"/>
          </a:xfrm>
          <a:prstGeom prst="rect">
            <a:avLst/>
          </a:prstGeom>
        </p:spPr>
        <p:txBody>
          <a:bodyPr spcFirstLastPara="1" wrap="square" lIns="91425" tIns="91425" rIns="91425" bIns="91425" anchor="t" anchorCtr="0">
            <a:noAutofit/>
          </a:bodyPr>
          <a:lstStyle/>
          <a:p>
            <a:pPr lvl="0">
              <a:buSzPts val="1100"/>
            </a:pPr>
            <a:r>
              <a:rPr lang="en-US" dirty="0"/>
              <a:t>Wearable Devices in Healthcare</a:t>
            </a:r>
            <a:endParaRPr/>
          </a:p>
        </p:txBody>
      </p:sp>
      <p:sp>
        <p:nvSpPr>
          <p:cNvPr id="560" name="Google Shape;560;p60"/>
          <p:cNvSpPr txBox="1">
            <a:spLocks noGrp="1"/>
          </p:cNvSpPr>
          <p:nvPr>
            <p:ph type="subTitle" idx="1"/>
          </p:nvPr>
        </p:nvSpPr>
        <p:spPr>
          <a:xfrm>
            <a:off x="259067" y="932261"/>
            <a:ext cx="8634901" cy="3918345"/>
          </a:xfrm>
          <a:prstGeom prst="rect">
            <a:avLst/>
          </a:prstGeom>
        </p:spPr>
        <p:txBody>
          <a:bodyPr spcFirstLastPara="1" wrap="square" lIns="91425" tIns="91425" rIns="91425" bIns="91425" anchor="t" anchorCtr="0">
            <a:noAutofit/>
          </a:bodyPr>
          <a:lstStyle/>
          <a:p>
            <a:pPr marL="342900" lvl="0" indent="-342900" algn="l">
              <a:buSzPts val="1100"/>
              <a:buFont typeface="Wingdings" pitchFamily="2" charset="2"/>
              <a:buChar char="q"/>
            </a:pPr>
            <a:r>
              <a:rPr lang="en-US" dirty="0"/>
              <a:t>Wearable technology, encompassing devices like </a:t>
            </a:r>
            <a:r>
              <a:rPr lang="en-US" dirty="0" err="1"/>
              <a:t>Fitbits</a:t>
            </a:r>
            <a:r>
              <a:rPr lang="en-US" dirty="0"/>
              <a:t> and </a:t>
            </a:r>
            <a:r>
              <a:rPr lang="en-US" dirty="0" err="1"/>
              <a:t>smartwatches</a:t>
            </a:r>
            <a:r>
              <a:rPr lang="en-US" dirty="0"/>
              <a:t>, monitors various physiological parameters and activities. </a:t>
            </a:r>
          </a:p>
          <a:p>
            <a:pPr marL="342900" lvl="0" indent="-342900" algn="l">
              <a:buSzPts val="1100"/>
              <a:buFont typeface="Wingdings" pitchFamily="2" charset="2"/>
              <a:buChar char="q"/>
            </a:pPr>
            <a:r>
              <a:rPr lang="en-US" dirty="0"/>
              <a:t>Functions include tracking heart rate, blood pressure, body temperature, oxygen saturation, posture, motion, and even capturing scientific data through wearable cameras. </a:t>
            </a:r>
          </a:p>
          <a:p>
            <a:pPr marL="342900" lvl="0" indent="-342900" algn="l">
              <a:buSzPts val="1100"/>
              <a:buFont typeface="Wingdings" pitchFamily="2" charset="2"/>
              <a:buChar char="q"/>
            </a:pPr>
            <a:r>
              <a:rPr lang="en-US" dirty="0"/>
              <a:t> Wearable devices can be seamlessly integrated into various items such as footwear, eyewear, jewelry, clothes, gloves, and watches, enhancing accessibility and comfort for users.</a:t>
            </a:r>
          </a:p>
          <a:p>
            <a:pPr marL="342900" lvl="0" indent="-342900" algn="l">
              <a:buSzPts val="1100"/>
              <a:buFont typeface="Wingdings" pitchFamily="2" charset="2"/>
              <a:buChar char="q"/>
            </a:pPr>
            <a:r>
              <a:rPr lang="en-US" dirty="0"/>
              <a:t>These devices enable remote patient monitoring, real-time data transmission to healthcare providers, and personalized health insights. </a:t>
            </a:r>
          </a:p>
          <a:p>
            <a:pPr marL="342900" lvl="0" indent="-342900" algn="l">
              <a:buSzPts val="1100"/>
              <a:buFont typeface="Wingdings" pitchFamily="2" charset="2"/>
              <a:buChar char="q"/>
            </a:pPr>
            <a:r>
              <a:rPr lang="en-US" dirty="0"/>
              <a:t>Wearable devices play a crucial role in chronic disease management, providing continuous monitoring of vital signs and facilitating early intervention. </a:t>
            </a:r>
          </a:p>
          <a:p>
            <a:pPr marL="342900" lvl="0" indent="-342900" algn="l">
              <a:buSzPts val="1100"/>
              <a:buFont typeface="Wingdings" pitchFamily="2" charset="2"/>
              <a:buChar char="q"/>
            </a:pPr>
            <a:r>
              <a:rPr lang="en-US" dirty="0"/>
              <a:t>Examples include continuous glucose monitoring for diabetics, electrocardiogram (ECG) monitors for heart health, and electronic skin patches for wound care and motion sensing.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164306" y="110868"/>
            <a:ext cx="8979694" cy="841800"/>
          </a:xfrm>
          <a:prstGeom prst="rect">
            <a:avLst/>
          </a:prstGeom>
        </p:spPr>
        <p:txBody>
          <a:bodyPr spcFirstLastPara="1" wrap="square" lIns="91425" tIns="91425" rIns="91425" bIns="91425" anchor="t" anchorCtr="0">
            <a:noAutofit/>
          </a:bodyPr>
          <a:lstStyle/>
          <a:p>
            <a:pPr lvl="0">
              <a:buSzPts val="1100"/>
            </a:pPr>
            <a:r>
              <a:rPr lang="en-IN" sz="3200" dirty="0"/>
              <a:t>TOP DEVICES</a:t>
            </a:r>
            <a:endParaRPr sz="3200"/>
          </a:p>
        </p:txBody>
      </p:sp>
      <p:sp>
        <p:nvSpPr>
          <p:cNvPr id="560" name="Google Shape;560;p60"/>
          <p:cNvSpPr txBox="1">
            <a:spLocks noGrp="1"/>
          </p:cNvSpPr>
          <p:nvPr>
            <p:ph type="subTitle" idx="1"/>
          </p:nvPr>
        </p:nvSpPr>
        <p:spPr>
          <a:xfrm>
            <a:off x="127463" y="406481"/>
            <a:ext cx="8634901" cy="4175679"/>
          </a:xfrm>
          <a:prstGeom prst="rect">
            <a:avLst/>
          </a:prstGeom>
        </p:spPr>
        <p:txBody>
          <a:bodyPr spcFirstLastPara="1" wrap="square" lIns="91425" tIns="91425" rIns="91425" bIns="91425" anchor="t" anchorCtr="0">
            <a:noAutofit/>
          </a:bodyPr>
          <a:lstStyle/>
          <a:p>
            <a:pPr marL="469900" indent="-342900" algn="l"/>
            <a:endParaRPr lang="en-US" sz="1800" b="1" dirty="0"/>
          </a:p>
          <a:p>
            <a:pPr marL="469900" indent="-342900" algn="l">
              <a:buFont typeface="Arial" pitchFamily="34" charset="0"/>
              <a:buChar char="•"/>
            </a:pPr>
            <a:r>
              <a:rPr lang="en-US" sz="1800" b="1" dirty="0"/>
              <a:t> Continuous Glucose Monitoring(CGM) Monitors</a:t>
            </a:r>
          </a:p>
          <a:p>
            <a:pPr marL="469900" indent="-342900" algn="l">
              <a:buFont typeface="Arial" pitchFamily="34" charset="0"/>
              <a:buChar char="•"/>
            </a:pPr>
            <a:r>
              <a:rPr lang="en-US" sz="1800" b="1" dirty="0"/>
              <a:t> Electrocardiogram (ECG) Monitor</a:t>
            </a:r>
          </a:p>
          <a:p>
            <a:pPr marL="469900" indent="-342900" algn="l">
              <a:buFont typeface="Arial" pitchFamily="34" charset="0"/>
              <a:buChar char="•"/>
            </a:pPr>
            <a:r>
              <a:rPr lang="en-US" sz="1800" b="1" dirty="0"/>
              <a:t> Sweat and Hydration Detectors</a:t>
            </a:r>
          </a:p>
          <a:p>
            <a:pPr marL="469900" indent="-342900" algn="l">
              <a:buFont typeface="Arial" pitchFamily="34" charset="0"/>
              <a:buChar char="•"/>
            </a:pPr>
            <a:r>
              <a:rPr lang="en-US" sz="1800" b="1" dirty="0"/>
              <a:t> Baby and Pregnancy Tracking Devices</a:t>
            </a:r>
          </a:p>
          <a:p>
            <a:pPr marL="469900" indent="-342900" algn="l">
              <a:buFont typeface="Arial" pitchFamily="34" charset="0"/>
              <a:buChar char="•"/>
            </a:pPr>
            <a:r>
              <a:rPr lang="en-US" sz="1800" b="1" dirty="0"/>
              <a:t> Smart Glasses and Head-Mounted Displays(HMDs</a:t>
            </a:r>
          </a:p>
          <a:p>
            <a:pPr marL="469900" indent="-342900" algn="l">
              <a:buFont typeface="Arial" pitchFamily="34" charset="0"/>
              <a:buChar char="•"/>
            </a:pPr>
            <a:r>
              <a:rPr lang="en-US" sz="1800" b="1" dirty="0"/>
              <a:t> Smart Clothing</a:t>
            </a:r>
          </a:p>
          <a:p>
            <a:pPr marL="469900" indent="-342900" algn="l">
              <a:buFont typeface="Arial" pitchFamily="34" charset="0"/>
              <a:buChar char="•"/>
            </a:pPr>
            <a:r>
              <a:rPr lang="en-US" sz="1800" b="1" dirty="0"/>
              <a:t> Smart Contact Lenses</a:t>
            </a:r>
          </a:p>
          <a:p>
            <a:pPr marL="469900" indent="-342900" algn="l">
              <a:buFont typeface="Arial" pitchFamily="34" charset="0"/>
              <a:buChar char="•"/>
            </a:pPr>
            <a:r>
              <a:rPr lang="en-US" sz="1800" b="1" dirty="0"/>
              <a:t> Smart Wound Management</a:t>
            </a:r>
          </a:p>
          <a:p>
            <a:pPr marL="469900" indent="-342900" algn="l">
              <a:buFont typeface="Arial" pitchFamily="34" charset="0"/>
              <a:buChar char="•"/>
            </a:pPr>
            <a:r>
              <a:rPr lang="en-US" sz="1800" b="1" dirty="0"/>
              <a:t> </a:t>
            </a:r>
            <a:r>
              <a:rPr lang="en-US" sz="1800" b="1" dirty="0" err="1"/>
              <a:t>Smartwatches</a:t>
            </a:r>
            <a:endParaRPr lang="en-US" sz="1800" b="1" dirty="0"/>
          </a:p>
          <a:p>
            <a:pPr marL="469900" indent="-342900" algn="l">
              <a:buFont typeface="Arial" pitchFamily="34" charset="0"/>
              <a:buChar char="•"/>
            </a:pPr>
            <a:r>
              <a:rPr lang="en-US" sz="1800" b="1" dirty="0"/>
              <a:t> Sports/Fitness Trackers</a:t>
            </a:r>
          </a:p>
          <a:p>
            <a:pPr marL="469900" indent="-342900" algn="l">
              <a:buFont typeface="Arial" pitchFamily="34" charset="0"/>
              <a:buChar char="•"/>
            </a:pPr>
            <a:r>
              <a:rPr lang="en-US" sz="1800" b="1" dirty="0"/>
              <a:t> Wearable Blood Pressure (BP) Monitors</a:t>
            </a:r>
          </a:p>
          <a:p>
            <a:pPr marL="469900" indent="-342900" algn="l">
              <a:buFont typeface="Arial" pitchFamily="34" charset="0"/>
              <a:buChar char="•"/>
            </a:pPr>
            <a:r>
              <a:rPr lang="en-US" sz="1800" b="1" dirty="0"/>
              <a:t> Drug Administration</a:t>
            </a:r>
          </a:p>
          <a:p>
            <a:pPr marL="469900" indent="-342900" algn="l">
              <a:buFont typeface="Arial" pitchFamily="34" charset="0"/>
              <a:buChar char="•"/>
            </a:pPr>
            <a:r>
              <a:rPr lang="en-US" sz="1800" b="1" dirty="0"/>
              <a:t> Wearable Health Monitors</a:t>
            </a:r>
          </a:p>
          <a:p>
            <a:pPr marL="469900" indent="-342900" algn="l">
              <a:buFont typeface="Arial" pitchFamily="34" charset="0"/>
              <a:buChar char="•"/>
            </a:pPr>
            <a:r>
              <a:rPr lang="en-US" sz="1800" b="1" dirty="0"/>
              <a:t> Temperature Monitors</a:t>
            </a:r>
          </a:p>
          <a:p>
            <a:pPr marL="469900" indent="-342900" algn="l">
              <a:buFont typeface="Arial" pitchFamily="34" charset="0"/>
              <a:buChar char="•"/>
            </a:pPr>
            <a:r>
              <a:rPr lang="en-IN" sz="1800" b="1" dirty="0"/>
              <a:t>etc</a:t>
            </a:r>
            <a:endParaRPr lang="en-US" sz="1800" b="1" dirty="0"/>
          </a:p>
          <a:p>
            <a:pPr algn="l"/>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7" name="Google Shape;1127;p90"/>
          <p:cNvSpPr txBox="1"/>
          <p:nvPr/>
        </p:nvSpPr>
        <p:spPr>
          <a:xfrm>
            <a:off x="678657" y="1741958"/>
            <a:ext cx="2564605" cy="632400"/>
          </a:xfrm>
          <a:prstGeom prst="rect">
            <a:avLst/>
          </a:prstGeom>
          <a:noFill/>
          <a:ln>
            <a:noFill/>
          </a:ln>
        </p:spPr>
        <p:txBody>
          <a:bodyPr spcFirstLastPara="1" wrap="square" lIns="91425" tIns="91425" rIns="91425" bIns="91425" anchor="t" anchorCtr="0">
            <a:noAutofit/>
          </a:bodyPr>
          <a:lstStyle/>
          <a:p>
            <a:r>
              <a:rPr lang="en-US" sz="1600" dirty="0"/>
              <a:t>a) Healthcare Benefit: Wearable tech, like </a:t>
            </a:r>
            <a:r>
              <a:rPr lang="en-US" sz="1600" dirty="0" err="1"/>
              <a:t>smartwatches</a:t>
            </a:r>
            <a:r>
              <a:rPr lang="en-US" sz="1600" dirty="0"/>
              <a:t> and health sensors, tracks patient health, aiding in monitoring even outside hospitals.</a:t>
            </a:r>
          </a:p>
        </p:txBody>
      </p:sp>
      <p:sp>
        <p:nvSpPr>
          <p:cNvPr id="28" name="Google Shape;1127;p90"/>
          <p:cNvSpPr txBox="1"/>
          <p:nvPr/>
        </p:nvSpPr>
        <p:spPr>
          <a:xfrm>
            <a:off x="3374232" y="1815777"/>
            <a:ext cx="2564605" cy="632400"/>
          </a:xfrm>
          <a:prstGeom prst="rect">
            <a:avLst/>
          </a:prstGeom>
          <a:noFill/>
          <a:ln>
            <a:noFill/>
          </a:ln>
        </p:spPr>
        <p:txBody>
          <a:bodyPr spcFirstLastPara="1" wrap="square" lIns="91425" tIns="91425" rIns="91425" bIns="91425" anchor="t" anchorCtr="0">
            <a:noAutofit/>
          </a:bodyPr>
          <a:lstStyle/>
          <a:p>
            <a:r>
              <a:rPr lang="en-US" sz="1600" dirty="0"/>
              <a:t>b) Patient Safety: </a:t>
            </a:r>
            <a:r>
              <a:rPr lang="en-US" sz="1600" dirty="0" err="1"/>
              <a:t>Wearables</a:t>
            </a:r>
            <a:r>
              <a:rPr lang="en-US" sz="1600" dirty="0"/>
              <a:t> improve patient safety, allowing them to track health, reducing injury risk, and enhancing caregiver communication.</a:t>
            </a:r>
          </a:p>
        </p:txBody>
      </p:sp>
      <p:sp>
        <p:nvSpPr>
          <p:cNvPr id="29" name="Google Shape;1127;p90"/>
          <p:cNvSpPr txBox="1"/>
          <p:nvPr/>
        </p:nvSpPr>
        <p:spPr>
          <a:xfrm>
            <a:off x="6348413" y="1796727"/>
            <a:ext cx="2564605" cy="632400"/>
          </a:xfrm>
          <a:prstGeom prst="rect">
            <a:avLst/>
          </a:prstGeom>
          <a:noFill/>
          <a:ln>
            <a:noFill/>
          </a:ln>
        </p:spPr>
        <p:txBody>
          <a:bodyPr spcFirstLastPara="1" wrap="square" lIns="91425" tIns="91425" rIns="91425" bIns="91425" anchor="t" anchorCtr="0">
            <a:noAutofit/>
          </a:bodyPr>
          <a:lstStyle/>
          <a:p>
            <a:r>
              <a:rPr lang="en-US" sz="1600" dirty="0"/>
              <a:t>c) Hospital Efficiency: </a:t>
            </a:r>
            <a:r>
              <a:rPr lang="en-US" sz="1600" dirty="0" err="1"/>
              <a:t>Wearables</a:t>
            </a:r>
            <a:r>
              <a:rPr lang="en-US" sz="1600" dirty="0"/>
              <a:t> benefit patients, doctors, and hospitals by improving treatment plans, communication, and overall efficiency.</a:t>
            </a:r>
          </a:p>
        </p:txBody>
      </p:sp>
      <p:sp>
        <p:nvSpPr>
          <p:cNvPr id="8" name="Google Shape;559;p60"/>
          <p:cNvSpPr txBox="1">
            <a:spLocks noGrp="1"/>
          </p:cNvSpPr>
          <p:nvPr>
            <p:ph type="title"/>
          </p:nvPr>
        </p:nvSpPr>
        <p:spPr>
          <a:xfrm>
            <a:off x="164306" y="275174"/>
            <a:ext cx="8979694" cy="841800"/>
          </a:xfrm>
          <a:prstGeom prst="rect">
            <a:avLst/>
          </a:prstGeom>
        </p:spPr>
        <p:txBody>
          <a:bodyPr spcFirstLastPara="1" wrap="square" lIns="91425" tIns="91425" rIns="91425" bIns="91425" anchor="t" anchorCtr="0">
            <a:noAutofit/>
          </a:bodyPr>
          <a:lstStyle/>
          <a:p>
            <a:pPr lvl="0">
              <a:buSzPts val="1100"/>
            </a:pPr>
            <a:r>
              <a:rPr lang="en-IN" sz="3200" dirty="0"/>
              <a:t>ADVANTAGES OF MEDICAL WEARABLES</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7" name="Google Shape;1127;p90"/>
          <p:cNvSpPr txBox="1"/>
          <p:nvPr/>
        </p:nvSpPr>
        <p:spPr>
          <a:xfrm>
            <a:off x="678657" y="1741958"/>
            <a:ext cx="2564605" cy="632400"/>
          </a:xfrm>
          <a:prstGeom prst="rect">
            <a:avLst/>
          </a:prstGeom>
          <a:noFill/>
          <a:ln>
            <a:noFill/>
          </a:ln>
        </p:spPr>
        <p:txBody>
          <a:bodyPr spcFirstLastPara="1" wrap="square" lIns="91425" tIns="91425" rIns="91425" bIns="91425" anchor="t" anchorCtr="0">
            <a:noAutofit/>
          </a:bodyPr>
          <a:lstStyle/>
          <a:p>
            <a:r>
              <a:rPr lang="en-US" sz="1600" dirty="0"/>
              <a:t>d) Worker Health: Healthcare workers benefit from </a:t>
            </a:r>
            <a:r>
              <a:rPr lang="en-US" sz="1600" dirty="0" err="1"/>
              <a:t>wearables</a:t>
            </a:r>
            <a:r>
              <a:rPr lang="en-US" sz="1600" dirty="0"/>
              <a:t>, tracking fatigue, improving communication, and enhancing workplace safety.</a:t>
            </a:r>
          </a:p>
        </p:txBody>
      </p:sp>
      <p:sp>
        <p:nvSpPr>
          <p:cNvPr id="28" name="Google Shape;1127;p90"/>
          <p:cNvSpPr txBox="1"/>
          <p:nvPr/>
        </p:nvSpPr>
        <p:spPr>
          <a:xfrm>
            <a:off x="3374232" y="1815777"/>
            <a:ext cx="2564605" cy="632400"/>
          </a:xfrm>
          <a:prstGeom prst="rect">
            <a:avLst/>
          </a:prstGeom>
          <a:noFill/>
          <a:ln>
            <a:noFill/>
          </a:ln>
        </p:spPr>
        <p:txBody>
          <a:bodyPr spcFirstLastPara="1" wrap="square" lIns="91425" tIns="91425" rIns="91425" bIns="91425" anchor="t" anchorCtr="0">
            <a:noAutofit/>
          </a:bodyPr>
          <a:lstStyle/>
          <a:p>
            <a:r>
              <a:rPr lang="en-US" sz="1600" dirty="0"/>
              <a:t>e) Health Improvement: </a:t>
            </a:r>
            <a:r>
              <a:rPr lang="en-US" sz="1600" dirty="0" err="1"/>
              <a:t>Wearables</a:t>
            </a:r>
            <a:r>
              <a:rPr lang="en-US" sz="1600" dirty="0"/>
              <a:t> aid sleep, memory, fitness, enable remote patient evaluation, and offer various health interventions.</a:t>
            </a:r>
          </a:p>
        </p:txBody>
      </p:sp>
      <p:sp>
        <p:nvSpPr>
          <p:cNvPr id="29" name="Google Shape;1127;p90"/>
          <p:cNvSpPr txBox="1"/>
          <p:nvPr/>
        </p:nvSpPr>
        <p:spPr>
          <a:xfrm>
            <a:off x="6348413" y="1796727"/>
            <a:ext cx="2564605" cy="632400"/>
          </a:xfrm>
          <a:prstGeom prst="rect">
            <a:avLst/>
          </a:prstGeom>
          <a:noFill/>
          <a:ln>
            <a:noFill/>
          </a:ln>
        </p:spPr>
        <p:txBody>
          <a:bodyPr spcFirstLastPara="1" wrap="square" lIns="91425" tIns="91425" rIns="91425" bIns="91425" anchor="t" anchorCtr="0">
            <a:noAutofit/>
          </a:bodyPr>
          <a:lstStyle/>
          <a:p>
            <a:r>
              <a:rPr lang="en-US" sz="1600" dirty="0"/>
              <a:t>f) Other Benefits: </a:t>
            </a:r>
            <a:r>
              <a:rPr lang="en-US" sz="1600" dirty="0" err="1"/>
              <a:t>Wearables</a:t>
            </a:r>
            <a:r>
              <a:rPr lang="en-US" sz="1600" dirty="0"/>
              <a:t> simplify health checks, engage patients, reduce healthcare costs, and generate health data for remote monitoring.</a:t>
            </a:r>
          </a:p>
        </p:txBody>
      </p:sp>
      <p:sp>
        <p:nvSpPr>
          <p:cNvPr id="8" name="Google Shape;559;p60"/>
          <p:cNvSpPr txBox="1">
            <a:spLocks noGrp="1"/>
          </p:cNvSpPr>
          <p:nvPr>
            <p:ph type="title"/>
          </p:nvPr>
        </p:nvSpPr>
        <p:spPr>
          <a:xfrm>
            <a:off x="164306" y="275174"/>
            <a:ext cx="8979694" cy="841800"/>
          </a:xfrm>
          <a:prstGeom prst="rect">
            <a:avLst/>
          </a:prstGeom>
        </p:spPr>
        <p:txBody>
          <a:bodyPr spcFirstLastPara="1" wrap="square" lIns="91425" tIns="91425" rIns="91425" bIns="91425" anchor="t" anchorCtr="0">
            <a:noAutofit/>
          </a:bodyPr>
          <a:lstStyle/>
          <a:p>
            <a:pPr lvl="0">
              <a:buSzPts val="1100"/>
            </a:pPr>
            <a:r>
              <a:rPr lang="en-IN" sz="3200" dirty="0"/>
              <a:t>ADVANTAGES OF MEDICAL WEARABLES</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7" name="Google Shape;1127;p90"/>
          <p:cNvSpPr txBox="1"/>
          <p:nvPr/>
        </p:nvSpPr>
        <p:spPr>
          <a:xfrm>
            <a:off x="235745" y="1727670"/>
            <a:ext cx="2121694" cy="632400"/>
          </a:xfrm>
          <a:prstGeom prst="rect">
            <a:avLst/>
          </a:prstGeom>
          <a:noFill/>
          <a:ln>
            <a:noFill/>
          </a:ln>
        </p:spPr>
        <p:txBody>
          <a:bodyPr spcFirstLastPara="1" wrap="square" lIns="91425" tIns="91425" rIns="91425" bIns="91425" anchor="t" anchorCtr="0">
            <a:noAutofit/>
          </a:bodyPr>
          <a:lstStyle/>
          <a:p>
            <a:r>
              <a:rPr lang="en-US" sz="1600" dirty="0"/>
              <a:t>Technical Challenges: Long-lasting batteries and compact designs pose challenges, requiring improvements in semiconductor technology.</a:t>
            </a:r>
          </a:p>
        </p:txBody>
      </p:sp>
      <p:sp>
        <p:nvSpPr>
          <p:cNvPr id="28" name="Google Shape;1127;p90"/>
          <p:cNvSpPr txBox="1"/>
          <p:nvPr/>
        </p:nvSpPr>
        <p:spPr>
          <a:xfrm>
            <a:off x="2493170" y="1815777"/>
            <a:ext cx="2321718" cy="632400"/>
          </a:xfrm>
          <a:prstGeom prst="rect">
            <a:avLst/>
          </a:prstGeom>
          <a:noFill/>
          <a:ln>
            <a:noFill/>
          </a:ln>
        </p:spPr>
        <p:txBody>
          <a:bodyPr spcFirstLastPara="1" wrap="square" lIns="91425" tIns="91425" rIns="91425" bIns="91425" anchor="t" anchorCtr="0">
            <a:noAutofit/>
          </a:bodyPr>
          <a:lstStyle/>
          <a:p>
            <a:r>
              <a:rPr lang="en-US" sz="1600" dirty="0"/>
              <a:t>Data Accuracy: Ensuring accurate health data is vital, with AI, Big Data, and </a:t>
            </a:r>
            <a:r>
              <a:rPr lang="en-US" sz="1600" dirty="0" err="1"/>
              <a:t>IoT</a:t>
            </a:r>
            <a:r>
              <a:rPr lang="en-US" sz="1600" dirty="0"/>
              <a:t> playing roles in data accuracy.</a:t>
            </a:r>
          </a:p>
        </p:txBody>
      </p:sp>
      <p:sp>
        <p:nvSpPr>
          <p:cNvPr id="29" name="Google Shape;1127;p90"/>
          <p:cNvSpPr txBox="1"/>
          <p:nvPr/>
        </p:nvSpPr>
        <p:spPr>
          <a:xfrm>
            <a:off x="4900614" y="1811015"/>
            <a:ext cx="2157412" cy="632400"/>
          </a:xfrm>
          <a:prstGeom prst="rect">
            <a:avLst/>
          </a:prstGeom>
          <a:noFill/>
          <a:ln>
            <a:noFill/>
          </a:ln>
        </p:spPr>
        <p:txBody>
          <a:bodyPr spcFirstLastPara="1" wrap="square" lIns="91425" tIns="91425" rIns="91425" bIns="91425" anchor="t" anchorCtr="0">
            <a:noAutofit/>
          </a:bodyPr>
          <a:lstStyle/>
          <a:p>
            <a:r>
              <a:rPr lang="en-US" sz="1600" dirty="0"/>
              <a:t>Privacy Concerns: Owners worry about privacy and security, especially during data transmission and storage, requiring compliance with regulations like HIPAA.</a:t>
            </a:r>
          </a:p>
        </p:txBody>
      </p:sp>
      <p:sp>
        <p:nvSpPr>
          <p:cNvPr id="8" name="Google Shape;559;p60"/>
          <p:cNvSpPr txBox="1">
            <a:spLocks noGrp="1"/>
          </p:cNvSpPr>
          <p:nvPr>
            <p:ph type="title"/>
          </p:nvPr>
        </p:nvSpPr>
        <p:spPr>
          <a:xfrm>
            <a:off x="164306" y="275174"/>
            <a:ext cx="8979694" cy="841800"/>
          </a:xfrm>
          <a:prstGeom prst="rect">
            <a:avLst/>
          </a:prstGeom>
        </p:spPr>
        <p:txBody>
          <a:bodyPr spcFirstLastPara="1" wrap="square" lIns="91425" tIns="91425" rIns="91425" bIns="91425" anchor="t" anchorCtr="0">
            <a:noAutofit/>
          </a:bodyPr>
          <a:lstStyle/>
          <a:p>
            <a:pPr lvl="0">
              <a:buSzPts val="1100"/>
            </a:pPr>
            <a:r>
              <a:rPr lang="en-IN" sz="3200" dirty="0"/>
              <a:t>DRAWBACKS OF MEDICAL WEARABLES</a:t>
            </a:r>
            <a:endParaRPr sz="3200"/>
          </a:p>
        </p:txBody>
      </p:sp>
      <p:sp>
        <p:nvSpPr>
          <p:cNvPr id="6" name="Google Shape;1127;p90"/>
          <p:cNvSpPr txBox="1"/>
          <p:nvPr/>
        </p:nvSpPr>
        <p:spPr>
          <a:xfrm>
            <a:off x="6986588" y="1806253"/>
            <a:ext cx="2157412" cy="632400"/>
          </a:xfrm>
          <a:prstGeom prst="rect">
            <a:avLst/>
          </a:prstGeom>
          <a:noFill/>
          <a:ln>
            <a:noFill/>
          </a:ln>
        </p:spPr>
        <p:txBody>
          <a:bodyPr spcFirstLastPara="1" wrap="square" lIns="91425" tIns="91425" rIns="91425" bIns="91425" anchor="t" anchorCtr="0">
            <a:noAutofit/>
          </a:bodyPr>
          <a:lstStyle/>
          <a:p>
            <a:r>
              <a:rPr lang="en-US" sz="1600" dirty="0"/>
              <a:t>Device Misuse: Wearable sensors must be applied correctly for accuracy, but variations in application and environmental factors can affect data quality.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9"/>
          <p:cNvSpPr txBox="1">
            <a:spLocks noGrp="1"/>
          </p:cNvSpPr>
          <p:nvPr>
            <p:ph type="title"/>
          </p:nvPr>
        </p:nvSpPr>
        <p:spPr>
          <a:xfrm>
            <a:off x="885825" y="2409795"/>
            <a:ext cx="7293769"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IMPORTANCE OF AI  IN HEALTH CARE</a:t>
            </a:r>
            <a:endParaRPr/>
          </a:p>
        </p:txBody>
      </p:sp>
      <p:sp>
        <p:nvSpPr>
          <p:cNvPr id="5" name="Subtitle 4"/>
          <p:cNvSpPr>
            <a:spLocks noGrp="1"/>
          </p:cNvSpPr>
          <p:nvPr>
            <p:ph type="subTitle" idx="1"/>
          </p:nvPr>
        </p:nvSpPr>
        <p:spPr/>
        <p:txBody>
          <a:bodyPr/>
          <a:lstStyle/>
          <a:p>
            <a:r>
              <a:rPr lang="en-IN" dirty="0"/>
              <a:t>  </a:t>
            </a:r>
            <a:endParaRPr lang="en-US" dirty="0"/>
          </a:p>
        </p:txBody>
      </p:sp>
      <p:sp>
        <p:nvSpPr>
          <p:cNvPr id="554" name="Google Shape;554;p59"/>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164306" y="110868"/>
            <a:ext cx="8979694" cy="841800"/>
          </a:xfrm>
          <a:prstGeom prst="rect">
            <a:avLst/>
          </a:prstGeom>
        </p:spPr>
        <p:txBody>
          <a:bodyPr spcFirstLastPara="1" wrap="square" lIns="91425" tIns="91425" rIns="91425" bIns="91425" anchor="t" anchorCtr="0">
            <a:noAutofit/>
          </a:bodyPr>
          <a:lstStyle/>
          <a:p>
            <a:pPr lvl="0">
              <a:buSzPts val="1100"/>
            </a:pPr>
            <a:r>
              <a:rPr lang="en-US" sz="3200" dirty="0"/>
              <a:t>ARTIFICIAL INTELLIGENCE IN HEALTHCARE</a:t>
            </a:r>
            <a:endParaRPr sz="3200"/>
          </a:p>
        </p:txBody>
      </p:sp>
      <p:sp>
        <p:nvSpPr>
          <p:cNvPr id="560" name="Google Shape;560;p60"/>
          <p:cNvSpPr txBox="1">
            <a:spLocks noGrp="1"/>
          </p:cNvSpPr>
          <p:nvPr>
            <p:ph type="subTitle" idx="1"/>
          </p:nvPr>
        </p:nvSpPr>
        <p:spPr>
          <a:xfrm>
            <a:off x="251923" y="846536"/>
            <a:ext cx="8634901" cy="3918345"/>
          </a:xfrm>
          <a:prstGeom prst="rect">
            <a:avLst/>
          </a:prstGeom>
        </p:spPr>
        <p:txBody>
          <a:bodyPr spcFirstLastPara="1" wrap="square" lIns="91425" tIns="91425" rIns="91425" bIns="91425" anchor="t" anchorCtr="0">
            <a:noAutofit/>
          </a:bodyPr>
          <a:lstStyle/>
          <a:p>
            <a:pPr algn="l">
              <a:buFont typeface="Arial" pitchFamily="34" charset="0"/>
              <a:buChar char="•"/>
            </a:pPr>
            <a:r>
              <a:rPr lang="en-US" dirty="0"/>
              <a:t>AI is revolutionizing healthcare by enabling more efficient and precise treatments for chronic diseases like cancer.</a:t>
            </a:r>
          </a:p>
          <a:p>
            <a:pPr algn="l">
              <a:buFont typeface="Arial" pitchFamily="34" charset="0"/>
              <a:buChar char="•"/>
            </a:pPr>
            <a:r>
              <a:rPr lang="en-US" dirty="0"/>
              <a:t>It offers advantages over traditional analytics and decision-making methods by learning independently from data and providing insights into patient outcomes, care processes, and treatment variability.</a:t>
            </a:r>
          </a:p>
          <a:p>
            <a:pPr algn="l">
              <a:buFont typeface="Arial" pitchFamily="34" charset="0"/>
              <a:buChar char="•"/>
            </a:pPr>
            <a:r>
              <a:rPr lang="en-US" dirty="0"/>
              <a:t>AI is expected to become a $8 billion industry in healthcare by 2026.</a:t>
            </a:r>
          </a:p>
          <a:p>
            <a:pPr algn="l">
              <a:buFont typeface="Arial" pitchFamily="34" charset="0"/>
              <a:buChar char="•"/>
            </a:pPr>
            <a:r>
              <a:rPr lang="en-US" dirty="0"/>
              <a:t>Governments and tech companies are investing in AI's potential applications in healthcare.</a:t>
            </a:r>
          </a:p>
          <a:p>
            <a:pPr algn="l">
              <a:buFont typeface="Arial" pitchFamily="34" charset="0"/>
              <a:buChar char="•"/>
            </a:pPr>
            <a:r>
              <a:rPr lang="en-US" dirty="0"/>
              <a:t>AI can streamline healthcare administration, clinical decision support, patient monitoring, and treatment.</a:t>
            </a:r>
          </a:p>
          <a:p>
            <a:pPr algn="l">
              <a:buFont typeface="Arial" pitchFamily="34" charset="0"/>
              <a:buChar char="•"/>
            </a:pPr>
            <a:r>
              <a:rPr lang="en-US" dirty="0"/>
              <a:t>Clinical decision support systems powered by AI can reduce medical errors and increase healthcare efficiency.</a:t>
            </a:r>
          </a:p>
          <a:p>
            <a:pPr>
              <a:buFont typeface="Arial" pitchFamily="34" charset="0"/>
              <a:buChar cha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164306" y="132299"/>
            <a:ext cx="8979694" cy="841800"/>
          </a:xfrm>
          <a:prstGeom prst="rect">
            <a:avLst/>
          </a:prstGeom>
        </p:spPr>
        <p:txBody>
          <a:bodyPr spcFirstLastPara="1" wrap="square" lIns="91425" tIns="91425" rIns="91425" bIns="91425" anchor="t" anchorCtr="0">
            <a:noAutofit/>
          </a:bodyPr>
          <a:lstStyle/>
          <a:p>
            <a:pPr lvl="0">
              <a:buSzPts val="1100"/>
            </a:pPr>
            <a:r>
              <a:rPr lang="en-US" sz="3200" dirty="0"/>
              <a:t>ARTIFICIAL INTELLIGENCE IN HEALTHCARE</a:t>
            </a:r>
            <a:endParaRPr sz="3200"/>
          </a:p>
        </p:txBody>
      </p:sp>
      <p:sp>
        <p:nvSpPr>
          <p:cNvPr id="560" name="Google Shape;560;p60"/>
          <p:cNvSpPr txBox="1">
            <a:spLocks noGrp="1"/>
          </p:cNvSpPr>
          <p:nvPr>
            <p:ph type="subTitle" idx="1"/>
          </p:nvPr>
        </p:nvSpPr>
        <p:spPr>
          <a:xfrm>
            <a:off x="251923" y="846536"/>
            <a:ext cx="8634901" cy="3918345"/>
          </a:xfrm>
          <a:prstGeom prst="rect">
            <a:avLst/>
          </a:prstGeom>
        </p:spPr>
        <p:txBody>
          <a:bodyPr spcFirstLastPara="1" wrap="square" lIns="91425" tIns="91425" rIns="91425" bIns="91425" anchor="t" anchorCtr="0">
            <a:noAutofit/>
          </a:bodyPr>
          <a:lstStyle/>
          <a:p>
            <a:pPr algn="l">
              <a:buFont typeface="Arial" pitchFamily="34" charset="0"/>
              <a:buChar char="•"/>
            </a:pPr>
            <a:r>
              <a:rPr lang="en-US" dirty="0"/>
              <a:t>AI can assist in patient follow-up, medication compliance, and personalized treatment plans.</a:t>
            </a:r>
          </a:p>
          <a:p>
            <a:pPr algn="l">
              <a:buFont typeface="Arial" pitchFamily="34" charset="0"/>
              <a:buChar char="•"/>
            </a:pPr>
            <a:r>
              <a:rPr lang="en-US" dirty="0"/>
              <a:t>AI aids in cancer detection, early detection of blood diseases, and rare disease treatment.</a:t>
            </a:r>
          </a:p>
          <a:p>
            <a:pPr algn="l">
              <a:buFont typeface="Arial" pitchFamily="34" charset="0"/>
              <a:buChar char="•"/>
            </a:pPr>
            <a:r>
              <a:rPr lang="en-US" dirty="0"/>
              <a:t>Service </a:t>
            </a:r>
            <a:r>
              <a:rPr lang="en-US" dirty="0" err="1"/>
              <a:t>chatbots</a:t>
            </a:r>
            <a:r>
              <a:rPr lang="en-US" dirty="0"/>
              <a:t> and virtual health assistants improve patient engagement and reduce administrative burdens.</a:t>
            </a:r>
          </a:p>
          <a:p>
            <a:pPr algn="l">
              <a:buFont typeface="Arial" pitchFamily="34" charset="0"/>
              <a:buChar char="•"/>
            </a:pPr>
            <a:r>
              <a:rPr lang="en-US" dirty="0"/>
              <a:t>AI automates redundant healthcare tasks, improves medical records management, and reduces medication errors.</a:t>
            </a:r>
          </a:p>
          <a:p>
            <a:pPr algn="l">
              <a:buFont typeface="Arial" pitchFamily="34" charset="0"/>
              <a:buChar char="•"/>
            </a:pPr>
            <a:r>
              <a:rPr lang="en-US" dirty="0"/>
              <a:t>It enhances robotic surgery precision, speeds up image diagnosis, and aids in fraud detection.</a:t>
            </a:r>
          </a:p>
          <a:p>
            <a:pPr algn="l">
              <a:buFont typeface="Arial" pitchFamily="34" charset="0"/>
              <a:buChar char="•"/>
            </a:pPr>
            <a:r>
              <a:rPr lang="en-US" dirty="0"/>
              <a:t>AI facilitates clinical trials, drug discovery, and expands access to healthcare services.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87869" y="290482"/>
            <a:ext cx="4811100" cy="841800"/>
          </a:xfrm>
        </p:spPr>
        <p:txBody>
          <a:bodyPr/>
          <a:lstStyle/>
          <a:p>
            <a:r>
              <a:rPr lang="en-IN" dirty="0"/>
              <a:t>PROS AND CONS</a:t>
            </a:r>
            <a:endParaRPr lang="en-US" dirty="0"/>
          </a:p>
        </p:txBody>
      </p:sp>
      <p:sp>
        <p:nvSpPr>
          <p:cNvPr id="3" name="Subtitle 2"/>
          <p:cNvSpPr>
            <a:spLocks noGrp="1"/>
          </p:cNvSpPr>
          <p:nvPr>
            <p:ph type="subTitle" idx="1"/>
          </p:nvPr>
        </p:nvSpPr>
        <p:spPr/>
        <p:txBody>
          <a:bodyPr/>
          <a:lstStyle/>
          <a:p>
            <a:r>
              <a:rPr lang="en-IN" dirty="0"/>
              <a:t>  </a:t>
            </a:r>
            <a:endParaRPr lang="en-US" dirty="0"/>
          </a:p>
        </p:txBody>
      </p:sp>
      <p:grpSp>
        <p:nvGrpSpPr>
          <p:cNvPr id="6" name="Google Shape;8993;p128"/>
          <p:cNvGrpSpPr/>
          <p:nvPr/>
        </p:nvGrpSpPr>
        <p:grpSpPr>
          <a:xfrm>
            <a:off x="1428751" y="1200149"/>
            <a:ext cx="6207918" cy="2870056"/>
            <a:chOff x="3358399" y="3285485"/>
            <a:chExt cx="921925" cy="865566"/>
          </a:xfrm>
        </p:grpSpPr>
        <p:grpSp>
          <p:nvGrpSpPr>
            <p:cNvPr id="7" name="Google Shape;8994;p128"/>
            <p:cNvGrpSpPr/>
            <p:nvPr/>
          </p:nvGrpSpPr>
          <p:grpSpPr>
            <a:xfrm>
              <a:off x="3358412" y="3285485"/>
              <a:ext cx="921786" cy="139500"/>
              <a:chOff x="3358412" y="3285485"/>
              <a:chExt cx="921786" cy="139500"/>
            </a:xfrm>
          </p:grpSpPr>
          <p:sp>
            <p:nvSpPr>
              <p:cNvPr id="38" name="Google Shape;8995;p128"/>
              <p:cNvSpPr/>
              <p:nvPr/>
            </p:nvSpPr>
            <p:spPr>
              <a:xfrm>
                <a:off x="3358412" y="3285485"/>
                <a:ext cx="441300" cy="1395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IN" sz="3200" b="1" dirty="0"/>
                  <a:t>PROS</a:t>
                </a:r>
                <a:endParaRPr sz="3200" b="1"/>
              </a:p>
            </p:txBody>
          </p:sp>
          <p:sp>
            <p:nvSpPr>
              <p:cNvPr id="39" name="Google Shape;8996;p128"/>
              <p:cNvSpPr/>
              <p:nvPr/>
            </p:nvSpPr>
            <p:spPr>
              <a:xfrm>
                <a:off x="3838898" y="3285485"/>
                <a:ext cx="441300" cy="1395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IN" sz="3200" b="1" dirty="0"/>
                  <a:t>CONS</a:t>
                </a:r>
                <a:endParaRPr sz="3200" b="1"/>
              </a:p>
            </p:txBody>
          </p:sp>
        </p:grpSp>
        <p:grpSp>
          <p:nvGrpSpPr>
            <p:cNvPr id="8" name="Google Shape;9000;p128"/>
            <p:cNvGrpSpPr/>
            <p:nvPr/>
          </p:nvGrpSpPr>
          <p:grpSpPr>
            <a:xfrm>
              <a:off x="3358412" y="3466996"/>
              <a:ext cx="921786" cy="139500"/>
              <a:chOff x="3358412" y="3466996"/>
              <a:chExt cx="921786" cy="139500"/>
            </a:xfrm>
          </p:grpSpPr>
          <p:sp>
            <p:nvSpPr>
              <p:cNvPr id="33" name="Google Shape;9001;p128"/>
              <p:cNvSpPr/>
              <p:nvPr/>
            </p:nvSpPr>
            <p:spPr>
              <a:xfrm>
                <a:off x="3358412" y="3466996"/>
                <a:ext cx="441300" cy="1395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002;p128"/>
              <p:cNvSpPr/>
              <p:nvPr/>
            </p:nvSpPr>
            <p:spPr>
              <a:xfrm>
                <a:off x="3838898" y="3466996"/>
                <a:ext cx="441300" cy="1395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9006;p128"/>
            <p:cNvGrpSpPr/>
            <p:nvPr/>
          </p:nvGrpSpPr>
          <p:grpSpPr>
            <a:xfrm>
              <a:off x="3358412" y="3648507"/>
              <a:ext cx="921786" cy="139500"/>
              <a:chOff x="3358412" y="3648507"/>
              <a:chExt cx="921786" cy="139500"/>
            </a:xfrm>
          </p:grpSpPr>
          <p:sp>
            <p:nvSpPr>
              <p:cNvPr id="28" name="Google Shape;9007;p128"/>
              <p:cNvSpPr/>
              <p:nvPr/>
            </p:nvSpPr>
            <p:spPr>
              <a:xfrm>
                <a:off x="3358412" y="3648507"/>
                <a:ext cx="441300" cy="1395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008;p128"/>
              <p:cNvSpPr/>
              <p:nvPr/>
            </p:nvSpPr>
            <p:spPr>
              <a:xfrm>
                <a:off x="3838898" y="3648507"/>
                <a:ext cx="441300" cy="1395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9012;p128"/>
            <p:cNvGrpSpPr/>
            <p:nvPr/>
          </p:nvGrpSpPr>
          <p:grpSpPr>
            <a:xfrm>
              <a:off x="3358412" y="3830018"/>
              <a:ext cx="921786" cy="139500"/>
              <a:chOff x="3358412" y="3830018"/>
              <a:chExt cx="921786" cy="139500"/>
            </a:xfrm>
          </p:grpSpPr>
          <p:sp>
            <p:nvSpPr>
              <p:cNvPr id="23" name="Google Shape;9013;p128"/>
              <p:cNvSpPr/>
              <p:nvPr/>
            </p:nvSpPr>
            <p:spPr>
              <a:xfrm>
                <a:off x="3358412" y="3830018"/>
                <a:ext cx="441300" cy="1395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014;p128"/>
              <p:cNvSpPr/>
              <p:nvPr/>
            </p:nvSpPr>
            <p:spPr>
              <a:xfrm>
                <a:off x="3838898" y="3830018"/>
                <a:ext cx="441300" cy="1395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9018;p128"/>
            <p:cNvGrpSpPr/>
            <p:nvPr/>
          </p:nvGrpSpPr>
          <p:grpSpPr>
            <a:xfrm>
              <a:off x="3358399" y="4011514"/>
              <a:ext cx="921925" cy="139537"/>
              <a:chOff x="3294800" y="4134603"/>
              <a:chExt cx="1029394" cy="152400"/>
            </a:xfrm>
          </p:grpSpPr>
          <p:sp>
            <p:nvSpPr>
              <p:cNvPr id="18" name="Google Shape;9019;p128"/>
              <p:cNvSpPr/>
              <p:nvPr/>
            </p:nvSpPr>
            <p:spPr>
              <a:xfrm>
                <a:off x="3294800" y="4134603"/>
                <a:ext cx="492900" cy="1524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020;p128"/>
              <p:cNvSpPr/>
              <p:nvPr/>
            </p:nvSpPr>
            <p:spPr>
              <a:xfrm>
                <a:off x="3831294" y="4134603"/>
                <a:ext cx="492900" cy="152400"/>
              </a:xfrm>
              <a:prstGeom prst="flowChartAlternateProcess">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 name="Rectangle 42"/>
          <p:cNvSpPr/>
          <p:nvPr/>
        </p:nvSpPr>
        <p:spPr>
          <a:xfrm>
            <a:off x="2027506" y="1924944"/>
            <a:ext cx="1717137" cy="307777"/>
          </a:xfrm>
          <a:prstGeom prst="rect">
            <a:avLst/>
          </a:prstGeom>
        </p:spPr>
        <p:txBody>
          <a:bodyPr wrap="none">
            <a:spAutoFit/>
          </a:bodyPr>
          <a:lstStyle/>
          <a:p>
            <a:r>
              <a:rPr lang="en-US" dirty="0"/>
              <a:t>improved efficiency</a:t>
            </a:r>
          </a:p>
        </p:txBody>
      </p:sp>
      <p:sp>
        <p:nvSpPr>
          <p:cNvPr id="44" name="Rectangle 43"/>
          <p:cNvSpPr/>
          <p:nvPr/>
        </p:nvSpPr>
        <p:spPr>
          <a:xfrm>
            <a:off x="2371176" y="2460725"/>
            <a:ext cx="901209" cy="307777"/>
          </a:xfrm>
          <a:prstGeom prst="rect">
            <a:avLst/>
          </a:prstGeom>
        </p:spPr>
        <p:txBody>
          <a:bodyPr wrap="none">
            <a:spAutoFit/>
          </a:bodyPr>
          <a:lstStyle/>
          <a:p>
            <a:r>
              <a:rPr lang="en-US" dirty="0"/>
              <a:t>accuracy</a:t>
            </a:r>
          </a:p>
        </p:txBody>
      </p:sp>
      <p:sp>
        <p:nvSpPr>
          <p:cNvPr id="45" name="Rectangle 44"/>
          <p:cNvSpPr/>
          <p:nvPr/>
        </p:nvSpPr>
        <p:spPr>
          <a:xfrm>
            <a:off x="1934324" y="3075087"/>
            <a:ext cx="1617751" cy="307777"/>
          </a:xfrm>
          <a:prstGeom prst="rect">
            <a:avLst/>
          </a:prstGeom>
        </p:spPr>
        <p:txBody>
          <a:bodyPr wrap="none">
            <a:spAutoFit/>
          </a:bodyPr>
          <a:lstStyle/>
          <a:p>
            <a:r>
              <a:rPr lang="en-US" dirty="0"/>
              <a:t>cost-effectiveness</a:t>
            </a:r>
          </a:p>
        </p:txBody>
      </p:sp>
      <p:sp>
        <p:nvSpPr>
          <p:cNvPr id="46" name="Rectangle 45"/>
          <p:cNvSpPr/>
          <p:nvPr/>
        </p:nvSpPr>
        <p:spPr>
          <a:xfrm>
            <a:off x="2022382" y="3725169"/>
            <a:ext cx="1955985" cy="307777"/>
          </a:xfrm>
          <a:prstGeom prst="rect">
            <a:avLst/>
          </a:prstGeom>
        </p:spPr>
        <p:txBody>
          <a:bodyPr wrap="none">
            <a:spAutoFit/>
          </a:bodyPr>
          <a:lstStyle/>
          <a:p>
            <a:r>
              <a:rPr lang="en-US" dirty="0"/>
              <a:t>prevention of sickness</a:t>
            </a:r>
          </a:p>
        </p:txBody>
      </p:sp>
      <p:sp>
        <p:nvSpPr>
          <p:cNvPr id="47" name="Rectangle 46"/>
          <p:cNvSpPr/>
          <p:nvPr/>
        </p:nvSpPr>
        <p:spPr>
          <a:xfrm>
            <a:off x="5032690" y="1853506"/>
            <a:ext cx="1707519" cy="307777"/>
          </a:xfrm>
          <a:prstGeom prst="rect">
            <a:avLst/>
          </a:prstGeom>
        </p:spPr>
        <p:txBody>
          <a:bodyPr wrap="none">
            <a:spAutoFit/>
          </a:bodyPr>
          <a:lstStyle/>
          <a:p>
            <a:r>
              <a:rPr lang="en-US" dirty="0"/>
              <a:t>data privacy issues</a:t>
            </a:r>
          </a:p>
        </p:txBody>
      </p:sp>
      <p:sp>
        <p:nvSpPr>
          <p:cNvPr id="48" name="Rectangle 47"/>
          <p:cNvSpPr/>
          <p:nvPr/>
        </p:nvSpPr>
        <p:spPr>
          <a:xfrm>
            <a:off x="5355102" y="3689450"/>
            <a:ext cx="1348446" cy="307777"/>
          </a:xfrm>
          <a:prstGeom prst="rect">
            <a:avLst/>
          </a:prstGeom>
        </p:spPr>
        <p:txBody>
          <a:bodyPr wrap="none">
            <a:spAutoFit/>
          </a:bodyPr>
          <a:lstStyle/>
          <a:p>
            <a:r>
              <a:rPr lang="en-US" dirty="0"/>
              <a:t>algorithm bias.</a:t>
            </a:r>
          </a:p>
        </p:txBody>
      </p:sp>
      <p:sp>
        <p:nvSpPr>
          <p:cNvPr id="49" name="Rectangle 48"/>
          <p:cNvSpPr/>
          <p:nvPr/>
        </p:nvSpPr>
        <p:spPr>
          <a:xfrm>
            <a:off x="4959403" y="2460724"/>
            <a:ext cx="2254143" cy="307777"/>
          </a:xfrm>
          <a:prstGeom prst="rect">
            <a:avLst/>
          </a:prstGeom>
        </p:spPr>
        <p:txBody>
          <a:bodyPr wrap="none">
            <a:spAutoFit/>
          </a:bodyPr>
          <a:lstStyle/>
          <a:p>
            <a:r>
              <a:rPr lang="en-US" dirty="0"/>
              <a:t>potential job displacement</a:t>
            </a:r>
          </a:p>
        </p:txBody>
      </p:sp>
      <p:sp>
        <p:nvSpPr>
          <p:cNvPr id="50" name="Rectangle 49"/>
          <p:cNvSpPr/>
          <p:nvPr/>
        </p:nvSpPr>
        <p:spPr>
          <a:xfrm>
            <a:off x="5225886" y="3082230"/>
            <a:ext cx="1478290" cy="307777"/>
          </a:xfrm>
          <a:prstGeom prst="rect">
            <a:avLst/>
          </a:prstGeom>
        </p:spPr>
        <p:txBody>
          <a:bodyPr wrap="none">
            <a:spAutoFit/>
          </a:bodyPr>
          <a:lstStyle/>
          <a:p>
            <a:r>
              <a:rPr lang="en-US" dirty="0"/>
              <a:t>ethical concerns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96"/>
        <p:cNvGrpSpPr/>
        <p:nvPr/>
      </p:nvGrpSpPr>
      <p:grpSpPr>
        <a:xfrm>
          <a:off x="0" y="0"/>
          <a:ext cx="0" cy="0"/>
          <a:chOff x="0" y="0"/>
          <a:chExt cx="0" cy="0"/>
        </a:xfrm>
      </p:grpSpPr>
      <p:sp>
        <p:nvSpPr>
          <p:cNvPr id="497" name="Google Shape;497;p54"/>
          <p:cNvSpPr txBox="1">
            <a:spLocks noGrp="1"/>
          </p:cNvSpPr>
          <p:nvPr>
            <p:ph type="title"/>
          </p:nvPr>
        </p:nvSpPr>
        <p:spPr>
          <a:xfrm>
            <a:off x="677506" y="23231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a:p>
        </p:txBody>
      </p:sp>
      <p:sp>
        <p:nvSpPr>
          <p:cNvPr id="498" name="Google Shape;498;p54"/>
          <p:cNvSpPr txBox="1">
            <a:spLocks noGrp="1"/>
          </p:cNvSpPr>
          <p:nvPr>
            <p:ph type="body" idx="1"/>
          </p:nvPr>
        </p:nvSpPr>
        <p:spPr>
          <a:xfrm>
            <a:off x="335756" y="814388"/>
            <a:ext cx="8193881" cy="3571874"/>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IN" sz="1800" dirty="0"/>
              <a:t>Introduction</a:t>
            </a:r>
          </a:p>
          <a:p>
            <a:pPr marL="457200" lvl="0" indent="-304800" algn="l" rtl="0">
              <a:spcBef>
                <a:spcPts val="0"/>
              </a:spcBef>
              <a:spcAft>
                <a:spcPts val="0"/>
              </a:spcAft>
              <a:buSzPts val="1200"/>
              <a:buChar char="●"/>
            </a:pPr>
            <a:r>
              <a:rPr lang="en-IN" sz="1800" dirty="0" err="1"/>
              <a:t>Metaverse</a:t>
            </a:r>
            <a:endParaRPr lang="en-IN" sz="1800" dirty="0"/>
          </a:p>
          <a:p>
            <a:pPr marL="457200" lvl="0" indent="-304800" algn="l" rtl="0">
              <a:spcBef>
                <a:spcPts val="0"/>
              </a:spcBef>
              <a:spcAft>
                <a:spcPts val="0"/>
              </a:spcAft>
              <a:buSzPts val="1200"/>
              <a:buChar char="●"/>
            </a:pPr>
            <a:r>
              <a:rPr lang="en-IN" sz="1800" dirty="0"/>
              <a:t>Role of Wearable devices in healthcare</a:t>
            </a:r>
          </a:p>
          <a:p>
            <a:pPr marL="457200" lvl="0" indent="-304800" algn="l" rtl="0">
              <a:spcBef>
                <a:spcPts val="0"/>
              </a:spcBef>
              <a:spcAft>
                <a:spcPts val="0"/>
              </a:spcAft>
              <a:buSzPts val="1200"/>
              <a:buChar char="●"/>
            </a:pPr>
            <a:r>
              <a:rPr lang="en-IN" sz="1800" dirty="0"/>
              <a:t>Importance of AI in healthcare industry</a:t>
            </a:r>
          </a:p>
          <a:p>
            <a:pPr marL="457200" lvl="0" indent="-304800" algn="l" rtl="0">
              <a:spcBef>
                <a:spcPts val="0"/>
              </a:spcBef>
              <a:spcAft>
                <a:spcPts val="0"/>
              </a:spcAft>
              <a:buSzPts val="1200"/>
              <a:buChar char="●"/>
            </a:pPr>
            <a:r>
              <a:rPr lang="en-IN" sz="1800" dirty="0" err="1"/>
              <a:t>Blockchain’s</a:t>
            </a:r>
            <a:r>
              <a:rPr lang="en-IN" sz="1800" dirty="0"/>
              <a:t> role in healthcare industry</a:t>
            </a:r>
          </a:p>
          <a:p>
            <a:pPr marL="457200" lvl="0" indent="-304800" algn="l" rtl="0">
              <a:spcBef>
                <a:spcPts val="0"/>
              </a:spcBef>
              <a:spcAft>
                <a:spcPts val="0"/>
              </a:spcAft>
              <a:buSzPts val="1200"/>
              <a:buChar char="●"/>
            </a:pPr>
            <a:r>
              <a:rPr lang="en-IN" sz="1800" dirty="0"/>
              <a:t>Interaction between AI, BC and WT to treat and manage chronic diseases</a:t>
            </a:r>
          </a:p>
          <a:p>
            <a:pPr marL="457200" lvl="0" indent="-304800" algn="l" rtl="0">
              <a:spcBef>
                <a:spcPts val="0"/>
              </a:spcBef>
              <a:spcAft>
                <a:spcPts val="0"/>
              </a:spcAft>
              <a:buSzPts val="1200"/>
              <a:buChar char="●"/>
            </a:pPr>
            <a:r>
              <a:rPr lang="en-IN" sz="1800" dirty="0"/>
              <a:t>Existing System</a:t>
            </a:r>
          </a:p>
          <a:p>
            <a:pPr marL="457200" lvl="0" indent="-304800" algn="l" rtl="0">
              <a:spcBef>
                <a:spcPts val="0"/>
              </a:spcBef>
              <a:spcAft>
                <a:spcPts val="0"/>
              </a:spcAft>
              <a:buSzPts val="1200"/>
              <a:buChar char="●"/>
            </a:pPr>
            <a:r>
              <a:rPr lang="en-IN" sz="1800" dirty="0"/>
              <a:t>Proposed </a:t>
            </a:r>
            <a:r>
              <a:rPr lang="en-IN" sz="1800" dirty="0" err="1"/>
              <a:t>MedMetaverse</a:t>
            </a:r>
            <a:r>
              <a:rPr lang="en-IN" sz="1800" dirty="0"/>
              <a:t> approach</a:t>
            </a:r>
          </a:p>
          <a:p>
            <a:pPr marL="457200" lvl="0" indent="-304800" algn="l" rtl="0">
              <a:spcBef>
                <a:spcPts val="0"/>
              </a:spcBef>
              <a:spcAft>
                <a:spcPts val="0"/>
              </a:spcAft>
              <a:buSzPts val="1200"/>
              <a:buChar char="●"/>
            </a:pPr>
            <a:r>
              <a:rPr lang="en-IN" sz="1800" dirty="0"/>
              <a:t>Future enhancement and most important use cases</a:t>
            </a:r>
          </a:p>
          <a:p>
            <a:pPr marL="457200" lvl="0" indent="-304800" algn="l" rtl="0">
              <a:spcBef>
                <a:spcPts val="0"/>
              </a:spcBef>
              <a:spcAft>
                <a:spcPts val="0"/>
              </a:spcAft>
              <a:buSzPts val="1200"/>
              <a:buChar char="●"/>
            </a:pPr>
            <a:r>
              <a:rPr lang="en-IN" sz="1800" dirty="0"/>
              <a:t>Benefits and challenges</a:t>
            </a:r>
          </a:p>
          <a:p>
            <a:pPr marL="457200" lvl="0" indent="-304800" algn="l" rtl="0">
              <a:spcBef>
                <a:spcPts val="0"/>
              </a:spcBef>
              <a:spcAft>
                <a:spcPts val="0"/>
              </a:spcAft>
              <a:buSzPts val="1200"/>
              <a:buChar char="●"/>
            </a:pPr>
            <a:r>
              <a:rPr lang="en-IN" sz="1800" dirty="0"/>
              <a:t>Conclusion</a:t>
            </a:r>
          </a:p>
          <a:p>
            <a:pPr marL="457200" lvl="0" indent="-304800" algn="l" rtl="0">
              <a:spcBef>
                <a:spcPts val="0"/>
              </a:spcBef>
              <a:spcAft>
                <a:spcPts val="0"/>
              </a:spcAft>
              <a:buSzPts val="1200"/>
              <a:buChar char="●"/>
            </a:pPr>
            <a:r>
              <a:rPr lang="en-IN" sz="1800" dirty="0"/>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9"/>
          <p:cNvSpPr txBox="1">
            <a:spLocks noGrp="1"/>
          </p:cNvSpPr>
          <p:nvPr>
            <p:ph type="title"/>
          </p:nvPr>
        </p:nvSpPr>
        <p:spPr>
          <a:xfrm>
            <a:off x="885825" y="2409795"/>
            <a:ext cx="7293769"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BLOCKCHAIN’S ROLE IN HEALTHCARE INDUSTRY</a:t>
            </a:r>
            <a:endParaRPr/>
          </a:p>
        </p:txBody>
      </p:sp>
      <p:sp>
        <p:nvSpPr>
          <p:cNvPr id="5" name="Subtitle 4"/>
          <p:cNvSpPr>
            <a:spLocks noGrp="1"/>
          </p:cNvSpPr>
          <p:nvPr>
            <p:ph type="subTitle" idx="1"/>
          </p:nvPr>
        </p:nvSpPr>
        <p:spPr/>
        <p:txBody>
          <a:bodyPr/>
          <a:lstStyle/>
          <a:p>
            <a:r>
              <a:rPr lang="en-IN" dirty="0"/>
              <a:t>  </a:t>
            </a:r>
            <a:endParaRPr lang="en-US" dirty="0"/>
          </a:p>
        </p:txBody>
      </p:sp>
      <p:sp>
        <p:nvSpPr>
          <p:cNvPr id="554" name="Google Shape;554;p59"/>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164306" y="110868"/>
            <a:ext cx="8979694" cy="841800"/>
          </a:xfrm>
          <a:prstGeom prst="rect">
            <a:avLst/>
          </a:prstGeom>
        </p:spPr>
        <p:txBody>
          <a:bodyPr spcFirstLastPara="1" wrap="square" lIns="91425" tIns="91425" rIns="91425" bIns="91425" anchor="t" anchorCtr="0">
            <a:noAutofit/>
          </a:bodyPr>
          <a:lstStyle/>
          <a:p>
            <a:pPr lvl="0">
              <a:buSzPts val="1100"/>
            </a:pPr>
            <a:r>
              <a:rPr lang="en-US" sz="3200" dirty="0"/>
              <a:t>BLOCKCHAIN IN HEALTHCARE INDUSTRY</a:t>
            </a:r>
            <a:endParaRPr sz="3200"/>
          </a:p>
        </p:txBody>
      </p:sp>
      <p:sp>
        <p:nvSpPr>
          <p:cNvPr id="560" name="Google Shape;560;p60"/>
          <p:cNvSpPr txBox="1">
            <a:spLocks noGrp="1"/>
          </p:cNvSpPr>
          <p:nvPr>
            <p:ph type="subTitle" idx="1"/>
          </p:nvPr>
        </p:nvSpPr>
        <p:spPr>
          <a:xfrm>
            <a:off x="251923" y="846536"/>
            <a:ext cx="8634901" cy="3918345"/>
          </a:xfrm>
          <a:prstGeom prst="rect">
            <a:avLst/>
          </a:prstGeom>
        </p:spPr>
        <p:txBody>
          <a:bodyPr spcFirstLastPara="1" wrap="square" lIns="91425" tIns="91425" rIns="91425" bIns="91425" anchor="t" anchorCtr="0">
            <a:noAutofit/>
          </a:bodyPr>
          <a:lstStyle/>
          <a:p>
            <a:pPr algn="l"/>
            <a:r>
              <a:rPr lang="en-US" b="1" dirty="0"/>
              <a:t>1) Securing Medical Data:</a:t>
            </a:r>
            <a:endParaRPr lang="en-US" dirty="0"/>
          </a:p>
          <a:p>
            <a:pPr algn="l">
              <a:buFont typeface="Arial" pitchFamily="34" charset="0"/>
              <a:buChar char="•"/>
            </a:pPr>
            <a:r>
              <a:rPr lang="en-US" dirty="0" err="1"/>
              <a:t>Blockchain</a:t>
            </a:r>
            <a:r>
              <a:rPr lang="en-US" dirty="0"/>
              <a:t> ensures secure storage and exchange of medical data.</a:t>
            </a:r>
          </a:p>
          <a:p>
            <a:pPr algn="l">
              <a:buFont typeface="Arial" pitchFamily="34" charset="0"/>
              <a:buChar char="•"/>
            </a:pPr>
            <a:r>
              <a:rPr lang="en-US" dirty="0"/>
              <a:t>Patient information is stored safely, with authorized access only.</a:t>
            </a:r>
          </a:p>
          <a:p>
            <a:pPr algn="l">
              <a:buFont typeface="Arial" pitchFamily="34" charset="0"/>
              <a:buChar char="•"/>
            </a:pPr>
            <a:r>
              <a:rPr lang="en-US" dirty="0"/>
              <a:t>Every transaction or update is recorded, creating a transparent history of data access and modifications.</a:t>
            </a:r>
          </a:p>
          <a:p>
            <a:pPr algn="l"/>
            <a:r>
              <a:rPr lang="en-US" b="1" dirty="0"/>
              <a:t>2) Interoperability and Data Exchange:</a:t>
            </a:r>
            <a:endParaRPr lang="en-US" dirty="0"/>
          </a:p>
          <a:p>
            <a:pPr algn="l">
              <a:buFont typeface="Arial" pitchFamily="34" charset="0"/>
              <a:buChar char="•"/>
            </a:pPr>
            <a:r>
              <a:rPr lang="en-US" dirty="0" err="1"/>
              <a:t>Blockchain</a:t>
            </a:r>
            <a:r>
              <a:rPr lang="en-US" dirty="0"/>
              <a:t> resolves interoperability issues(if one is from diff set) by providing standardized protocols and smart contracts.</a:t>
            </a:r>
          </a:p>
          <a:p>
            <a:pPr algn="l">
              <a:buFont typeface="Arial" pitchFamily="34" charset="0"/>
              <a:buChar char="•"/>
            </a:pPr>
            <a:r>
              <a:rPr lang="en-US" dirty="0"/>
              <a:t>It simplifies data sharing among healthcare providers and systems.</a:t>
            </a:r>
          </a:p>
          <a:p>
            <a:pPr algn="l">
              <a:buFont typeface="Arial" pitchFamily="34" charset="0"/>
              <a:buChar char="•"/>
            </a:pPr>
            <a:r>
              <a:rPr lang="en-US" dirty="0"/>
              <a:t>Smart contracts automate permission management and data sharing, making clinical trials and studies more efficient and reliable.</a:t>
            </a:r>
          </a:p>
          <a:p>
            <a:pPr algn="l"/>
            <a:r>
              <a:rPr lang="en-US" b="1" dirty="0"/>
              <a:t>3) Supply Chain Management:</a:t>
            </a:r>
            <a:endParaRPr lang="en-US" dirty="0"/>
          </a:p>
          <a:p>
            <a:pPr algn="l">
              <a:buFont typeface="Arial" pitchFamily="34" charset="0"/>
              <a:buChar char="•"/>
            </a:pPr>
            <a:r>
              <a:rPr lang="en-US" dirty="0" err="1"/>
              <a:t>Blockchain</a:t>
            </a:r>
            <a:r>
              <a:rPr lang="en-US" dirty="0"/>
              <a:t> improves the tracking of drugs and medical devices across the supply chain.</a:t>
            </a:r>
          </a:p>
          <a:p>
            <a:pPr algn="l">
              <a:buFont typeface="Arial" pitchFamily="34" charset="0"/>
              <a:buChar char="•"/>
            </a:pPr>
            <a:r>
              <a:rPr lang="en-US" dirty="0"/>
              <a:t>It helps eliminate fraud, verify product authenticity, and enhance pharmaceutical safety.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164306" y="110868"/>
            <a:ext cx="8979694" cy="841800"/>
          </a:xfrm>
          <a:prstGeom prst="rect">
            <a:avLst/>
          </a:prstGeom>
        </p:spPr>
        <p:txBody>
          <a:bodyPr spcFirstLastPara="1" wrap="square" lIns="91425" tIns="91425" rIns="91425" bIns="91425" anchor="t" anchorCtr="0">
            <a:noAutofit/>
          </a:bodyPr>
          <a:lstStyle/>
          <a:p>
            <a:pPr lvl="0">
              <a:buSzPts val="1100"/>
            </a:pPr>
            <a:r>
              <a:rPr lang="en-US" sz="3200" dirty="0"/>
              <a:t>BLOCKCHAIN IN HEALTHCARE INDUSTRY</a:t>
            </a:r>
            <a:endParaRPr sz="3200"/>
          </a:p>
        </p:txBody>
      </p:sp>
      <p:sp>
        <p:nvSpPr>
          <p:cNvPr id="560" name="Google Shape;560;p60"/>
          <p:cNvSpPr txBox="1">
            <a:spLocks noGrp="1"/>
          </p:cNvSpPr>
          <p:nvPr>
            <p:ph type="subTitle" idx="1"/>
          </p:nvPr>
        </p:nvSpPr>
        <p:spPr>
          <a:xfrm>
            <a:off x="251923" y="846536"/>
            <a:ext cx="8634901" cy="3918345"/>
          </a:xfrm>
          <a:prstGeom prst="rect">
            <a:avLst/>
          </a:prstGeom>
        </p:spPr>
        <p:txBody>
          <a:bodyPr spcFirstLastPara="1" wrap="square" lIns="91425" tIns="91425" rIns="91425" bIns="91425" anchor="t" anchorCtr="0">
            <a:noAutofit/>
          </a:bodyPr>
          <a:lstStyle/>
          <a:p>
            <a:pPr algn="l"/>
            <a:r>
              <a:rPr lang="en-US" b="1" dirty="0"/>
              <a:t>4) Payments and Invoicing:</a:t>
            </a:r>
            <a:endParaRPr lang="en-US" dirty="0"/>
          </a:p>
          <a:p>
            <a:pPr algn="l">
              <a:buFont typeface="Arial" pitchFamily="34" charset="0"/>
              <a:buChar char="•"/>
            </a:pPr>
            <a:r>
              <a:rPr lang="en-US" dirty="0" err="1"/>
              <a:t>Blockchain</a:t>
            </a:r>
            <a:r>
              <a:rPr lang="en-US" dirty="0"/>
              <a:t> streamlines healthcare payments and invoicing processes.</a:t>
            </a:r>
          </a:p>
          <a:p>
            <a:pPr algn="l">
              <a:buFont typeface="Arial" pitchFamily="34" charset="0"/>
              <a:buChar char="•"/>
            </a:pPr>
            <a:r>
              <a:rPr lang="en-US" dirty="0"/>
              <a:t>It reduces administrative expenses, improves insurance claims processing, and reduces fraud.</a:t>
            </a:r>
          </a:p>
          <a:p>
            <a:pPr algn="l"/>
            <a:r>
              <a:rPr lang="en-US" b="1" dirty="0"/>
              <a:t>5) Identity and Access Management:</a:t>
            </a:r>
            <a:endParaRPr lang="en-US" dirty="0"/>
          </a:p>
          <a:p>
            <a:pPr algn="l">
              <a:buFont typeface="Arial" pitchFamily="34" charset="0"/>
              <a:buChar char="•"/>
            </a:pPr>
            <a:r>
              <a:rPr lang="en-US" dirty="0" err="1"/>
              <a:t>Blockchain</a:t>
            </a:r>
            <a:r>
              <a:rPr lang="en-US" dirty="0"/>
              <a:t> offers a secure and decentralized method for managing patient identities.</a:t>
            </a:r>
          </a:p>
          <a:p>
            <a:pPr algn="l">
              <a:buFont typeface="Arial" pitchFamily="34" charset="0"/>
              <a:buChar char="•"/>
            </a:pPr>
            <a:r>
              <a:rPr lang="en-US" dirty="0"/>
              <a:t>Patients control their health data, and only authorized parties can access it, ensuring privacy and easy identity verification.</a:t>
            </a:r>
          </a:p>
          <a:p>
            <a:pPr algn="l"/>
            <a:r>
              <a:rPr lang="en-US" b="1" dirty="0"/>
              <a:t>6) Public Health Surveillance:</a:t>
            </a:r>
            <a:endParaRPr lang="en-US" dirty="0"/>
          </a:p>
          <a:p>
            <a:pPr algn="l">
              <a:buFont typeface="Arial" pitchFamily="34" charset="0"/>
              <a:buChar char="•"/>
            </a:pPr>
            <a:r>
              <a:rPr lang="en-US" dirty="0" err="1"/>
              <a:t>Blockchain</a:t>
            </a:r>
            <a:r>
              <a:rPr lang="en-US" dirty="0"/>
              <a:t> aids in public health surveillance by securely gathering and analyzing data on disease outbreaks and epidemiological studies.</a:t>
            </a:r>
          </a:p>
          <a:p>
            <a:pPr algn="l">
              <a:buFont typeface="Arial" pitchFamily="34" charset="0"/>
              <a:buChar char="•"/>
            </a:pPr>
            <a:r>
              <a:rPr lang="en-US" dirty="0"/>
              <a:t>It facilitates tracking and monitoring of infectious diseases, leading to early detection and treatment.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913"/>
        <p:cNvGrpSpPr/>
        <p:nvPr/>
      </p:nvGrpSpPr>
      <p:grpSpPr>
        <a:xfrm>
          <a:off x="0" y="0"/>
          <a:ext cx="0" cy="0"/>
          <a:chOff x="0" y="0"/>
          <a:chExt cx="0" cy="0"/>
        </a:xfrm>
      </p:grpSpPr>
      <p:sp>
        <p:nvSpPr>
          <p:cNvPr id="914" name="Google Shape;914;p80"/>
          <p:cNvSpPr txBox="1">
            <a:spLocks noGrp="1"/>
          </p:cNvSpPr>
          <p:nvPr>
            <p:ph type="title"/>
          </p:nvPr>
        </p:nvSpPr>
        <p:spPr>
          <a:xfrm>
            <a:off x="335756" y="1323587"/>
            <a:ext cx="8393906" cy="1406700"/>
          </a:xfrm>
          <a:prstGeom prst="rect">
            <a:avLst/>
          </a:prstGeom>
        </p:spPr>
        <p:txBody>
          <a:bodyPr spcFirstLastPara="1" wrap="square" lIns="91425" tIns="91425" rIns="91425" bIns="91425" anchor="t" anchorCtr="0">
            <a:noAutofit/>
          </a:bodyPr>
          <a:lstStyle/>
          <a:p>
            <a:pPr fontAlgn="base"/>
            <a:r>
              <a:rPr lang="en-US" sz="3600" dirty="0"/>
              <a:t>INTERACTION BETWEEN AI, BC, AND WEARABLE TECHNOLOGIES TO TREAT AND MANAGE CHRONIC DISEASES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6" name="Google Shape;1126;p90"/>
          <p:cNvSpPr txBox="1"/>
          <p:nvPr/>
        </p:nvSpPr>
        <p:spPr>
          <a:xfrm>
            <a:off x="6333208" y="491101"/>
            <a:ext cx="2253579" cy="488700"/>
          </a:xfrm>
          <a:prstGeom prst="rect">
            <a:avLst/>
          </a:prstGeom>
          <a:noFill/>
          <a:ln>
            <a:noFill/>
          </a:ln>
        </p:spPr>
        <p:txBody>
          <a:bodyPr spcFirstLastPara="1" wrap="square" lIns="91425" tIns="91425" rIns="91425" bIns="91425" anchor="t" anchorCtr="0">
            <a:noAutofit/>
          </a:bodyPr>
          <a:lstStyle/>
          <a:p>
            <a:pPr lvl="0" algn="ctr"/>
            <a:r>
              <a:rPr lang="en-US" sz="2400" b="1" dirty="0"/>
              <a:t>Collaborative Care</a:t>
            </a:r>
            <a:endParaRPr sz="2200">
              <a:solidFill>
                <a:schemeClr val="dk1"/>
              </a:solidFill>
              <a:latin typeface="DM Serif Display"/>
              <a:ea typeface="DM Serif Display"/>
              <a:cs typeface="DM Serif Display"/>
              <a:sym typeface="DM Serif Display"/>
            </a:endParaRPr>
          </a:p>
        </p:txBody>
      </p:sp>
      <p:sp>
        <p:nvSpPr>
          <p:cNvPr id="1127" name="Google Shape;1127;p90"/>
          <p:cNvSpPr txBox="1"/>
          <p:nvPr/>
        </p:nvSpPr>
        <p:spPr>
          <a:xfrm>
            <a:off x="678657" y="1741958"/>
            <a:ext cx="2564605" cy="632400"/>
          </a:xfrm>
          <a:prstGeom prst="rect">
            <a:avLst/>
          </a:prstGeom>
          <a:noFill/>
          <a:ln>
            <a:noFill/>
          </a:ln>
        </p:spPr>
        <p:txBody>
          <a:bodyPr spcFirstLastPara="1" wrap="square" lIns="91425" tIns="91425" rIns="91425" bIns="91425" anchor="t" anchorCtr="0">
            <a:noAutofit/>
          </a:bodyPr>
          <a:lstStyle/>
          <a:p>
            <a:pPr lvl="0" algn="ctr">
              <a:spcAft>
                <a:spcPts val="1200"/>
              </a:spcAft>
            </a:pPr>
            <a:r>
              <a:rPr lang="en-US" sz="1600" dirty="0"/>
              <a:t>AI, BC, and WT enable real-time monitoring of chronic conditions, allowing for passive therapy and active patient health tracking outside of traditional hospital settings.</a:t>
            </a:r>
            <a:endParaRPr sz="1600">
              <a:solidFill>
                <a:schemeClr val="dk1"/>
              </a:solidFill>
              <a:latin typeface="Karla"/>
              <a:ea typeface="Karla"/>
              <a:cs typeface="Karla"/>
              <a:sym typeface="Karla"/>
            </a:endParaRPr>
          </a:p>
        </p:txBody>
      </p:sp>
      <p:sp>
        <p:nvSpPr>
          <p:cNvPr id="23" name="Google Shape;1126;p90"/>
          <p:cNvSpPr txBox="1"/>
          <p:nvPr/>
        </p:nvSpPr>
        <p:spPr>
          <a:xfrm>
            <a:off x="3592390" y="493481"/>
            <a:ext cx="2244054" cy="488700"/>
          </a:xfrm>
          <a:prstGeom prst="rect">
            <a:avLst/>
          </a:prstGeom>
          <a:noFill/>
          <a:ln>
            <a:noFill/>
          </a:ln>
        </p:spPr>
        <p:txBody>
          <a:bodyPr spcFirstLastPara="1" wrap="square" lIns="91425" tIns="91425" rIns="91425" bIns="91425" anchor="t" anchorCtr="0">
            <a:noAutofit/>
          </a:bodyPr>
          <a:lstStyle/>
          <a:p>
            <a:pPr lvl="0" algn="ctr"/>
            <a:r>
              <a:rPr lang="en-US" sz="2400" b="1" dirty="0"/>
              <a:t>Efficiency and Automation</a:t>
            </a:r>
            <a:endParaRPr sz="2200">
              <a:solidFill>
                <a:schemeClr val="dk1"/>
              </a:solidFill>
              <a:latin typeface="DM Serif Display"/>
              <a:ea typeface="DM Serif Display"/>
              <a:cs typeface="DM Serif Display"/>
              <a:sym typeface="DM Serif Display"/>
            </a:endParaRPr>
          </a:p>
        </p:txBody>
      </p:sp>
      <p:sp>
        <p:nvSpPr>
          <p:cNvPr id="27" name="Google Shape;1126;p90"/>
          <p:cNvSpPr txBox="1"/>
          <p:nvPr/>
        </p:nvSpPr>
        <p:spPr>
          <a:xfrm>
            <a:off x="394371" y="453000"/>
            <a:ext cx="2906041" cy="488700"/>
          </a:xfrm>
          <a:prstGeom prst="rect">
            <a:avLst/>
          </a:prstGeom>
          <a:noFill/>
          <a:ln>
            <a:noFill/>
          </a:ln>
        </p:spPr>
        <p:txBody>
          <a:bodyPr spcFirstLastPara="1" wrap="square" lIns="91425" tIns="91425" rIns="91425" bIns="91425" anchor="t" anchorCtr="0">
            <a:noAutofit/>
          </a:bodyPr>
          <a:lstStyle/>
          <a:p>
            <a:pPr lvl="0" algn="ctr"/>
            <a:r>
              <a:rPr lang="en-US" sz="2400" b="1" dirty="0"/>
              <a:t>Real-Time Monitoring</a:t>
            </a:r>
            <a:endParaRPr sz="2200">
              <a:solidFill>
                <a:schemeClr val="dk1"/>
              </a:solidFill>
              <a:latin typeface="DM Serif Display"/>
              <a:ea typeface="DM Serif Display"/>
              <a:cs typeface="DM Serif Display"/>
              <a:sym typeface="DM Serif Display"/>
            </a:endParaRPr>
          </a:p>
        </p:txBody>
      </p:sp>
      <p:sp>
        <p:nvSpPr>
          <p:cNvPr id="28" name="Google Shape;1127;p90"/>
          <p:cNvSpPr txBox="1"/>
          <p:nvPr/>
        </p:nvSpPr>
        <p:spPr>
          <a:xfrm>
            <a:off x="3374232" y="1815777"/>
            <a:ext cx="2564605" cy="632400"/>
          </a:xfrm>
          <a:prstGeom prst="rect">
            <a:avLst/>
          </a:prstGeom>
          <a:noFill/>
          <a:ln>
            <a:noFill/>
          </a:ln>
        </p:spPr>
        <p:txBody>
          <a:bodyPr spcFirstLastPara="1" wrap="square" lIns="91425" tIns="91425" rIns="91425" bIns="91425" anchor="t" anchorCtr="0">
            <a:noAutofit/>
          </a:bodyPr>
          <a:lstStyle/>
          <a:p>
            <a:pPr lvl="0" algn="ctr">
              <a:spcAft>
                <a:spcPts val="1200"/>
              </a:spcAft>
            </a:pPr>
            <a:r>
              <a:rPr lang="en-US" sz="1600" dirty="0"/>
              <a:t>AI automates processes in healthcare, speeding up data analysis and treatment planning. </a:t>
            </a:r>
            <a:r>
              <a:rPr lang="en-US" sz="1600" dirty="0" err="1"/>
              <a:t>Wearables</a:t>
            </a:r>
            <a:r>
              <a:rPr lang="en-US" sz="1600" dirty="0"/>
              <a:t> enhance efficiency by providing synchronous wireless computation speed for multiple sensors, solving challenges in multi-point detection health calculations.</a:t>
            </a:r>
            <a:endParaRPr sz="1600">
              <a:solidFill>
                <a:schemeClr val="dk1"/>
              </a:solidFill>
              <a:latin typeface="Karla"/>
              <a:ea typeface="Karla"/>
              <a:cs typeface="Karla"/>
              <a:sym typeface="Karla"/>
            </a:endParaRPr>
          </a:p>
        </p:txBody>
      </p:sp>
      <p:sp>
        <p:nvSpPr>
          <p:cNvPr id="29" name="Google Shape;1127;p90"/>
          <p:cNvSpPr txBox="1"/>
          <p:nvPr/>
        </p:nvSpPr>
        <p:spPr>
          <a:xfrm>
            <a:off x="6348413" y="1796727"/>
            <a:ext cx="2564605" cy="632400"/>
          </a:xfrm>
          <a:prstGeom prst="rect">
            <a:avLst/>
          </a:prstGeom>
          <a:noFill/>
          <a:ln>
            <a:noFill/>
          </a:ln>
        </p:spPr>
        <p:txBody>
          <a:bodyPr spcFirstLastPara="1" wrap="square" lIns="91425" tIns="91425" rIns="91425" bIns="91425" anchor="t" anchorCtr="0">
            <a:noAutofit/>
          </a:bodyPr>
          <a:lstStyle/>
          <a:p>
            <a:pPr lvl="0" algn="ctr">
              <a:spcAft>
                <a:spcPts val="1200"/>
              </a:spcAft>
            </a:pPr>
            <a:r>
              <a:rPr lang="en-US" sz="1600" dirty="0"/>
              <a:t>The integration of AI, BC, and WT facilitates collaboration between medical experts, chemists, and nutritionists. This results in comprehensive and proactive management of chronic diseases, promoting health and wellness while minimizing disability.</a:t>
            </a:r>
            <a:endParaRPr sz="1600">
              <a:solidFill>
                <a:schemeClr val="dk1"/>
              </a:solidFill>
              <a:latin typeface="Karla"/>
              <a:ea typeface="Karla"/>
              <a:cs typeface="Karla"/>
              <a:sym typeface="Karl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6" name="Google Shape;1126;p90"/>
          <p:cNvSpPr txBox="1"/>
          <p:nvPr/>
        </p:nvSpPr>
        <p:spPr>
          <a:xfrm>
            <a:off x="6179344" y="491101"/>
            <a:ext cx="2407443" cy="488700"/>
          </a:xfrm>
          <a:prstGeom prst="rect">
            <a:avLst/>
          </a:prstGeom>
          <a:noFill/>
          <a:ln>
            <a:noFill/>
          </a:ln>
        </p:spPr>
        <p:txBody>
          <a:bodyPr spcFirstLastPara="1" wrap="square" lIns="91425" tIns="91425" rIns="91425" bIns="91425" anchor="t" anchorCtr="0">
            <a:noAutofit/>
          </a:bodyPr>
          <a:lstStyle/>
          <a:p>
            <a:pPr lvl="0" algn="ctr"/>
            <a:r>
              <a:rPr lang="en-US" sz="2400" b="1" dirty="0"/>
              <a:t>Ethical Considerations</a:t>
            </a:r>
            <a:endParaRPr lang="en-US" sz="2200" dirty="0">
              <a:solidFill>
                <a:schemeClr val="dk1"/>
              </a:solidFill>
              <a:latin typeface="DM Serif Display"/>
              <a:ea typeface="DM Serif Display"/>
              <a:cs typeface="DM Serif Display"/>
              <a:sym typeface="DM Serif Display"/>
            </a:endParaRPr>
          </a:p>
        </p:txBody>
      </p:sp>
      <p:sp>
        <p:nvSpPr>
          <p:cNvPr id="1127" name="Google Shape;1127;p90"/>
          <p:cNvSpPr txBox="1"/>
          <p:nvPr/>
        </p:nvSpPr>
        <p:spPr>
          <a:xfrm>
            <a:off x="678657" y="1741958"/>
            <a:ext cx="2564605" cy="632400"/>
          </a:xfrm>
          <a:prstGeom prst="rect">
            <a:avLst/>
          </a:prstGeom>
          <a:noFill/>
          <a:ln>
            <a:noFill/>
          </a:ln>
        </p:spPr>
        <p:txBody>
          <a:bodyPr spcFirstLastPara="1" wrap="square" lIns="91425" tIns="91425" rIns="91425" bIns="91425" anchor="t" anchorCtr="0">
            <a:noAutofit/>
          </a:bodyPr>
          <a:lstStyle/>
          <a:p>
            <a:pPr lvl="0" algn="ctr">
              <a:spcAft>
                <a:spcPts val="1200"/>
              </a:spcAft>
            </a:pPr>
            <a:r>
              <a:rPr lang="en-US" sz="1600" dirty="0" err="1"/>
              <a:t>Wearables</a:t>
            </a:r>
            <a:r>
              <a:rPr lang="en-US" sz="1600" dirty="0"/>
              <a:t> collect vast amounts of patient healthcare data, which AI algorithms analyze for intricate correlations between human biology and disease. This improves the accuracy of diagnosis and treatment plans.</a:t>
            </a:r>
            <a:endParaRPr sz="1600">
              <a:solidFill>
                <a:schemeClr val="dk1"/>
              </a:solidFill>
              <a:latin typeface="Karla"/>
              <a:ea typeface="Karla"/>
              <a:cs typeface="Karla"/>
              <a:sym typeface="Karla"/>
            </a:endParaRPr>
          </a:p>
        </p:txBody>
      </p:sp>
      <p:sp>
        <p:nvSpPr>
          <p:cNvPr id="23" name="Google Shape;1126;p90"/>
          <p:cNvSpPr txBox="1"/>
          <p:nvPr/>
        </p:nvSpPr>
        <p:spPr>
          <a:xfrm>
            <a:off x="3592390" y="493481"/>
            <a:ext cx="2244054" cy="488700"/>
          </a:xfrm>
          <a:prstGeom prst="rect">
            <a:avLst/>
          </a:prstGeom>
          <a:noFill/>
          <a:ln>
            <a:noFill/>
          </a:ln>
        </p:spPr>
        <p:txBody>
          <a:bodyPr spcFirstLastPara="1" wrap="square" lIns="91425" tIns="91425" rIns="91425" bIns="91425" anchor="t" anchorCtr="0">
            <a:noAutofit/>
          </a:bodyPr>
          <a:lstStyle/>
          <a:p>
            <a:pPr lvl="0" algn="ctr"/>
            <a:r>
              <a:rPr lang="en-US" sz="2400" b="1" dirty="0"/>
              <a:t>Privacy and Security</a:t>
            </a:r>
            <a:endParaRPr lang="en-US" sz="2200" dirty="0">
              <a:solidFill>
                <a:schemeClr val="dk1"/>
              </a:solidFill>
              <a:latin typeface="DM Serif Display"/>
              <a:ea typeface="DM Serif Display"/>
              <a:cs typeface="DM Serif Display"/>
              <a:sym typeface="DM Serif Display"/>
            </a:endParaRPr>
          </a:p>
        </p:txBody>
      </p:sp>
      <p:sp>
        <p:nvSpPr>
          <p:cNvPr id="27" name="Google Shape;1126;p90"/>
          <p:cNvSpPr txBox="1"/>
          <p:nvPr/>
        </p:nvSpPr>
        <p:spPr>
          <a:xfrm>
            <a:off x="394371" y="453000"/>
            <a:ext cx="2906041" cy="488700"/>
          </a:xfrm>
          <a:prstGeom prst="rect">
            <a:avLst/>
          </a:prstGeom>
          <a:noFill/>
          <a:ln>
            <a:noFill/>
          </a:ln>
        </p:spPr>
        <p:txBody>
          <a:bodyPr spcFirstLastPara="1" wrap="square" lIns="91425" tIns="91425" rIns="91425" bIns="91425" anchor="t" anchorCtr="0">
            <a:noAutofit/>
          </a:bodyPr>
          <a:lstStyle/>
          <a:p>
            <a:pPr lvl="0" algn="ctr"/>
            <a:r>
              <a:rPr lang="en-US" sz="2400" b="1" dirty="0"/>
              <a:t>Data Collection and Analysis</a:t>
            </a:r>
            <a:endParaRPr lang="en-US" sz="2200" dirty="0">
              <a:solidFill>
                <a:schemeClr val="dk1"/>
              </a:solidFill>
              <a:latin typeface="DM Serif Display"/>
              <a:ea typeface="DM Serif Display"/>
              <a:cs typeface="DM Serif Display"/>
              <a:sym typeface="DM Serif Display"/>
            </a:endParaRPr>
          </a:p>
        </p:txBody>
      </p:sp>
      <p:sp>
        <p:nvSpPr>
          <p:cNvPr id="28" name="Google Shape;1127;p90"/>
          <p:cNvSpPr txBox="1"/>
          <p:nvPr/>
        </p:nvSpPr>
        <p:spPr>
          <a:xfrm>
            <a:off x="3374232" y="1815777"/>
            <a:ext cx="2564605" cy="632400"/>
          </a:xfrm>
          <a:prstGeom prst="rect">
            <a:avLst/>
          </a:prstGeom>
          <a:noFill/>
          <a:ln>
            <a:noFill/>
          </a:ln>
        </p:spPr>
        <p:txBody>
          <a:bodyPr spcFirstLastPara="1" wrap="square" lIns="91425" tIns="91425" rIns="91425" bIns="91425" anchor="t" anchorCtr="0">
            <a:noAutofit/>
          </a:bodyPr>
          <a:lstStyle/>
          <a:p>
            <a:pPr lvl="0" algn="ctr">
              <a:spcAft>
                <a:spcPts val="1200"/>
              </a:spcAft>
            </a:pPr>
            <a:r>
              <a:rPr lang="en-US" sz="1600" dirty="0" err="1"/>
              <a:t>Blockchain</a:t>
            </a:r>
            <a:r>
              <a:rPr lang="en-US" sz="1600" dirty="0"/>
              <a:t> technology provides a decentralized, secure, and trustworthy ledger for managing health data. It ensures patient confidentiality while enabling the secure transmission of data from </a:t>
            </a:r>
            <a:r>
              <a:rPr lang="en-US" sz="1600" dirty="0" err="1"/>
              <a:t>wearables</a:t>
            </a:r>
            <a:r>
              <a:rPr lang="en-US" sz="1600" dirty="0"/>
              <a:t> to medical institutions.</a:t>
            </a:r>
            <a:endParaRPr sz="1600">
              <a:solidFill>
                <a:schemeClr val="dk1"/>
              </a:solidFill>
              <a:latin typeface="Karla"/>
              <a:ea typeface="Karla"/>
              <a:cs typeface="Karla"/>
              <a:sym typeface="Karla"/>
            </a:endParaRPr>
          </a:p>
        </p:txBody>
      </p:sp>
      <p:sp>
        <p:nvSpPr>
          <p:cNvPr id="29" name="Google Shape;1127;p90"/>
          <p:cNvSpPr txBox="1"/>
          <p:nvPr/>
        </p:nvSpPr>
        <p:spPr>
          <a:xfrm>
            <a:off x="6348413" y="1796727"/>
            <a:ext cx="2564605" cy="632400"/>
          </a:xfrm>
          <a:prstGeom prst="rect">
            <a:avLst/>
          </a:prstGeom>
          <a:noFill/>
          <a:ln>
            <a:noFill/>
          </a:ln>
        </p:spPr>
        <p:txBody>
          <a:bodyPr spcFirstLastPara="1" wrap="square" lIns="91425" tIns="91425" rIns="91425" bIns="91425" anchor="t" anchorCtr="0">
            <a:noAutofit/>
          </a:bodyPr>
          <a:lstStyle/>
          <a:p>
            <a:pPr lvl="0" algn="ctr">
              <a:spcAft>
                <a:spcPts val="1200"/>
              </a:spcAft>
            </a:pPr>
            <a:r>
              <a:rPr lang="en-US" sz="1600" dirty="0"/>
              <a:t>Despite the benefits, ethical considerations such as patient privacy, data integrity, and regulatory compliance must be addressed. Transparency and validation of AI models are essential for ethical implementation in healthcare.</a:t>
            </a:r>
            <a:endParaRPr sz="1600">
              <a:solidFill>
                <a:schemeClr val="dk1"/>
              </a:solidFill>
              <a:latin typeface="Karla"/>
              <a:ea typeface="Karla"/>
              <a:cs typeface="Karla"/>
              <a:sym typeface="Karl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2" descr="https://lh7-us.googleusercontent.com/jvCzPxfW6WgcFRi-wJFDWQo2-jVu6kXHG3Q6i--Vtpm7y2xBP1WlGzOSsigXJOftieAAjDa-eyqlsBqEVOriTOtVEichwcjdplFP9NqgckvBOhPV4gNAu1_tesPJfi0Y45gGFO63fSfNUefdLK2RpKc"/>
          <p:cNvPicPr>
            <a:picLocks noChangeAspect="1" noChangeArrowheads="1"/>
          </p:cNvPicPr>
          <p:nvPr/>
        </p:nvPicPr>
        <p:blipFill>
          <a:blip r:embed="rId2"/>
          <a:srcRect/>
          <a:stretch>
            <a:fillRect/>
          </a:stretch>
        </p:blipFill>
        <p:spPr bwMode="auto">
          <a:xfrm>
            <a:off x="1216024" y="-2"/>
            <a:ext cx="7148206" cy="5143502"/>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925"/>
        <p:cNvGrpSpPr/>
        <p:nvPr/>
      </p:nvGrpSpPr>
      <p:grpSpPr>
        <a:xfrm>
          <a:off x="0" y="0"/>
          <a:ext cx="0" cy="0"/>
          <a:chOff x="0" y="0"/>
          <a:chExt cx="0" cy="0"/>
        </a:xfrm>
      </p:grpSpPr>
      <p:sp>
        <p:nvSpPr>
          <p:cNvPr id="926" name="Google Shape;926;p82"/>
          <p:cNvSpPr txBox="1">
            <a:spLocks noGrp="1"/>
          </p:cNvSpPr>
          <p:nvPr>
            <p:ph type="title"/>
          </p:nvPr>
        </p:nvSpPr>
        <p:spPr>
          <a:xfrm>
            <a:off x="4232785" y="273190"/>
            <a:ext cx="4046400" cy="60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EXISTING SYSTEM</a:t>
            </a:r>
            <a:endParaRPr/>
          </a:p>
        </p:txBody>
      </p:sp>
      <p:sp>
        <p:nvSpPr>
          <p:cNvPr id="927" name="Google Shape;927;p82"/>
          <p:cNvSpPr txBox="1">
            <a:spLocks noGrp="1"/>
          </p:cNvSpPr>
          <p:nvPr>
            <p:ph type="body" idx="1"/>
          </p:nvPr>
        </p:nvSpPr>
        <p:spPr>
          <a:xfrm>
            <a:off x="4202304" y="1015252"/>
            <a:ext cx="4478463" cy="1434900"/>
          </a:xfrm>
          <a:prstGeom prst="rect">
            <a:avLst/>
          </a:prstGeom>
        </p:spPr>
        <p:txBody>
          <a:bodyPr spcFirstLastPara="1" wrap="square" lIns="91425" tIns="91425" rIns="91425" bIns="91425" anchor="t" anchorCtr="0">
            <a:noAutofit/>
          </a:bodyPr>
          <a:lstStyle/>
          <a:p>
            <a:pPr algn="l"/>
            <a:r>
              <a:rPr lang="en-US" sz="1800" dirty="0"/>
              <a:t>The current healthcare system operates with certain challenges and limitations.</a:t>
            </a:r>
          </a:p>
          <a:p>
            <a:pPr algn="l"/>
            <a:r>
              <a:rPr lang="en-IN" sz="1800" dirty="0"/>
              <a:t>Lack of access to care escalating costs and technological barriers. Doctors and nurses spend during their shifts entering data into electronic medical records performing tests or keeping patients informed on medication schedules</a:t>
            </a:r>
            <a:endParaRPr lang="en-US" sz="1800" dirty="0"/>
          </a:p>
          <a:p>
            <a:pPr algn="l"/>
            <a:r>
              <a:rPr lang="en-US" sz="1800" dirty="0"/>
              <a:t>Examples of current healthcare practices include hospital workflows and patient-doctor interactions.</a:t>
            </a:r>
          </a:p>
        </p:txBody>
      </p:sp>
      <p:pic>
        <p:nvPicPr>
          <p:cNvPr id="928" name="Google Shape;928;p82"/>
          <p:cNvPicPr preferRelativeResize="0"/>
          <p:nvPr/>
        </p:nvPicPr>
        <p:blipFill rotWithShape="1">
          <a:blip r:embed="rId3">
            <a:alphaModFix/>
          </a:blip>
          <a:srcRect l="33737" r="-413"/>
          <a:stretch/>
        </p:blipFill>
        <p:spPr>
          <a:xfrm flipH="1">
            <a:off x="1003125" y="1087950"/>
            <a:ext cx="2967000" cy="2967600"/>
          </a:xfrm>
          <a:prstGeom prst="ellipse">
            <a:avLst/>
          </a:prstGeom>
          <a:noFill/>
          <a:ln>
            <a:noFill/>
          </a:ln>
        </p:spPr>
      </p:pic>
      <p:pic>
        <p:nvPicPr>
          <p:cNvPr id="929" name="Google Shape;929;p82"/>
          <p:cNvPicPr preferRelativeResize="0"/>
          <p:nvPr/>
        </p:nvPicPr>
        <p:blipFill rotWithShape="1">
          <a:blip r:embed="rId4">
            <a:alphaModFix/>
          </a:blip>
          <a:srcRect/>
          <a:stretch/>
        </p:blipFill>
        <p:spPr>
          <a:xfrm rot="-1639246">
            <a:off x="941800" y="2746450"/>
            <a:ext cx="1733751" cy="3947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913"/>
        <p:cNvGrpSpPr/>
        <p:nvPr/>
      </p:nvGrpSpPr>
      <p:grpSpPr>
        <a:xfrm>
          <a:off x="0" y="0"/>
          <a:ext cx="0" cy="0"/>
          <a:chOff x="0" y="0"/>
          <a:chExt cx="0" cy="0"/>
        </a:xfrm>
      </p:grpSpPr>
      <p:sp>
        <p:nvSpPr>
          <p:cNvPr id="914" name="Google Shape;914;p80"/>
          <p:cNvSpPr txBox="1">
            <a:spLocks noGrp="1"/>
          </p:cNvSpPr>
          <p:nvPr>
            <p:ph type="title"/>
          </p:nvPr>
        </p:nvSpPr>
        <p:spPr>
          <a:xfrm>
            <a:off x="335756" y="1323587"/>
            <a:ext cx="8393906" cy="1406700"/>
          </a:xfrm>
          <a:prstGeom prst="rect">
            <a:avLst/>
          </a:prstGeom>
        </p:spPr>
        <p:txBody>
          <a:bodyPr spcFirstLastPara="1" wrap="square" lIns="91425" tIns="91425" rIns="91425" bIns="91425" anchor="t" anchorCtr="0">
            <a:noAutofit/>
          </a:bodyPr>
          <a:lstStyle/>
          <a:p>
            <a:pPr fontAlgn="base"/>
            <a:r>
              <a:rPr lang="en-US" sz="3600" dirty="0"/>
              <a:t>PROPOSED MEDMETAVERSE APPROACH TO TREAT AND MANAGE CHRONIC DISEASES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181"/>
        <p:cNvGrpSpPr/>
        <p:nvPr/>
      </p:nvGrpSpPr>
      <p:grpSpPr>
        <a:xfrm>
          <a:off x="0" y="0"/>
          <a:ext cx="0" cy="0"/>
          <a:chOff x="0" y="0"/>
          <a:chExt cx="0" cy="0"/>
        </a:xfrm>
      </p:grpSpPr>
      <p:sp>
        <p:nvSpPr>
          <p:cNvPr id="1182" name="Google Shape;1182;p9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MEDMETAVERSE APPROACH</a:t>
            </a:r>
            <a:endParaRPr/>
          </a:p>
        </p:txBody>
      </p:sp>
      <p:sp>
        <p:nvSpPr>
          <p:cNvPr id="1190" name="Google Shape;1190;p94"/>
          <p:cNvSpPr txBox="1">
            <a:spLocks noGrp="1"/>
          </p:cNvSpPr>
          <p:nvPr>
            <p:ph type="title" idx="4294967295"/>
          </p:nvPr>
        </p:nvSpPr>
        <p:spPr>
          <a:xfrm>
            <a:off x="1036320" y="1795463"/>
            <a:ext cx="755650" cy="7540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01</a:t>
            </a:r>
            <a:endParaRPr sz="4000"/>
          </a:p>
        </p:txBody>
      </p:sp>
      <p:sp>
        <p:nvSpPr>
          <p:cNvPr id="1191" name="Google Shape;1191;p94"/>
          <p:cNvSpPr txBox="1">
            <a:spLocks noGrp="1"/>
          </p:cNvSpPr>
          <p:nvPr>
            <p:ph type="title" idx="4294967295"/>
          </p:nvPr>
        </p:nvSpPr>
        <p:spPr>
          <a:xfrm>
            <a:off x="4185920" y="1795463"/>
            <a:ext cx="755650" cy="7540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02</a:t>
            </a:r>
            <a:endParaRPr sz="4000"/>
          </a:p>
        </p:txBody>
      </p:sp>
      <p:sp>
        <p:nvSpPr>
          <p:cNvPr id="1192" name="Google Shape;1192;p94"/>
          <p:cNvSpPr txBox="1">
            <a:spLocks noGrp="1"/>
          </p:cNvSpPr>
          <p:nvPr>
            <p:ph type="title" idx="4294967295"/>
          </p:nvPr>
        </p:nvSpPr>
        <p:spPr>
          <a:xfrm>
            <a:off x="6986270" y="1795463"/>
            <a:ext cx="755650" cy="7540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03</a:t>
            </a:r>
            <a:endParaRPr sz="4000"/>
          </a:p>
        </p:txBody>
      </p:sp>
      <p:sp>
        <p:nvSpPr>
          <p:cNvPr id="1183" name="Google Shape;1183;p94"/>
          <p:cNvSpPr txBox="1"/>
          <p:nvPr/>
        </p:nvSpPr>
        <p:spPr>
          <a:xfrm>
            <a:off x="3604959" y="2567904"/>
            <a:ext cx="2131472"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sz="2200" dirty="0">
                <a:solidFill>
                  <a:schemeClr val="dk1"/>
                </a:solidFill>
                <a:latin typeface="DM Serif Display"/>
                <a:ea typeface="DM Serif Display"/>
                <a:cs typeface="DM Serif Display"/>
                <a:sym typeface="DM Serif Display"/>
              </a:rPr>
              <a:t>DOCTOR’S WORKING CONDITION</a:t>
            </a:r>
            <a:endParaRPr sz="2200">
              <a:solidFill>
                <a:schemeClr val="dk1"/>
              </a:solidFill>
              <a:latin typeface="DM Serif Display"/>
              <a:ea typeface="DM Serif Display"/>
              <a:cs typeface="DM Serif Display"/>
              <a:sym typeface="DM Serif Display"/>
            </a:endParaRPr>
          </a:p>
          <a:p>
            <a:pPr marL="0" lvl="0" indent="0" algn="ctr" rtl="0">
              <a:spcBef>
                <a:spcPts val="0"/>
              </a:spcBef>
              <a:spcAft>
                <a:spcPts val="0"/>
              </a:spcAft>
              <a:buNone/>
            </a:pPr>
            <a:endParaRPr sz="2200">
              <a:solidFill>
                <a:schemeClr val="dk1"/>
              </a:solidFill>
              <a:latin typeface="DM Serif Display"/>
              <a:ea typeface="DM Serif Display"/>
              <a:cs typeface="DM Serif Display"/>
              <a:sym typeface="DM Serif Display"/>
            </a:endParaRPr>
          </a:p>
        </p:txBody>
      </p:sp>
      <p:sp>
        <p:nvSpPr>
          <p:cNvPr id="1185" name="Google Shape;1185;p94"/>
          <p:cNvSpPr txBox="1"/>
          <p:nvPr/>
        </p:nvSpPr>
        <p:spPr>
          <a:xfrm>
            <a:off x="6280134" y="2572650"/>
            <a:ext cx="1934100"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dirty="0">
                <a:solidFill>
                  <a:schemeClr val="dk1"/>
                </a:solidFill>
                <a:latin typeface="DM Serif Display"/>
                <a:ea typeface="DM Serif Display"/>
                <a:cs typeface="DM Serif Display"/>
                <a:sym typeface="DM Serif Display"/>
              </a:rPr>
              <a:t>PATIENT’S SETTING</a:t>
            </a:r>
            <a:endParaRPr sz="2200">
              <a:solidFill>
                <a:schemeClr val="dk1"/>
              </a:solidFill>
              <a:latin typeface="DM Serif Display"/>
              <a:ea typeface="DM Serif Display"/>
              <a:cs typeface="DM Serif Display"/>
              <a:sym typeface="DM Serif Display"/>
            </a:endParaRPr>
          </a:p>
          <a:p>
            <a:pPr marL="0" lvl="0" indent="0" algn="ctr" rtl="0">
              <a:spcBef>
                <a:spcPts val="0"/>
              </a:spcBef>
              <a:spcAft>
                <a:spcPts val="0"/>
              </a:spcAft>
              <a:buNone/>
            </a:pPr>
            <a:endParaRPr sz="2200">
              <a:solidFill>
                <a:schemeClr val="dk1"/>
              </a:solidFill>
              <a:latin typeface="DM Serif Display"/>
              <a:ea typeface="DM Serif Display"/>
              <a:cs typeface="DM Serif Display"/>
              <a:sym typeface="DM Serif Display"/>
            </a:endParaRPr>
          </a:p>
        </p:txBody>
      </p:sp>
      <p:sp>
        <p:nvSpPr>
          <p:cNvPr id="1187" name="Google Shape;1187;p94"/>
          <p:cNvSpPr txBox="1"/>
          <p:nvPr/>
        </p:nvSpPr>
        <p:spPr>
          <a:xfrm>
            <a:off x="692944" y="2572650"/>
            <a:ext cx="2170931" cy="48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dk1"/>
                </a:solidFill>
                <a:latin typeface="DM Serif Display"/>
                <a:ea typeface="DM Serif Display"/>
                <a:cs typeface="DM Serif Display"/>
                <a:sym typeface="DM Serif Display"/>
              </a:rPr>
              <a:t>METAVERSE ENVIRONMENT</a:t>
            </a:r>
            <a:endParaRPr sz="2200">
              <a:solidFill>
                <a:schemeClr val="dk1"/>
              </a:solidFill>
              <a:latin typeface="DM Serif Display"/>
              <a:ea typeface="DM Serif Display"/>
              <a:cs typeface="DM Serif Display"/>
              <a:sym typeface="DM Serif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39"/>
        <p:cNvGrpSpPr/>
        <p:nvPr/>
      </p:nvGrpSpPr>
      <p:grpSpPr>
        <a:xfrm>
          <a:off x="0" y="0"/>
          <a:ext cx="0" cy="0"/>
          <a:chOff x="0" y="0"/>
          <a:chExt cx="0" cy="0"/>
        </a:xfrm>
      </p:grpSpPr>
      <p:sp>
        <p:nvSpPr>
          <p:cNvPr id="540" name="Google Shape;540;p57"/>
          <p:cNvSpPr txBox="1">
            <a:spLocks noGrp="1"/>
          </p:cNvSpPr>
          <p:nvPr>
            <p:ph type="title"/>
          </p:nvPr>
        </p:nvSpPr>
        <p:spPr>
          <a:xfrm>
            <a:off x="2399941" y="149481"/>
            <a:ext cx="37767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a:p>
        </p:txBody>
      </p:sp>
      <p:sp>
        <p:nvSpPr>
          <p:cNvPr id="541" name="Google Shape;541;p57"/>
          <p:cNvSpPr txBox="1">
            <a:spLocks noGrp="1"/>
          </p:cNvSpPr>
          <p:nvPr>
            <p:ph type="subTitle" idx="1"/>
          </p:nvPr>
        </p:nvSpPr>
        <p:spPr>
          <a:xfrm>
            <a:off x="1282812" y="839898"/>
            <a:ext cx="6613071" cy="1137507"/>
          </a:xfrm>
          <a:prstGeom prst="rect">
            <a:avLst/>
          </a:prstGeom>
        </p:spPr>
        <p:txBody>
          <a:bodyPr spcFirstLastPara="1" wrap="square" lIns="91425" tIns="91425" rIns="91425" bIns="91425" anchor="t" anchorCtr="0">
            <a:noAutofit/>
          </a:bodyPr>
          <a:lstStyle/>
          <a:p>
            <a:pPr algn="l"/>
            <a:r>
              <a:rPr lang="en-US" sz="1800" b="1" dirty="0"/>
              <a:t>Why it Matters</a:t>
            </a:r>
            <a:endParaRPr lang="en-US" sz="1800" dirty="0"/>
          </a:p>
          <a:p>
            <a:pPr lvl="1" algn="l">
              <a:buFont typeface="Arial" pitchFamily="34" charset="0"/>
              <a:buChar char="•"/>
            </a:pPr>
            <a:r>
              <a:rPr lang="en-US" sz="1800" dirty="0"/>
              <a:t>More people have long-term health issues.</a:t>
            </a:r>
          </a:p>
          <a:p>
            <a:pPr lvl="1" algn="l">
              <a:buFont typeface="Arial" pitchFamily="34" charset="0"/>
              <a:buChar char="•"/>
            </a:pPr>
            <a:r>
              <a:rPr lang="en-US" sz="1800" dirty="0"/>
              <a:t>Families need better ways to manage health at home.</a:t>
            </a:r>
          </a:p>
          <a:p>
            <a:pPr algn="l"/>
            <a:r>
              <a:rPr lang="en-US" sz="1800" b="1" dirty="0"/>
              <a:t>Top Chronic Diseases</a:t>
            </a:r>
            <a:endParaRPr lang="en-US" sz="1800" dirty="0"/>
          </a:p>
          <a:p>
            <a:pPr lvl="1" algn="l">
              <a:buFont typeface="Arial" pitchFamily="34" charset="0"/>
              <a:buChar char="•"/>
            </a:pPr>
            <a:r>
              <a:rPr lang="en-US" sz="1800" dirty="0"/>
              <a:t>Heart disease, cancer, high blood pressure, diabetes.</a:t>
            </a:r>
          </a:p>
          <a:p>
            <a:pPr algn="l"/>
            <a:r>
              <a:rPr lang="en-US" sz="1800" b="1" dirty="0"/>
              <a:t>Tech Solutions</a:t>
            </a:r>
            <a:endParaRPr lang="en-US" sz="1800" dirty="0"/>
          </a:p>
          <a:p>
            <a:pPr lvl="1" algn="l">
              <a:buFont typeface="Arial" pitchFamily="34" charset="0"/>
              <a:buChar char="•"/>
            </a:pPr>
            <a:r>
              <a:rPr lang="en-US" sz="1800" dirty="0"/>
              <a:t>AI, BC, and WT are helping.</a:t>
            </a:r>
          </a:p>
          <a:p>
            <a:pPr lvl="1" algn="l">
              <a:buFont typeface="Arial" pitchFamily="34" charset="0"/>
              <a:buChar char="•"/>
            </a:pPr>
            <a:r>
              <a:rPr lang="en-US" sz="1800" dirty="0"/>
              <a:t>They track, analyze, and treat chronic illnesses.</a:t>
            </a:r>
          </a:p>
          <a:p>
            <a:pPr algn="l"/>
            <a:r>
              <a:rPr lang="en-US" sz="1800" b="1" dirty="0"/>
              <a:t>Wearable Tech</a:t>
            </a:r>
            <a:endParaRPr lang="en-US" sz="1800" dirty="0"/>
          </a:p>
          <a:p>
            <a:pPr lvl="1" algn="l">
              <a:buFont typeface="Arial" pitchFamily="34" charset="0"/>
              <a:buChar char="•"/>
            </a:pPr>
            <a:r>
              <a:rPr lang="en-US" sz="1800" dirty="0"/>
              <a:t>Gadgets monitor health 24/7.</a:t>
            </a:r>
          </a:p>
          <a:p>
            <a:pPr lvl="1" algn="l">
              <a:buFont typeface="Arial" pitchFamily="34" charset="0"/>
              <a:buChar char="•"/>
            </a:pPr>
            <a:r>
              <a:rPr lang="en-US" sz="1800" dirty="0"/>
              <a:t>They record and analyze health data.</a:t>
            </a:r>
          </a:p>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7" name="Google Shape;1127;p90"/>
          <p:cNvSpPr txBox="1"/>
          <p:nvPr/>
        </p:nvSpPr>
        <p:spPr>
          <a:xfrm>
            <a:off x="800101" y="1213319"/>
            <a:ext cx="7779543" cy="3544419"/>
          </a:xfrm>
          <a:prstGeom prst="rect">
            <a:avLst/>
          </a:prstGeom>
          <a:noFill/>
          <a:ln>
            <a:noFill/>
          </a:ln>
        </p:spPr>
        <p:txBody>
          <a:bodyPr spcFirstLastPara="1" wrap="square" lIns="91425" tIns="91425" rIns="91425" bIns="91425" anchor="t" anchorCtr="0">
            <a:noAutofit/>
          </a:bodyPr>
          <a:lstStyle/>
          <a:p>
            <a:pPr marL="342900" indent="-342900">
              <a:buFont typeface="+mj-lt"/>
              <a:buAutoNum type="arabicPeriod"/>
            </a:pPr>
            <a:r>
              <a:rPr lang="en-US" sz="1600" b="1" dirty="0"/>
              <a:t>Healthcare Possibilities</a:t>
            </a:r>
            <a:r>
              <a:rPr lang="en-US" sz="1600" dirty="0"/>
              <a:t>: </a:t>
            </a:r>
            <a:r>
              <a:rPr lang="en-US" sz="1600" dirty="0" err="1"/>
              <a:t>Metaverse</a:t>
            </a:r>
            <a:r>
              <a:rPr lang="en-US" sz="1600" dirty="0"/>
              <a:t> tech enables counseling and healthcare services, with AI predicting effects and monitoring health.</a:t>
            </a:r>
          </a:p>
          <a:p>
            <a:pPr marL="342900" indent="-342900">
              <a:buFont typeface="+mj-lt"/>
              <a:buAutoNum type="arabicPeriod"/>
            </a:pPr>
            <a:endParaRPr lang="en-US" sz="1600" dirty="0"/>
          </a:p>
          <a:p>
            <a:pPr marL="342900" indent="-342900">
              <a:buFont typeface="+mj-lt"/>
              <a:buAutoNum type="arabicPeriod"/>
            </a:pPr>
            <a:r>
              <a:rPr lang="en-US" sz="1600" b="1" dirty="0"/>
              <a:t>Precision Surgery</a:t>
            </a:r>
            <a:r>
              <a:rPr lang="en-US" sz="1600" dirty="0"/>
              <a:t>: AI aids surgeons with precise procedures, using segmentation and annotations for accuracy.</a:t>
            </a:r>
          </a:p>
          <a:p>
            <a:pPr marL="342900" indent="-342900">
              <a:buFont typeface="+mj-lt"/>
              <a:buAutoNum type="arabicPeriod"/>
            </a:pPr>
            <a:endParaRPr lang="en-US" sz="1600" dirty="0"/>
          </a:p>
          <a:p>
            <a:pPr marL="342900" indent="-342900">
              <a:buFont typeface="+mj-lt"/>
              <a:buAutoNum type="arabicPeriod"/>
            </a:pPr>
            <a:r>
              <a:rPr lang="en-US" sz="1600" b="1" dirty="0" err="1"/>
              <a:t>Blockchain</a:t>
            </a:r>
            <a:r>
              <a:rPr lang="en-US" sz="1600" b="1" dirty="0"/>
              <a:t> Security</a:t>
            </a:r>
            <a:r>
              <a:rPr lang="en-US" sz="1600" dirty="0"/>
              <a:t>: </a:t>
            </a:r>
            <a:r>
              <a:rPr lang="en-US" sz="1600" dirty="0" err="1"/>
              <a:t>Blockchain</a:t>
            </a:r>
            <a:r>
              <a:rPr lang="en-US" sz="1600" dirty="0"/>
              <a:t> ensures secure storage and communication of patient data, enhancing privacy and traceability.</a:t>
            </a:r>
          </a:p>
          <a:p>
            <a:pPr marL="342900" indent="-342900">
              <a:buFont typeface="+mj-lt"/>
              <a:buAutoNum type="arabicPeriod"/>
            </a:pPr>
            <a:endParaRPr lang="en-US" sz="1600" dirty="0"/>
          </a:p>
          <a:p>
            <a:pPr marL="342900" indent="-342900">
              <a:buFont typeface="+mj-lt"/>
              <a:buAutoNum type="arabicPeriod"/>
            </a:pPr>
            <a:r>
              <a:rPr lang="en-US" sz="1600" b="1" dirty="0"/>
              <a:t>Virtual Healthcare</a:t>
            </a:r>
            <a:r>
              <a:rPr lang="en-US" sz="1600" dirty="0"/>
              <a:t>: Avatars of patients and medical professionals interact in a virtual environment, with AI aiding diagnosis and treatment.</a:t>
            </a:r>
          </a:p>
          <a:p>
            <a:pPr marL="342900" indent="-342900">
              <a:buFont typeface="+mj-lt"/>
              <a:buAutoNum type="arabicPeriod"/>
            </a:pPr>
            <a:endParaRPr lang="en-US" sz="1600" dirty="0"/>
          </a:p>
          <a:p>
            <a:pPr marL="342900" indent="-342900">
              <a:buFont typeface="+mj-lt"/>
              <a:buAutoNum type="arabicPeriod"/>
            </a:pPr>
            <a:r>
              <a:rPr lang="en-US" sz="1600" b="1" dirty="0"/>
              <a:t>AI Assistance</a:t>
            </a:r>
            <a:r>
              <a:rPr lang="en-US" sz="1600" dirty="0"/>
              <a:t>: AI predicts diagnoses and aids in surgical procedures, with </a:t>
            </a:r>
            <a:r>
              <a:rPr lang="en-US" sz="1600" dirty="0" err="1"/>
              <a:t>blockchain</a:t>
            </a:r>
            <a:r>
              <a:rPr lang="en-US" sz="1600" dirty="0"/>
              <a:t> ensuring data integrity and accessibility.</a:t>
            </a:r>
          </a:p>
          <a:p>
            <a:pPr marL="342900" indent="-342900">
              <a:buFont typeface="+mj-lt"/>
              <a:buAutoNum type="arabicPeriod"/>
            </a:pPr>
            <a:endParaRPr lang="en-US" sz="1600" dirty="0"/>
          </a:p>
        </p:txBody>
      </p:sp>
      <p:sp>
        <p:nvSpPr>
          <p:cNvPr id="27" name="Google Shape;1126;p90"/>
          <p:cNvSpPr txBox="1"/>
          <p:nvPr/>
        </p:nvSpPr>
        <p:spPr>
          <a:xfrm>
            <a:off x="815852" y="503006"/>
            <a:ext cx="7228011" cy="488700"/>
          </a:xfrm>
          <a:prstGeom prst="rect">
            <a:avLst/>
          </a:prstGeom>
          <a:noFill/>
          <a:ln>
            <a:noFill/>
          </a:ln>
        </p:spPr>
        <p:txBody>
          <a:bodyPr spcFirstLastPara="1" wrap="square" lIns="91425" tIns="91425" rIns="91425" bIns="91425" anchor="t" anchorCtr="0">
            <a:noAutofit/>
          </a:bodyPr>
          <a:lstStyle/>
          <a:p>
            <a:pPr lvl="0" algn="ctr"/>
            <a:r>
              <a:rPr lang="en-US" sz="2400" dirty="0"/>
              <a:t>A. </a:t>
            </a:r>
            <a:r>
              <a:rPr lang="en-US" sz="2400" dirty="0" err="1"/>
              <a:t>Metaverse</a:t>
            </a:r>
            <a:r>
              <a:rPr lang="en-US" sz="2400" dirty="0"/>
              <a:t> Environment:</a:t>
            </a:r>
            <a:endParaRPr lang="en-US" sz="2200" dirty="0">
              <a:solidFill>
                <a:schemeClr val="dk1"/>
              </a:solidFill>
              <a:latin typeface="DM Serif Display"/>
              <a:ea typeface="DM Serif Display"/>
              <a:cs typeface="DM Serif Display"/>
              <a:sym typeface="DM Serif Display"/>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7" name="Google Shape;1127;p90"/>
          <p:cNvSpPr txBox="1"/>
          <p:nvPr/>
        </p:nvSpPr>
        <p:spPr>
          <a:xfrm>
            <a:off x="392907" y="1013294"/>
            <a:ext cx="7779543" cy="3544419"/>
          </a:xfrm>
          <a:prstGeom prst="rect">
            <a:avLst/>
          </a:prstGeom>
          <a:noFill/>
          <a:ln>
            <a:noFill/>
          </a:ln>
        </p:spPr>
        <p:txBody>
          <a:bodyPr spcFirstLastPara="1" wrap="square" lIns="91425" tIns="91425" rIns="91425" bIns="91425" anchor="t" anchorCtr="0">
            <a:noAutofit/>
          </a:bodyPr>
          <a:lstStyle/>
          <a:p>
            <a:pPr marL="342900" indent="-342900">
              <a:buFont typeface="+mj-lt"/>
              <a:buAutoNum type="arabicPeriod"/>
            </a:pPr>
            <a:r>
              <a:rPr lang="en-US" sz="2000" b="1" dirty="0"/>
              <a:t>Remote Access</a:t>
            </a:r>
            <a:r>
              <a:rPr lang="en-US" sz="2000" dirty="0"/>
              <a:t>: Doctors working within these ecosystem can engage remotely using XR technology</a:t>
            </a:r>
          </a:p>
          <a:p>
            <a:pPr marL="342900" indent="-342900">
              <a:buFont typeface="+mj-lt"/>
              <a:buAutoNum type="arabicPeriod"/>
            </a:pPr>
            <a:r>
              <a:rPr lang="en-US" sz="2000" b="1" dirty="0"/>
              <a:t>Transaction Records</a:t>
            </a:r>
            <a:r>
              <a:rPr lang="en-US" sz="2000" dirty="0"/>
              <a:t>: </a:t>
            </a:r>
            <a:r>
              <a:rPr lang="en-US" sz="2000" dirty="0" err="1"/>
              <a:t>Blockchain</a:t>
            </a:r>
            <a:r>
              <a:rPr lang="en-US" sz="2000" dirty="0"/>
              <a:t> employed to record all the interactions securely, ensuring transparency and security. </a:t>
            </a:r>
          </a:p>
          <a:p>
            <a:pPr marL="342900" indent="-342900"/>
            <a:endParaRPr lang="en-US" sz="2000" dirty="0"/>
          </a:p>
          <a:p>
            <a:pPr marL="342900" indent="-342900" algn="ctr"/>
            <a:r>
              <a:rPr lang="en-US" sz="2000" dirty="0"/>
              <a:t>A new block representing a transaction is generated whenever a new user, such as a doctor, enters a system. </a:t>
            </a:r>
          </a:p>
          <a:p>
            <a:pPr lvl="8" algn="ctr"/>
            <a:r>
              <a:rPr lang="en-US" sz="2000" b="1" dirty="0" err="1"/>
              <a:t>Trn</a:t>
            </a:r>
            <a:r>
              <a:rPr lang="en-US" sz="2000" b="1" dirty="0"/>
              <a:t> = [</a:t>
            </a:r>
            <a:r>
              <a:rPr lang="en-US" sz="2000" b="1" dirty="0" err="1"/>
              <a:t>IDc</a:t>
            </a:r>
            <a:r>
              <a:rPr lang="en-US" sz="2000" b="1" dirty="0"/>
              <a:t>, </a:t>
            </a:r>
            <a:r>
              <a:rPr lang="en-US" sz="2000" b="1" dirty="0" err="1"/>
              <a:t>Tnd</a:t>
            </a:r>
            <a:r>
              <a:rPr lang="en-US" sz="2000" b="1" dirty="0"/>
              <a:t>, Ts, </a:t>
            </a:r>
            <a:r>
              <a:rPr lang="en-US" sz="2000" b="1" dirty="0" err="1"/>
              <a:t>DSig</a:t>
            </a:r>
            <a:r>
              <a:rPr lang="en-US" sz="2000" b="1" dirty="0"/>
              <a:t>(D)] </a:t>
            </a:r>
          </a:p>
          <a:p>
            <a:pPr lvl="5" algn="ctr"/>
            <a:r>
              <a:rPr lang="en-US" sz="2000" dirty="0" err="1"/>
              <a:t>Trn</a:t>
            </a:r>
            <a:r>
              <a:rPr lang="en-US" sz="2000" dirty="0"/>
              <a:t> is an abbreviation for a transaction, </a:t>
            </a:r>
            <a:r>
              <a:rPr lang="en-US" sz="2000" dirty="0" err="1"/>
              <a:t>IDcc</a:t>
            </a:r>
            <a:r>
              <a:rPr lang="en-US" sz="2000" dirty="0"/>
              <a:t> is an abbreviation for chain code identifier, </a:t>
            </a:r>
            <a:r>
              <a:rPr lang="en-US" sz="2000" dirty="0" err="1"/>
              <a:t>Tnd</a:t>
            </a:r>
            <a:r>
              <a:rPr lang="en-US" sz="2000" dirty="0"/>
              <a:t> is an abbreviation for transaction payload, Ts is an abbreviation for treatment duration, and </a:t>
            </a:r>
            <a:r>
              <a:rPr lang="en-US" sz="2000" dirty="0" err="1"/>
              <a:t>DSig</a:t>
            </a:r>
            <a:r>
              <a:rPr lang="en-US" sz="2000" dirty="0"/>
              <a:t>(D) is an abbreviation for physician digital signature.</a:t>
            </a:r>
          </a:p>
          <a:p>
            <a:pPr marL="342900" lvl="1" indent="-342900" algn="ctr">
              <a:buFont typeface="+mj-lt"/>
              <a:buAutoNum type="arabicPeriod"/>
            </a:pPr>
            <a:endParaRPr lang="en-US" sz="2000" dirty="0"/>
          </a:p>
          <a:p>
            <a:pPr marL="342900" lvl="1" indent="-342900" algn="ctr">
              <a:buFont typeface="+mj-lt"/>
              <a:buAutoNum type="arabicPeriod"/>
            </a:pPr>
            <a:endParaRPr lang="en-US" sz="2000" dirty="0"/>
          </a:p>
        </p:txBody>
      </p:sp>
      <p:sp>
        <p:nvSpPr>
          <p:cNvPr id="27" name="Google Shape;1126;p90"/>
          <p:cNvSpPr txBox="1"/>
          <p:nvPr/>
        </p:nvSpPr>
        <p:spPr>
          <a:xfrm>
            <a:off x="815852" y="503006"/>
            <a:ext cx="7228011" cy="488700"/>
          </a:xfrm>
          <a:prstGeom prst="rect">
            <a:avLst/>
          </a:prstGeom>
          <a:noFill/>
          <a:ln>
            <a:noFill/>
          </a:ln>
        </p:spPr>
        <p:txBody>
          <a:bodyPr spcFirstLastPara="1" wrap="square" lIns="91425" tIns="91425" rIns="91425" bIns="91425" anchor="t" anchorCtr="0">
            <a:noAutofit/>
          </a:bodyPr>
          <a:lstStyle/>
          <a:p>
            <a:pPr lvl="0" algn="ctr"/>
            <a:r>
              <a:rPr lang="en-US" sz="2400" dirty="0"/>
              <a:t>B. Doctor's Working Conditions:</a:t>
            </a:r>
            <a:endParaRPr lang="en-US" sz="2200" dirty="0">
              <a:solidFill>
                <a:schemeClr val="dk1"/>
              </a:solidFill>
              <a:latin typeface="DM Serif Display"/>
              <a:ea typeface="DM Serif Display"/>
              <a:cs typeface="DM Serif Display"/>
              <a:sym typeface="DM Serif Display"/>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7" name="Google Shape;1127;p90"/>
          <p:cNvSpPr txBox="1"/>
          <p:nvPr/>
        </p:nvSpPr>
        <p:spPr>
          <a:xfrm>
            <a:off x="800101" y="1213319"/>
            <a:ext cx="7779543" cy="3544419"/>
          </a:xfrm>
          <a:prstGeom prst="rect">
            <a:avLst/>
          </a:prstGeom>
          <a:noFill/>
          <a:ln>
            <a:noFill/>
          </a:ln>
        </p:spPr>
        <p:txBody>
          <a:bodyPr spcFirstLastPara="1" wrap="square" lIns="91425" tIns="91425" rIns="91425" bIns="91425" anchor="t" anchorCtr="0">
            <a:noAutofit/>
          </a:bodyPr>
          <a:lstStyle/>
          <a:p>
            <a:pPr marL="457200" indent="-457200">
              <a:buFont typeface="+mj-lt"/>
              <a:buAutoNum type="arabicPeriod"/>
            </a:pPr>
            <a:r>
              <a:rPr lang="en-US" sz="1800" b="1" dirty="0"/>
              <a:t>Convenient Access</a:t>
            </a:r>
            <a:r>
              <a:rPr lang="en-US" sz="1800" dirty="0"/>
              <a:t>: Patients register and access virtual medical facilities, aided by caregivers and robots.</a:t>
            </a:r>
          </a:p>
          <a:p>
            <a:pPr marL="457200" indent="-457200">
              <a:buFont typeface="+mj-lt"/>
              <a:buAutoNum type="arabicPeriod"/>
            </a:pPr>
            <a:r>
              <a:rPr lang="en-US" sz="1800" b="1" dirty="0" err="1"/>
              <a:t>Blockchain</a:t>
            </a:r>
            <a:r>
              <a:rPr lang="en-US" sz="1800" b="1" dirty="0"/>
              <a:t> Records</a:t>
            </a:r>
            <a:r>
              <a:rPr lang="en-US" sz="1800" dirty="0"/>
              <a:t>: Patient information and treatment records are stored securely on the </a:t>
            </a:r>
            <a:r>
              <a:rPr lang="en-US" sz="1800" dirty="0" err="1"/>
              <a:t>blockchain</a:t>
            </a:r>
            <a:r>
              <a:rPr lang="en-US" sz="1800" dirty="0"/>
              <a:t>.</a:t>
            </a:r>
          </a:p>
          <a:p>
            <a:pPr marL="457200" indent="-457200">
              <a:buFont typeface="+mj-lt"/>
              <a:buAutoNum type="arabicPeriod"/>
            </a:pPr>
            <a:endParaRPr lang="en-IN" sz="1800" dirty="0"/>
          </a:p>
          <a:p>
            <a:pPr algn="ctr"/>
            <a:r>
              <a:rPr lang="en-US" sz="1800" dirty="0"/>
              <a:t>A block is formed when an </a:t>
            </a:r>
            <a:r>
              <a:rPr lang="en-US" sz="1800" dirty="0" err="1"/>
              <a:t>IDp</a:t>
            </a:r>
            <a:r>
              <a:rPr lang="en-US" sz="1800" dirty="0"/>
              <a:t> patient registers for treatment. The league in this scenario is as follows: </a:t>
            </a:r>
          </a:p>
          <a:p>
            <a:pPr algn="ctr"/>
            <a:r>
              <a:rPr lang="en-US" sz="1800" b="1" dirty="0" err="1"/>
              <a:t>Trn</a:t>
            </a:r>
            <a:r>
              <a:rPr lang="en-US" sz="1800" b="1" dirty="0"/>
              <a:t> = [</a:t>
            </a:r>
            <a:r>
              <a:rPr lang="en-US" sz="1800" b="1" dirty="0" err="1"/>
              <a:t>IDcc</a:t>
            </a:r>
            <a:r>
              <a:rPr lang="en-US" sz="1800" b="1" dirty="0"/>
              <a:t>, </a:t>
            </a:r>
            <a:r>
              <a:rPr lang="en-US" sz="1800" b="1" dirty="0" err="1"/>
              <a:t>Tnp</a:t>
            </a:r>
            <a:r>
              <a:rPr lang="en-US" sz="1800" b="1" dirty="0"/>
              <a:t>, Ts, </a:t>
            </a:r>
            <a:r>
              <a:rPr lang="en-US" sz="1800" b="1" dirty="0" err="1"/>
              <a:t>DSig</a:t>
            </a:r>
            <a:r>
              <a:rPr lang="en-US" sz="1800" b="1" dirty="0"/>
              <a:t>(P)] </a:t>
            </a:r>
          </a:p>
          <a:p>
            <a:pPr marL="457200" indent="-457200">
              <a:buFont typeface="+mj-lt"/>
              <a:buAutoNum type="arabicPeriod"/>
            </a:pPr>
            <a:endParaRPr lang="en-US" sz="1800" dirty="0"/>
          </a:p>
          <a:p>
            <a:pPr marL="342900" indent="-342900">
              <a:buFont typeface="+mj-lt"/>
              <a:buAutoNum type="arabicPeriod"/>
            </a:pPr>
            <a:endParaRPr lang="en-US" sz="1600" dirty="0"/>
          </a:p>
        </p:txBody>
      </p:sp>
      <p:sp>
        <p:nvSpPr>
          <p:cNvPr id="27" name="Google Shape;1126;p90"/>
          <p:cNvSpPr txBox="1"/>
          <p:nvPr/>
        </p:nvSpPr>
        <p:spPr>
          <a:xfrm>
            <a:off x="815852" y="503006"/>
            <a:ext cx="7228011" cy="488700"/>
          </a:xfrm>
          <a:prstGeom prst="rect">
            <a:avLst/>
          </a:prstGeom>
          <a:noFill/>
          <a:ln>
            <a:noFill/>
          </a:ln>
        </p:spPr>
        <p:txBody>
          <a:bodyPr spcFirstLastPara="1" wrap="square" lIns="91425" tIns="91425" rIns="91425" bIns="91425" anchor="t" anchorCtr="0">
            <a:noAutofit/>
          </a:bodyPr>
          <a:lstStyle/>
          <a:p>
            <a:pPr lvl="0" algn="ctr"/>
            <a:r>
              <a:rPr lang="en-US" sz="2400" dirty="0"/>
              <a:t>C. Patient's Setting:</a:t>
            </a:r>
            <a:endParaRPr lang="en-US" sz="2200" dirty="0">
              <a:solidFill>
                <a:schemeClr val="dk1"/>
              </a:solidFill>
              <a:latin typeface="DM Serif Display"/>
              <a:ea typeface="DM Serif Display"/>
              <a:cs typeface="DM Serif Display"/>
              <a:sym typeface="DM Serif Displa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1378" name="Picture 2" descr="https://lh7-us.googleusercontent.com/ygwF2hdyL7G_P8nZFPNfNwYPxNuXKxAFFoI7XlJU-zT-rSVGJU3YR5cGa9_w-2Mq9_j6rckIF7YSQIceEOsiQT0tyP2XVdWX2Y2AT1hlhyTIqQFWFfZttv4fzhw5gOXcdcBl67Zpg-_sGbumBajadt4"/>
          <p:cNvPicPr>
            <a:picLocks noChangeAspect="1" noChangeArrowheads="1"/>
          </p:cNvPicPr>
          <p:nvPr/>
        </p:nvPicPr>
        <p:blipFill>
          <a:blip r:embed="rId2"/>
          <a:srcRect/>
          <a:stretch>
            <a:fillRect/>
          </a:stretch>
        </p:blipFill>
        <p:spPr bwMode="auto">
          <a:xfrm>
            <a:off x="744535" y="-2"/>
            <a:ext cx="6917121" cy="514350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913"/>
        <p:cNvGrpSpPr/>
        <p:nvPr/>
      </p:nvGrpSpPr>
      <p:grpSpPr>
        <a:xfrm>
          <a:off x="0" y="0"/>
          <a:ext cx="0" cy="0"/>
          <a:chOff x="0" y="0"/>
          <a:chExt cx="0" cy="0"/>
        </a:xfrm>
      </p:grpSpPr>
      <p:sp>
        <p:nvSpPr>
          <p:cNvPr id="914" name="Google Shape;914;p80"/>
          <p:cNvSpPr txBox="1">
            <a:spLocks noGrp="1"/>
          </p:cNvSpPr>
          <p:nvPr>
            <p:ph type="title"/>
          </p:nvPr>
        </p:nvSpPr>
        <p:spPr>
          <a:xfrm>
            <a:off x="335756" y="1323587"/>
            <a:ext cx="8393906" cy="1406700"/>
          </a:xfrm>
          <a:prstGeom prst="rect">
            <a:avLst/>
          </a:prstGeom>
        </p:spPr>
        <p:txBody>
          <a:bodyPr spcFirstLastPara="1" wrap="square" lIns="91425" tIns="91425" rIns="91425" bIns="91425" anchor="t" anchorCtr="0">
            <a:noAutofit/>
          </a:bodyPr>
          <a:lstStyle/>
          <a:p>
            <a:pPr fontAlgn="base"/>
            <a:r>
              <a:rPr lang="en-US" sz="3600" dirty="0"/>
              <a:t>THE MOST IMPORTANT METAVERSE HEALTHCARE USE CASES </a:t>
            </a:r>
            <a:br>
              <a:rPr lang="en-US" sz="3600" dirty="0"/>
            </a:br>
            <a:r>
              <a:rPr lang="en-US" sz="3600" dirty="0"/>
              <a:t>AND FUTURE ENHANCEMENT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6" name="Google Shape;1126;p90"/>
          <p:cNvSpPr txBox="1"/>
          <p:nvPr/>
        </p:nvSpPr>
        <p:spPr>
          <a:xfrm>
            <a:off x="6333208" y="491101"/>
            <a:ext cx="2253579" cy="488700"/>
          </a:xfrm>
          <a:prstGeom prst="rect">
            <a:avLst/>
          </a:prstGeom>
          <a:noFill/>
          <a:ln>
            <a:noFill/>
          </a:ln>
        </p:spPr>
        <p:txBody>
          <a:bodyPr spcFirstLastPara="1" wrap="square" lIns="91425" tIns="91425" rIns="91425" bIns="91425" anchor="t" anchorCtr="0">
            <a:noAutofit/>
          </a:bodyPr>
          <a:lstStyle/>
          <a:p>
            <a:pPr lvl="0" algn="ctr"/>
            <a:r>
              <a:rPr lang="en-US" sz="2400" b="1" dirty="0"/>
              <a:t>Virtual Clinics</a:t>
            </a:r>
            <a:endParaRPr lang="en-US" sz="2200" dirty="0">
              <a:solidFill>
                <a:schemeClr val="dk1"/>
              </a:solidFill>
              <a:latin typeface="DM Serif Display"/>
              <a:ea typeface="DM Serif Display"/>
              <a:cs typeface="DM Serif Display"/>
              <a:sym typeface="DM Serif Display"/>
            </a:endParaRPr>
          </a:p>
        </p:txBody>
      </p:sp>
      <p:sp>
        <p:nvSpPr>
          <p:cNvPr id="1127" name="Google Shape;1127;p90"/>
          <p:cNvSpPr txBox="1"/>
          <p:nvPr/>
        </p:nvSpPr>
        <p:spPr>
          <a:xfrm>
            <a:off x="678657" y="1741958"/>
            <a:ext cx="2564605" cy="632400"/>
          </a:xfrm>
          <a:prstGeom prst="rect">
            <a:avLst/>
          </a:prstGeom>
          <a:noFill/>
          <a:ln>
            <a:noFill/>
          </a:ln>
        </p:spPr>
        <p:txBody>
          <a:bodyPr spcFirstLastPara="1" wrap="square" lIns="91425" tIns="91425" rIns="91425" bIns="91425" anchor="t" anchorCtr="0">
            <a:noAutofit/>
          </a:bodyPr>
          <a:lstStyle/>
          <a:p>
            <a:r>
              <a:rPr lang="en-US" sz="1600" dirty="0"/>
              <a:t>Allows surgeons to practice complex procedures virtually.</a:t>
            </a:r>
          </a:p>
          <a:p>
            <a:r>
              <a:rPr lang="en-US" sz="1600" dirty="0"/>
              <a:t>Enables international collaboration in real-time surgery.</a:t>
            </a:r>
          </a:p>
        </p:txBody>
      </p:sp>
      <p:sp>
        <p:nvSpPr>
          <p:cNvPr id="23" name="Google Shape;1126;p90"/>
          <p:cNvSpPr txBox="1"/>
          <p:nvPr/>
        </p:nvSpPr>
        <p:spPr>
          <a:xfrm>
            <a:off x="3592390" y="493481"/>
            <a:ext cx="2244054" cy="488700"/>
          </a:xfrm>
          <a:prstGeom prst="rect">
            <a:avLst/>
          </a:prstGeom>
          <a:noFill/>
          <a:ln>
            <a:noFill/>
          </a:ln>
        </p:spPr>
        <p:txBody>
          <a:bodyPr spcFirstLastPara="1" wrap="square" lIns="91425" tIns="91425" rIns="91425" bIns="91425" anchor="t" anchorCtr="0">
            <a:noAutofit/>
          </a:bodyPr>
          <a:lstStyle/>
          <a:p>
            <a:pPr lvl="0" algn="ctr"/>
            <a:r>
              <a:rPr lang="en-US" sz="2400" b="1" dirty="0"/>
              <a:t>Therapy in the </a:t>
            </a:r>
            <a:r>
              <a:rPr lang="en-US" sz="2400" b="1" dirty="0" err="1"/>
              <a:t>Metaverse</a:t>
            </a:r>
            <a:endParaRPr lang="en-US" sz="2200" dirty="0">
              <a:solidFill>
                <a:schemeClr val="dk1"/>
              </a:solidFill>
              <a:latin typeface="DM Serif Display"/>
              <a:ea typeface="DM Serif Display"/>
              <a:cs typeface="DM Serif Display"/>
              <a:sym typeface="DM Serif Display"/>
            </a:endParaRPr>
          </a:p>
        </p:txBody>
      </p:sp>
      <p:sp>
        <p:nvSpPr>
          <p:cNvPr id="27" name="Google Shape;1126;p90"/>
          <p:cNvSpPr txBox="1"/>
          <p:nvPr/>
        </p:nvSpPr>
        <p:spPr>
          <a:xfrm>
            <a:off x="394371" y="453000"/>
            <a:ext cx="2906041" cy="488700"/>
          </a:xfrm>
          <a:prstGeom prst="rect">
            <a:avLst/>
          </a:prstGeom>
          <a:noFill/>
          <a:ln>
            <a:noFill/>
          </a:ln>
        </p:spPr>
        <p:txBody>
          <a:bodyPr spcFirstLastPara="1" wrap="square" lIns="91425" tIns="91425" rIns="91425" bIns="91425" anchor="t" anchorCtr="0">
            <a:noAutofit/>
          </a:bodyPr>
          <a:lstStyle/>
          <a:p>
            <a:pPr lvl="0" algn="ctr"/>
            <a:r>
              <a:rPr lang="en-US" sz="2400" b="1" dirty="0"/>
              <a:t>Surgery in the </a:t>
            </a:r>
            <a:r>
              <a:rPr lang="en-US" sz="2400" b="1" dirty="0" err="1"/>
              <a:t>Metaverse</a:t>
            </a:r>
            <a:endParaRPr lang="en-US" sz="2200" dirty="0">
              <a:solidFill>
                <a:schemeClr val="dk1"/>
              </a:solidFill>
              <a:latin typeface="DM Serif Display"/>
              <a:ea typeface="DM Serif Display"/>
              <a:cs typeface="DM Serif Display"/>
              <a:sym typeface="DM Serif Display"/>
            </a:endParaRPr>
          </a:p>
        </p:txBody>
      </p:sp>
      <p:sp>
        <p:nvSpPr>
          <p:cNvPr id="28" name="Google Shape;1127;p90"/>
          <p:cNvSpPr txBox="1"/>
          <p:nvPr/>
        </p:nvSpPr>
        <p:spPr>
          <a:xfrm>
            <a:off x="3374232" y="1815777"/>
            <a:ext cx="2564605" cy="632400"/>
          </a:xfrm>
          <a:prstGeom prst="rect">
            <a:avLst/>
          </a:prstGeom>
          <a:noFill/>
          <a:ln>
            <a:noFill/>
          </a:ln>
        </p:spPr>
        <p:txBody>
          <a:bodyPr spcFirstLastPara="1" wrap="square" lIns="91425" tIns="91425" rIns="91425" bIns="91425" anchor="t" anchorCtr="0">
            <a:noAutofit/>
          </a:bodyPr>
          <a:lstStyle/>
          <a:p>
            <a:r>
              <a:rPr lang="en-US" sz="1600" dirty="0"/>
              <a:t>Offers immersive mental health therapy experiences.</a:t>
            </a:r>
          </a:p>
          <a:p>
            <a:r>
              <a:rPr lang="en-US" sz="1600" dirty="0"/>
              <a:t>Facilitates VR-powered exposure therapy and addiction treatment.</a:t>
            </a:r>
          </a:p>
        </p:txBody>
      </p:sp>
      <p:sp>
        <p:nvSpPr>
          <p:cNvPr id="29" name="Google Shape;1127;p90"/>
          <p:cNvSpPr txBox="1"/>
          <p:nvPr/>
        </p:nvSpPr>
        <p:spPr>
          <a:xfrm>
            <a:off x="6348413" y="1796727"/>
            <a:ext cx="2564605" cy="632400"/>
          </a:xfrm>
          <a:prstGeom prst="rect">
            <a:avLst/>
          </a:prstGeom>
          <a:noFill/>
          <a:ln>
            <a:noFill/>
          </a:ln>
        </p:spPr>
        <p:txBody>
          <a:bodyPr spcFirstLastPara="1" wrap="square" lIns="91425" tIns="91425" rIns="91425" bIns="91425" anchor="t" anchorCtr="0">
            <a:noAutofit/>
          </a:bodyPr>
          <a:lstStyle/>
          <a:p>
            <a:r>
              <a:rPr lang="en-US" sz="1600" dirty="0"/>
              <a:t>UAE's virtual hospital erases physical barriers for patient care.</a:t>
            </a:r>
          </a:p>
          <a:p>
            <a:r>
              <a:rPr lang="en-US" sz="1600" dirty="0"/>
              <a:t>Enables remote consultations and immersive patient experiences.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6" name="Google Shape;1126;p90"/>
          <p:cNvSpPr txBox="1"/>
          <p:nvPr/>
        </p:nvSpPr>
        <p:spPr>
          <a:xfrm>
            <a:off x="6333208" y="491101"/>
            <a:ext cx="2532186" cy="488700"/>
          </a:xfrm>
          <a:prstGeom prst="rect">
            <a:avLst/>
          </a:prstGeom>
          <a:noFill/>
          <a:ln>
            <a:noFill/>
          </a:ln>
        </p:spPr>
        <p:txBody>
          <a:bodyPr spcFirstLastPara="1" wrap="square" lIns="91425" tIns="91425" rIns="91425" bIns="91425" anchor="t" anchorCtr="0">
            <a:noAutofit/>
          </a:bodyPr>
          <a:lstStyle/>
          <a:p>
            <a:pPr lvl="0" algn="ctr"/>
            <a:r>
              <a:rPr lang="en-US" sz="2400" b="1" dirty="0"/>
              <a:t>Medical Proficiency and Education</a:t>
            </a:r>
            <a:endParaRPr lang="en-US" sz="2200" dirty="0">
              <a:solidFill>
                <a:schemeClr val="dk1"/>
              </a:solidFill>
              <a:latin typeface="DM Serif Display"/>
              <a:ea typeface="DM Serif Display"/>
              <a:cs typeface="DM Serif Display"/>
              <a:sym typeface="DM Serif Display"/>
            </a:endParaRPr>
          </a:p>
        </p:txBody>
      </p:sp>
      <p:sp>
        <p:nvSpPr>
          <p:cNvPr id="1127" name="Google Shape;1127;p90"/>
          <p:cNvSpPr txBox="1"/>
          <p:nvPr/>
        </p:nvSpPr>
        <p:spPr>
          <a:xfrm>
            <a:off x="678657" y="1741958"/>
            <a:ext cx="2564605" cy="632400"/>
          </a:xfrm>
          <a:prstGeom prst="rect">
            <a:avLst/>
          </a:prstGeom>
          <a:noFill/>
          <a:ln>
            <a:noFill/>
          </a:ln>
        </p:spPr>
        <p:txBody>
          <a:bodyPr spcFirstLastPara="1" wrap="square" lIns="91425" tIns="91425" rIns="91425" bIns="91425" anchor="t" anchorCtr="0">
            <a:noAutofit/>
          </a:bodyPr>
          <a:lstStyle/>
          <a:p>
            <a:r>
              <a:rPr lang="en-US" sz="1600" dirty="0"/>
              <a:t>Replicates real-world healthcare settings for optimization.</a:t>
            </a:r>
          </a:p>
          <a:p>
            <a:r>
              <a:rPr lang="en-US" sz="1600" dirty="0"/>
              <a:t>Provides personalized patient data for precise treatment planning.</a:t>
            </a:r>
          </a:p>
        </p:txBody>
      </p:sp>
      <p:sp>
        <p:nvSpPr>
          <p:cNvPr id="23" name="Google Shape;1126;p90"/>
          <p:cNvSpPr txBox="1"/>
          <p:nvPr/>
        </p:nvSpPr>
        <p:spPr>
          <a:xfrm>
            <a:off x="3592390" y="493481"/>
            <a:ext cx="2244054" cy="488700"/>
          </a:xfrm>
          <a:prstGeom prst="rect">
            <a:avLst/>
          </a:prstGeom>
          <a:noFill/>
          <a:ln>
            <a:noFill/>
          </a:ln>
        </p:spPr>
        <p:txBody>
          <a:bodyPr spcFirstLastPara="1" wrap="square" lIns="91425" tIns="91425" rIns="91425" bIns="91425" anchor="t" anchorCtr="0">
            <a:noAutofit/>
          </a:bodyPr>
          <a:lstStyle/>
          <a:p>
            <a:pPr lvl="0" algn="ctr"/>
            <a:r>
              <a:rPr lang="en-US" sz="2400" b="1" dirty="0"/>
              <a:t>Immersive Medical Education</a:t>
            </a:r>
            <a:endParaRPr lang="en-US" sz="2200" dirty="0">
              <a:solidFill>
                <a:schemeClr val="dk1"/>
              </a:solidFill>
              <a:latin typeface="DM Serif Display"/>
              <a:ea typeface="DM Serif Display"/>
              <a:cs typeface="DM Serif Display"/>
              <a:sym typeface="DM Serif Display"/>
            </a:endParaRPr>
          </a:p>
        </p:txBody>
      </p:sp>
      <p:sp>
        <p:nvSpPr>
          <p:cNvPr id="27" name="Google Shape;1126;p90"/>
          <p:cNvSpPr txBox="1"/>
          <p:nvPr/>
        </p:nvSpPr>
        <p:spPr>
          <a:xfrm>
            <a:off x="394371" y="453000"/>
            <a:ext cx="2906041" cy="488700"/>
          </a:xfrm>
          <a:prstGeom prst="rect">
            <a:avLst/>
          </a:prstGeom>
          <a:noFill/>
          <a:ln>
            <a:noFill/>
          </a:ln>
        </p:spPr>
        <p:txBody>
          <a:bodyPr spcFirstLastPara="1" wrap="square" lIns="91425" tIns="91425" rIns="91425" bIns="91425" anchor="t" anchorCtr="0">
            <a:noAutofit/>
          </a:bodyPr>
          <a:lstStyle/>
          <a:p>
            <a:pPr lvl="0" algn="ctr"/>
            <a:r>
              <a:rPr lang="en-US" sz="2400" b="1" dirty="0"/>
              <a:t>Digital Twins</a:t>
            </a:r>
            <a:endParaRPr lang="en-US" sz="2200" dirty="0">
              <a:solidFill>
                <a:schemeClr val="dk1"/>
              </a:solidFill>
              <a:latin typeface="DM Serif Display"/>
              <a:ea typeface="DM Serif Display"/>
              <a:cs typeface="DM Serif Display"/>
              <a:sym typeface="DM Serif Display"/>
            </a:endParaRPr>
          </a:p>
        </p:txBody>
      </p:sp>
      <p:sp>
        <p:nvSpPr>
          <p:cNvPr id="28" name="Google Shape;1127;p90"/>
          <p:cNvSpPr txBox="1"/>
          <p:nvPr/>
        </p:nvSpPr>
        <p:spPr>
          <a:xfrm>
            <a:off x="3374232" y="1815777"/>
            <a:ext cx="2564605" cy="632400"/>
          </a:xfrm>
          <a:prstGeom prst="rect">
            <a:avLst/>
          </a:prstGeom>
          <a:noFill/>
          <a:ln>
            <a:noFill/>
          </a:ln>
        </p:spPr>
        <p:txBody>
          <a:bodyPr spcFirstLastPara="1" wrap="square" lIns="91425" tIns="91425" rIns="91425" bIns="91425" anchor="t" anchorCtr="0">
            <a:noAutofit/>
          </a:bodyPr>
          <a:lstStyle/>
          <a:p>
            <a:r>
              <a:rPr lang="en-US" sz="1600" dirty="0"/>
              <a:t>Offers practical training for medical professionals using VR/AR.</a:t>
            </a:r>
          </a:p>
          <a:p>
            <a:r>
              <a:rPr lang="en-US" sz="1600" dirty="0"/>
              <a:t>Enhances learning experiences with anatomical models and simulations.</a:t>
            </a:r>
          </a:p>
        </p:txBody>
      </p:sp>
      <p:sp>
        <p:nvSpPr>
          <p:cNvPr id="29" name="Google Shape;1127;p90"/>
          <p:cNvSpPr txBox="1"/>
          <p:nvPr/>
        </p:nvSpPr>
        <p:spPr>
          <a:xfrm>
            <a:off x="6348413" y="1796727"/>
            <a:ext cx="2564605" cy="632400"/>
          </a:xfrm>
          <a:prstGeom prst="rect">
            <a:avLst/>
          </a:prstGeom>
          <a:noFill/>
          <a:ln>
            <a:noFill/>
          </a:ln>
        </p:spPr>
        <p:txBody>
          <a:bodyPr spcFirstLastPara="1" wrap="square" lIns="91425" tIns="91425" rIns="91425" bIns="91425" anchor="t" anchorCtr="0">
            <a:noAutofit/>
          </a:bodyPr>
          <a:lstStyle/>
          <a:p>
            <a:r>
              <a:rPr lang="en-US" sz="1600" dirty="0"/>
              <a:t>Utilizes mixed-reality technology for pandemic preparedness.</a:t>
            </a:r>
          </a:p>
          <a:p>
            <a:r>
              <a:rPr lang="en-US" sz="1600" dirty="0"/>
              <a:t>Enhances surgical skills and patient safety through VR training.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1113"/>
        <p:cNvGrpSpPr/>
        <p:nvPr/>
      </p:nvGrpSpPr>
      <p:grpSpPr>
        <a:xfrm>
          <a:off x="0" y="0"/>
          <a:ext cx="0" cy="0"/>
          <a:chOff x="0" y="0"/>
          <a:chExt cx="0" cy="0"/>
        </a:xfrm>
      </p:grpSpPr>
      <p:sp>
        <p:nvSpPr>
          <p:cNvPr id="1126" name="Google Shape;1126;p90"/>
          <p:cNvSpPr txBox="1"/>
          <p:nvPr/>
        </p:nvSpPr>
        <p:spPr>
          <a:xfrm>
            <a:off x="5111627" y="519676"/>
            <a:ext cx="2532186" cy="488700"/>
          </a:xfrm>
          <a:prstGeom prst="rect">
            <a:avLst/>
          </a:prstGeom>
          <a:noFill/>
          <a:ln>
            <a:noFill/>
          </a:ln>
        </p:spPr>
        <p:txBody>
          <a:bodyPr spcFirstLastPara="1" wrap="square" lIns="91425" tIns="91425" rIns="91425" bIns="91425" anchor="t" anchorCtr="0">
            <a:noAutofit/>
          </a:bodyPr>
          <a:lstStyle/>
          <a:p>
            <a:pPr lvl="0" algn="ctr"/>
            <a:r>
              <a:rPr lang="en-US" sz="2400" b="1" dirty="0"/>
              <a:t>Post-Traumatic Stress Disorder (PTSD)</a:t>
            </a:r>
            <a:endParaRPr lang="en-US" sz="2200" dirty="0">
              <a:solidFill>
                <a:schemeClr val="dk1"/>
              </a:solidFill>
              <a:latin typeface="DM Serif Display"/>
              <a:ea typeface="DM Serif Display"/>
              <a:cs typeface="DM Serif Display"/>
              <a:sym typeface="DM Serif Display"/>
            </a:endParaRPr>
          </a:p>
        </p:txBody>
      </p:sp>
      <p:sp>
        <p:nvSpPr>
          <p:cNvPr id="1127" name="Google Shape;1127;p90"/>
          <p:cNvSpPr txBox="1"/>
          <p:nvPr/>
        </p:nvSpPr>
        <p:spPr>
          <a:xfrm>
            <a:off x="1064420" y="1670520"/>
            <a:ext cx="2564605" cy="632400"/>
          </a:xfrm>
          <a:prstGeom prst="rect">
            <a:avLst/>
          </a:prstGeom>
          <a:noFill/>
          <a:ln>
            <a:noFill/>
          </a:ln>
        </p:spPr>
        <p:txBody>
          <a:bodyPr spcFirstLastPara="1" wrap="square" lIns="91425" tIns="91425" rIns="91425" bIns="91425" anchor="t" anchorCtr="0">
            <a:noAutofit/>
          </a:bodyPr>
          <a:lstStyle/>
          <a:p>
            <a:r>
              <a:rPr lang="en-US" sz="1600" dirty="0"/>
              <a:t>Improves orthopedic surgery skills through VR training.</a:t>
            </a:r>
          </a:p>
          <a:p>
            <a:r>
              <a:rPr lang="en-US" sz="1600" dirty="0"/>
              <a:t>Establishes best practices for patient data protection.</a:t>
            </a:r>
          </a:p>
        </p:txBody>
      </p:sp>
      <p:sp>
        <p:nvSpPr>
          <p:cNvPr id="27" name="Google Shape;1126;p90"/>
          <p:cNvSpPr txBox="1"/>
          <p:nvPr/>
        </p:nvSpPr>
        <p:spPr>
          <a:xfrm>
            <a:off x="815852" y="503006"/>
            <a:ext cx="2906041" cy="488700"/>
          </a:xfrm>
          <a:prstGeom prst="rect">
            <a:avLst/>
          </a:prstGeom>
          <a:noFill/>
          <a:ln>
            <a:noFill/>
          </a:ln>
        </p:spPr>
        <p:txBody>
          <a:bodyPr spcFirstLastPara="1" wrap="square" lIns="91425" tIns="91425" rIns="91425" bIns="91425" anchor="t" anchorCtr="0">
            <a:noAutofit/>
          </a:bodyPr>
          <a:lstStyle/>
          <a:p>
            <a:pPr lvl="0" algn="ctr"/>
            <a:r>
              <a:rPr lang="en-US" sz="2400" b="1" dirty="0"/>
              <a:t>Quality and Patient Safety Education</a:t>
            </a:r>
            <a:endParaRPr lang="en-US" sz="2200" dirty="0">
              <a:solidFill>
                <a:schemeClr val="dk1"/>
              </a:solidFill>
              <a:latin typeface="DM Serif Display"/>
              <a:ea typeface="DM Serif Display"/>
              <a:cs typeface="DM Serif Display"/>
              <a:sym typeface="DM Serif Display"/>
            </a:endParaRPr>
          </a:p>
        </p:txBody>
      </p:sp>
      <p:sp>
        <p:nvSpPr>
          <p:cNvPr id="29" name="Google Shape;1127;p90"/>
          <p:cNvSpPr txBox="1"/>
          <p:nvPr/>
        </p:nvSpPr>
        <p:spPr>
          <a:xfrm>
            <a:off x="5019676" y="2053902"/>
            <a:ext cx="2564605" cy="632400"/>
          </a:xfrm>
          <a:prstGeom prst="rect">
            <a:avLst/>
          </a:prstGeom>
          <a:noFill/>
          <a:ln>
            <a:noFill/>
          </a:ln>
        </p:spPr>
        <p:txBody>
          <a:bodyPr spcFirstLastPara="1" wrap="square" lIns="91425" tIns="91425" rIns="91425" bIns="91425" anchor="t" anchorCtr="0">
            <a:noAutofit/>
          </a:bodyPr>
          <a:lstStyle/>
          <a:p>
            <a:r>
              <a:rPr lang="en-US" sz="1600" dirty="0"/>
              <a:t>Treats PTSD with interactive exposure therapy in virtual environments.</a:t>
            </a:r>
          </a:p>
          <a:p>
            <a:r>
              <a:rPr lang="en-US" sz="1600" dirty="0"/>
              <a:t>Provides safe reliving of traumatic experiences for therapy.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913"/>
        <p:cNvGrpSpPr/>
        <p:nvPr/>
      </p:nvGrpSpPr>
      <p:grpSpPr>
        <a:xfrm>
          <a:off x="0" y="0"/>
          <a:ext cx="0" cy="0"/>
          <a:chOff x="0" y="0"/>
          <a:chExt cx="0" cy="0"/>
        </a:xfrm>
      </p:grpSpPr>
      <p:sp>
        <p:nvSpPr>
          <p:cNvPr id="914" name="Google Shape;914;p80"/>
          <p:cNvSpPr txBox="1">
            <a:spLocks noGrp="1"/>
          </p:cNvSpPr>
          <p:nvPr>
            <p:ph type="title"/>
          </p:nvPr>
        </p:nvSpPr>
        <p:spPr>
          <a:xfrm>
            <a:off x="335756" y="1323587"/>
            <a:ext cx="8393906" cy="1406700"/>
          </a:xfrm>
          <a:prstGeom prst="rect">
            <a:avLst/>
          </a:prstGeom>
        </p:spPr>
        <p:txBody>
          <a:bodyPr spcFirstLastPara="1" wrap="square" lIns="91425" tIns="91425" rIns="91425" bIns="91425" anchor="t" anchorCtr="0">
            <a:noAutofit/>
          </a:bodyPr>
          <a:lstStyle/>
          <a:p>
            <a:pPr fontAlgn="base"/>
            <a:r>
              <a:rPr lang="en-US" sz="3600" dirty="0"/>
              <a:t>HEALTHCARE METAVERSE BENEFITS AND CHALLENGES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1199"/>
        <p:cNvGrpSpPr/>
        <p:nvPr/>
      </p:nvGrpSpPr>
      <p:grpSpPr>
        <a:xfrm>
          <a:off x="0" y="0"/>
          <a:ext cx="0" cy="0"/>
          <a:chOff x="0" y="0"/>
          <a:chExt cx="0" cy="0"/>
        </a:xfrm>
      </p:grpSpPr>
      <p:sp>
        <p:nvSpPr>
          <p:cNvPr id="1200" name="Google Shape;1200;p95"/>
          <p:cNvSpPr txBox="1">
            <a:spLocks noGrp="1"/>
          </p:cNvSpPr>
          <p:nvPr>
            <p:ph type="subTitle" idx="1"/>
          </p:nvPr>
        </p:nvSpPr>
        <p:spPr>
          <a:xfrm>
            <a:off x="292894" y="628182"/>
            <a:ext cx="8851105" cy="2025900"/>
          </a:xfrm>
          <a:prstGeom prst="rect">
            <a:avLst/>
          </a:prstGeom>
        </p:spPr>
        <p:txBody>
          <a:bodyPr spcFirstLastPara="1" wrap="square" lIns="91425" tIns="91425" rIns="91425" bIns="91425" anchor="t" anchorCtr="0">
            <a:noAutofit/>
          </a:bodyPr>
          <a:lstStyle/>
          <a:p>
            <a:pPr>
              <a:buNone/>
            </a:pPr>
            <a:endParaRPr lang="en-US" dirty="0"/>
          </a:p>
          <a:p>
            <a:pPr>
              <a:buNone/>
            </a:pPr>
            <a:r>
              <a:rPr lang="en-US" dirty="0"/>
              <a:t>A. </a:t>
            </a:r>
            <a:r>
              <a:rPr lang="en-US" b="1" dirty="0"/>
              <a:t>Educational Training:</a:t>
            </a:r>
            <a:endParaRPr lang="en-US" dirty="0"/>
          </a:p>
          <a:p>
            <a:pPr lvl="1"/>
            <a:r>
              <a:rPr lang="en-US" dirty="0"/>
              <a:t>Simulation of real-life scenarios for training healthcare workers.</a:t>
            </a:r>
          </a:p>
          <a:p>
            <a:pPr lvl="1"/>
            <a:r>
              <a:rPr lang="en-US" dirty="0"/>
              <a:t>Enables remote education and training for distant healthcare professionals.</a:t>
            </a:r>
          </a:p>
          <a:p>
            <a:pPr>
              <a:buNone/>
            </a:pPr>
            <a:r>
              <a:rPr lang="en-US" dirty="0"/>
              <a:t>B. </a:t>
            </a:r>
            <a:r>
              <a:rPr lang="en-US" b="1" dirty="0"/>
              <a:t>Fitness and Wellness:</a:t>
            </a:r>
            <a:endParaRPr lang="en-US" dirty="0"/>
          </a:p>
          <a:p>
            <a:pPr lvl="1"/>
            <a:r>
              <a:rPr lang="en-US" dirty="0" err="1"/>
              <a:t>Gamification</a:t>
            </a:r>
            <a:r>
              <a:rPr lang="en-US" dirty="0"/>
              <a:t> of fitness and wellness applications.</a:t>
            </a:r>
          </a:p>
          <a:p>
            <a:pPr lvl="1"/>
            <a:r>
              <a:rPr lang="en-US" dirty="0"/>
              <a:t>Utilizes VR/AR for virtual coaching and mentorship.</a:t>
            </a:r>
          </a:p>
          <a:p>
            <a:pPr>
              <a:buNone/>
            </a:pPr>
            <a:r>
              <a:rPr lang="en-US" dirty="0"/>
              <a:t>C. </a:t>
            </a:r>
            <a:r>
              <a:rPr lang="en-US" b="1" dirty="0"/>
              <a:t>Mental Health:</a:t>
            </a:r>
            <a:endParaRPr lang="en-US" dirty="0"/>
          </a:p>
          <a:p>
            <a:pPr lvl="1"/>
            <a:r>
              <a:rPr lang="en-US" dirty="0"/>
              <a:t>Provides immersive therapy experiences for addiction, anxiety, and depression.</a:t>
            </a:r>
          </a:p>
          <a:p>
            <a:pPr lvl="1"/>
            <a:r>
              <a:rPr lang="en-US" dirty="0"/>
              <a:t>Assists patients in facing their concerns through virtual reality.</a:t>
            </a:r>
          </a:p>
          <a:p>
            <a:pPr>
              <a:buNone/>
            </a:pPr>
            <a:r>
              <a:rPr lang="en-US" dirty="0"/>
              <a:t>D. </a:t>
            </a:r>
            <a:r>
              <a:rPr lang="en-US" b="1" dirty="0" err="1"/>
              <a:t>Teleconsultation</a:t>
            </a:r>
            <a:r>
              <a:rPr lang="en-US" b="1" dirty="0"/>
              <a:t>:</a:t>
            </a:r>
            <a:endParaRPr lang="en-US" dirty="0"/>
          </a:p>
          <a:p>
            <a:pPr lvl="1"/>
            <a:r>
              <a:rPr lang="en-US" dirty="0"/>
              <a:t>Improves telemedicine with virtual waiting areas and 3D doctor consultations.</a:t>
            </a:r>
          </a:p>
          <a:p>
            <a:pPr lvl="1"/>
            <a:r>
              <a:rPr lang="en-US" dirty="0"/>
              <a:t>Facilitates collaboration among doctors for complex surgeries.</a:t>
            </a:r>
          </a:p>
          <a:p>
            <a:pPr>
              <a:buNone/>
            </a:pPr>
            <a:r>
              <a:rPr lang="en-US" dirty="0"/>
              <a:t>E. </a:t>
            </a:r>
            <a:r>
              <a:rPr lang="en-US" b="1" dirty="0"/>
              <a:t>Digital Twins:</a:t>
            </a:r>
            <a:endParaRPr lang="en-US" dirty="0"/>
          </a:p>
          <a:p>
            <a:pPr lvl="1"/>
            <a:r>
              <a:rPr lang="en-US" dirty="0"/>
              <a:t>Enhances medical technology development and testing.</a:t>
            </a:r>
          </a:p>
          <a:p>
            <a:pPr lvl="1"/>
            <a:r>
              <a:rPr lang="en-US" dirty="0"/>
              <a:t>Enables personalized treatment planning and drug development</a:t>
            </a:r>
          </a:p>
          <a:p>
            <a:pPr>
              <a:buNone/>
            </a:pPr>
            <a:endParaRPr lang="en-US" dirty="0"/>
          </a:p>
        </p:txBody>
      </p:sp>
      <p:sp>
        <p:nvSpPr>
          <p:cNvPr id="1201" name="Google Shape;1201;p95"/>
          <p:cNvSpPr txBox="1">
            <a:spLocks noGrp="1"/>
          </p:cNvSpPr>
          <p:nvPr>
            <p:ph type="title"/>
          </p:nvPr>
        </p:nvSpPr>
        <p:spPr>
          <a:xfrm>
            <a:off x="656075" y="8944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BENEFITS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39"/>
        <p:cNvGrpSpPr/>
        <p:nvPr/>
      </p:nvGrpSpPr>
      <p:grpSpPr>
        <a:xfrm>
          <a:off x="0" y="0"/>
          <a:ext cx="0" cy="0"/>
          <a:chOff x="0" y="0"/>
          <a:chExt cx="0" cy="0"/>
        </a:xfrm>
      </p:grpSpPr>
      <p:sp>
        <p:nvSpPr>
          <p:cNvPr id="540" name="Google Shape;540;p57"/>
          <p:cNvSpPr txBox="1">
            <a:spLocks noGrp="1"/>
          </p:cNvSpPr>
          <p:nvPr>
            <p:ph type="title"/>
          </p:nvPr>
        </p:nvSpPr>
        <p:spPr>
          <a:xfrm>
            <a:off x="2142765" y="0"/>
            <a:ext cx="37767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a:p>
        </p:txBody>
      </p:sp>
      <p:sp>
        <p:nvSpPr>
          <p:cNvPr id="541" name="Google Shape;541;p57"/>
          <p:cNvSpPr txBox="1">
            <a:spLocks noGrp="1"/>
          </p:cNvSpPr>
          <p:nvPr>
            <p:ph type="subTitle" idx="1"/>
          </p:nvPr>
        </p:nvSpPr>
        <p:spPr>
          <a:xfrm>
            <a:off x="1000125" y="738867"/>
            <a:ext cx="7045778" cy="1374271"/>
          </a:xfrm>
          <a:prstGeom prst="rect">
            <a:avLst/>
          </a:prstGeom>
        </p:spPr>
        <p:txBody>
          <a:bodyPr spcFirstLastPara="1" wrap="square" lIns="91425" tIns="91425" rIns="91425" bIns="91425" anchor="t" anchorCtr="0">
            <a:noAutofit/>
          </a:bodyPr>
          <a:lstStyle/>
          <a:p>
            <a:pPr algn="l"/>
            <a:r>
              <a:rPr lang="en-US" sz="1800" b="1" dirty="0"/>
              <a:t>AI Advantages</a:t>
            </a:r>
            <a:endParaRPr lang="en-US" sz="1800" dirty="0"/>
          </a:p>
          <a:p>
            <a:pPr lvl="1" algn="l">
              <a:buFont typeface="Arial" pitchFamily="34" charset="0"/>
              <a:buChar char="•"/>
            </a:pPr>
            <a:r>
              <a:rPr lang="en-US" sz="1800" dirty="0"/>
              <a:t>AI spots dangers early.</a:t>
            </a:r>
          </a:p>
          <a:p>
            <a:pPr lvl="1" algn="l">
              <a:buFont typeface="Arial" pitchFamily="34" charset="0"/>
              <a:buChar char="•"/>
            </a:pPr>
            <a:r>
              <a:rPr lang="en-US" sz="1800" dirty="0"/>
              <a:t>Learns from past data to improve.</a:t>
            </a:r>
          </a:p>
          <a:p>
            <a:pPr algn="l"/>
            <a:r>
              <a:rPr lang="en-US" sz="1800" b="1" dirty="0"/>
              <a:t>Data Security</a:t>
            </a:r>
            <a:endParaRPr lang="en-US" sz="1800" dirty="0"/>
          </a:p>
          <a:p>
            <a:pPr lvl="1" algn="l">
              <a:buFont typeface="Arial" pitchFamily="34" charset="0"/>
              <a:buChar char="•"/>
            </a:pPr>
            <a:r>
              <a:rPr lang="en-US" sz="1800" dirty="0" err="1"/>
              <a:t>Blockchain</a:t>
            </a:r>
            <a:r>
              <a:rPr lang="en-US" sz="1800" dirty="0"/>
              <a:t> keeps records secure and transparent.</a:t>
            </a:r>
          </a:p>
          <a:p>
            <a:pPr lvl="1" algn="l">
              <a:buFont typeface="Arial" pitchFamily="34" charset="0"/>
              <a:buChar char="•"/>
            </a:pPr>
            <a:r>
              <a:rPr lang="en-US" sz="1800" dirty="0"/>
              <a:t>Ensures accuracy and trust in medical data.</a:t>
            </a:r>
          </a:p>
          <a:p>
            <a:pPr algn="l"/>
            <a:r>
              <a:rPr lang="en-US" sz="1800" b="1" dirty="0"/>
              <a:t>Benefits of </a:t>
            </a:r>
            <a:r>
              <a:rPr lang="en-US" sz="1800" b="1" dirty="0" err="1"/>
              <a:t>Blockchain</a:t>
            </a:r>
            <a:endParaRPr lang="en-US" sz="1800" dirty="0"/>
          </a:p>
          <a:p>
            <a:pPr lvl="1" algn="l">
              <a:buFont typeface="Arial" pitchFamily="34" charset="0"/>
              <a:buChar char="•"/>
            </a:pPr>
            <a:r>
              <a:rPr lang="en-US" sz="1800" dirty="0"/>
              <a:t>Ensures safe and accurate information.</a:t>
            </a:r>
          </a:p>
          <a:p>
            <a:pPr lvl="1" algn="l">
              <a:buFont typeface="Arial" pitchFamily="34" charset="0"/>
              <a:buChar char="•"/>
            </a:pPr>
            <a:r>
              <a:rPr lang="en-US" sz="1800" dirty="0"/>
              <a:t>Builds trust among patients, doctors, and researchers.</a:t>
            </a:r>
          </a:p>
          <a:p>
            <a:pPr algn="l"/>
            <a:r>
              <a:rPr lang="en-US" sz="1800" b="1" dirty="0"/>
              <a:t>Improving Care</a:t>
            </a:r>
            <a:endParaRPr lang="en-US" sz="1800" dirty="0"/>
          </a:p>
          <a:p>
            <a:pPr lvl="1" algn="l">
              <a:buFont typeface="Arial" pitchFamily="34" charset="0"/>
              <a:buChar char="•"/>
            </a:pPr>
            <a:r>
              <a:rPr lang="en-US" sz="1800" dirty="0"/>
              <a:t>Reduces hospital visits.</a:t>
            </a:r>
          </a:p>
          <a:p>
            <a:pPr lvl="1" algn="l">
              <a:buFont typeface="Arial" pitchFamily="34" charset="0"/>
              <a:buChar char="•"/>
            </a:pPr>
            <a:r>
              <a:rPr lang="en-US" sz="1800" dirty="0"/>
              <a:t>Enables personalized treatments.</a:t>
            </a:r>
          </a:p>
          <a:p>
            <a:pPr algn="l"/>
            <a:r>
              <a:rPr lang="en-US" sz="1800" b="1" dirty="0"/>
              <a:t>Future Outlook</a:t>
            </a:r>
            <a:endParaRPr lang="en-US" sz="1800" dirty="0"/>
          </a:p>
          <a:p>
            <a:pPr lvl="1" algn="l">
              <a:buFont typeface="Arial" pitchFamily="34" charset="0"/>
              <a:buChar char="•"/>
            </a:pPr>
            <a:r>
              <a:rPr lang="en-US" sz="1800" dirty="0"/>
              <a:t>With advancing technology, managing chronic diseases will become more efficient and effective.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1199"/>
        <p:cNvGrpSpPr/>
        <p:nvPr/>
      </p:nvGrpSpPr>
      <p:grpSpPr>
        <a:xfrm>
          <a:off x="0" y="0"/>
          <a:ext cx="0" cy="0"/>
          <a:chOff x="0" y="0"/>
          <a:chExt cx="0" cy="0"/>
        </a:xfrm>
      </p:grpSpPr>
      <p:sp>
        <p:nvSpPr>
          <p:cNvPr id="1200" name="Google Shape;1200;p95"/>
          <p:cNvSpPr txBox="1">
            <a:spLocks noGrp="1"/>
          </p:cNvSpPr>
          <p:nvPr>
            <p:ph type="subTitle" idx="1"/>
          </p:nvPr>
        </p:nvSpPr>
        <p:spPr>
          <a:xfrm>
            <a:off x="92870" y="628182"/>
            <a:ext cx="9051130" cy="2025900"/>
          </a:xfrm>
          <a:prstGeom prst="rect">
            <a:avLst/>
          </a:prstGeom>
        </p:spPr>
        <p:txBody>
          <a:bodyPr spcFirstLastPara="1" wrap="square" lIns="91425" tIns="91425" rIns="91425" bIns="91425" anchor="t" anchorCtr="0">
            <a:noAutofit/>
          </a:bodyPr>
          <a:lstStyle/>
          <a:p>
            <a:pPr>
              <a:buNone/>
            </a:pPr>
            <a:r>
              <a:rPr lang="en-US" dirty="0"/>
              <a:t>A. </a:t>
            </a:r>
            <a:r>
              <a:rPr lang="en-US" b="1" dirty="0"/>
              <a:t>Hardware Limitations:</a:t>
            </a:r>
            <a:endParaRPr lang="en-US" dirty="0"/>
          </a:p>
          <a:p>
            <a:pPr lvl="1"/>
            <a:r>
              <a:rPr lang="en-US" dirty="0"/>
              <a:t>Lack of lightweight, portable, and affordable devices for widespread adoption.</a:t>
            </a:r>
          </a:p>
          <a:p>
            <a:pPr>
              <a:buNone/>
            </a:pPr>
            <a:r>
              <a:rPr lang="en-US" dirty="0"/>
              <a:t>B. </a:t>
            </a:r>
            <a:r>
              <a:rPr lang="en-US" b="1" dirty="0"/>
              <a:t>Editing Tools:</a:t>
            </a:r>
            <a:endParaRPr lang="en-US" dirty="0"/>
          </a:p>
          <a:p>
            <a:pPr lvl="1"/>
            <a:r>
              <a:rPr lang="en-US" dirty="0"/>
              <a:t>Current authoring tools have drawbacks and limitations for creating </a:t>
            </a:r>
            <a:r>
              <a:rPr lang="en-US" dirty="0" err="1"/>
              <a:t>metaverse</a:t>
            </a:r>
            <a:r>
              <a:rPr lang="en-US" dirty="0"/>
              <a:t> content.</a:t>
            </a:r>
          </a:p>
          <a:p>
            <a:pPr>
              <a:buNone/>
            </a:pPr>
            <a:r>
              <a:rPr lang="en-US" dirty="0"/>
              <a:t>C. </a:t>
            </a:r>
            <a:r>
              <a:rPr lang="en-US" b="1" dirty="0"/>
              <a:t>Data Security and Privacy:</a:t>
            </a:r>
            <a:endParaRPr lang="en-US" dirty="0"/>
          </a:p>
          <a:p>
            <a:pPr lvl="1"/>
            <a:r>
              <a:rPr lang="en-US" dirty="0"/>
              <a:t>Concerns about data security and privacy, especially in healthcare settings.</a:t>
            </a:r>
          </a:p>
          <a:p>
            <a:pPr lvl="1"/>
            <a:r>
              <a:rPr lang="en-US" dirty="0"/>
              <a:t>Risk of personal data theft and unauthorized access in the </a:t>
            </a:r>
            <a:r>
              <a:rPr lang="en-US" dirty="0" err="1"/>
              <a:t>metaverse</a:t>
            </a:r>
            <a:r>
              <a:rPr lang="en-US" dirty="0"/>
              <a:t> environment.</a:t>
            </a:r>
          </a:p>
          <a:p>
            <a:pPr>
              <a:buNone/>
            </a:pPr>
            <a:r>
              <a:rPr lang="en-US" dirty="0"/>
              <a:t>D. </a:t>
            </a:r>
            <a:r>
              <a:rPr lang="en-US" b="1" dirty="0"/>
              <a:t>Identity Theft and Authentication:</a:t>
            </a:r>
            <a:endParaRPr lang="en-US" dirty="0"/>
          </a:p>
          <a:p>
            <a:pPr lvl="1"/>
            <a:r>
              <a:rPr lang="en-US" dirty="0"/>
              <a:t>Challenges in authenticating users and preventing identity theft in virtual environments.</a:t>
            </a:r>
          </a:p>
          <a:p>
            <a:pPr>
              <a:buNone/>
            </a:pPr>
            <a:r>
              <a:rPr lang="en-US" dirty="0"/>
              <a:t>E. </a:t>
            </a:r>
            <a:r>
              <a:rPr lang="en-US" b="1" dirty="0"/>
              <a:t>Mental Health and Addiction:</a:t>
            </a:r>
            <a:endParaRPr lang="en-US" dirty="0"/>
          </a:p>
          <a:p>
            <a:pPr lvl="1"/>
            <a:r>
              <a:rPr lang="en-US" dirty="0"/>
              <a:t>Risk of addiction and mental health issues due to excessive immersion in the </a:t>
            </a:r>
            <a:r>
              <a:rPr lang="en-US" dirty="0" err="1"/>
              <a:t>metaverse</a:t>
            </a:r>
            <a:r>
              <a:rPr lang="en-US" dirty="0"/>
              <a:t>.</a:t>
            </a:r>
          </a:p>
          <a:p>
            <a:pPr lvl="1"/>
            <a:r>
              <a:rPr lang="en-US" dirty="0"/>
              <a:t>Potential negative impacts on physical and mental well-being.</a:t>
            </a:r>
          </a:p>
          <a:p>
            <a:pPr lvl="1">
              <a:buNone/>
            </a:pPr>
            <a:endParaRPr lang="en-US" dirty="0"/>
          </a:p>
          <a:p>
            <a:pPr>
              <a:buNone/>
            </a:pPr>
            <a:endParaRPr lang="en-US" dirty="0"/>
          </a:p>
        </p:txBody>
      </p:sp>
      <p:sp>
        <p:nvSpPr>
          <p:cNvPr id="1201" name="Google Shape;1201;p95"/>
          <p:cNvSpPr txBox="1">
            <a:spLocks noGrp="1"/>
          </p:cNvSpPr>
          <p:nvPr>
            <p:ph type="title"/>
          </p:nvPr>
        </p:nvSpPr>
        <p:spPr>
          <a:xfrm>
            <a:off x="656075" y="8944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1199"/>
        <p:cNvGrpSpPr/>
        <p:nvPr/>
      </p:nvGrpSpPr>
      <p:grpSpPr>
        <a:xfrm>
          <a:off x="0" y="0"/>
          <a:ext cx="0" cy="0"/>
          <a:chOff x="0" y="0"/>
          <a:chExt cx="0" cy="0"/>
        </a:xfrm>
      </p:grpSpPr>
      <p:sp>
        <p:nvSpPr>
          <p:cNvPr id="1200" name="Google Shape;1200;p95"/>
          <p:cNvSpPr txBox="1">
            <a:spLocks noGrp="1"/>
          </p:cNvSpPr>
          <p:nvPr>
            <p:ph type="subTitle" idx="1"/>
          </p:nvPr>
        </p:nvSpPr>
        <p:spPr>
          <a:xfrm>
            <a:off x="92870" y="628182"/>
            <a:ext cx="9051130" cy="2025900"/>
          </a:xfrm>
          <a:prstGeom prst="rect">
            <a:avLst/>
          </a:prstGeom>
        </p:spPr>
        <p:txBody>
          <a:bodyPr spcFirstLastPara="1" wrap="square" lIns="91425" tIns="91425" rIns="91425" bIns="91425" anchor="t" anchorCtr="0">
            <a:noAutofit/>
          </a:bodyPr>
          <a:lstStyle/>
          <a:p>
            <a:pPr>
              <a:buNone/>
            </a:pPr>
            <a:r>
              <a:rPr lang="en-US" dirty="0"/>
              <a:t>F. </a:t>
            </a:r>
            <a:r>
              <a:rPr lang="en-US" b="1" dirty="0"/>
              <a:t>Digital Payments and Currency:</a:t>
            </a:r>
            <a:endParaRPr lang="en-US" dirty="0"/>
          </a:p>
          <a:p>
            <a:pPr lvl="1"/>
            <a:r>
              <a:rPr lang="en-US" dirty="0"/>
              <a:t>Security concerns regarding digital payments and transactions in the </a:t>
            </a:r>
            <a:r>
              <a:rPr lang="en-US" dirty="0" err="1"/>
              <a:t>metaverse</a:t>
            </a:r>
            <a:r>
              <a:rPr lang="en-US" dirty="0"/>
              <a:t>.</a:t>
            </a:r>
          </a:p>
          <a:p>
            <a:pPr lvl="1"/>
            <a:r>
              <a:rPr lang="en-US" dirty="0"/>
              <a:t>Handling various currencies and </a:t>
            </a:r>
            <a:r>
              <a:rPr lang="en-US" dirty="0" err="1"/>
              <a:t>cryptocurrencies</a:t>
            </a:r>
            <a:r>
              <a:rPr lang="en-US" dirty="0"/>
              <a:t> raises safety questions.</a:t>
            </a:r>
          </a:p>
          <a:p>
            <a:pPr>
              <a:buNone/>
            </a:pPr>
            <a:r>
              <a:rPr lang="en-US" dirty="0"/>
              <a:t>G. </a:t>
            </a:r>
            <a:r>
              <a:rPr lang="en-US" b="1" dirty="0"/>
              <a:t>Law and Jurisdiction:</a:t>
            </a:r>
            <a:endParaRPr lang="en-US" dirty="0"/>
          </a:p>
          <a:p>
            <a:pPr lvl="1"/>
            <a:r>
              <a:rPr lang="en-US" dirty="0"/>
              <a:t>Need for regulations and laws to address virtual crimes and ensure fairness and safety in the </a:t>
            </a:r>
            <a:r>
              <a:rPr lang="en-US" dirty="0" err="1"/>
              <a:t>metaverse</a:t>
            </a:r>
            <a:r>
              <a:rPr lang="en-US" dirty="0"/>
              <a:t>.</a:t>
            </a:r>
          </a:p>
          <a:p>
            <a:pPr lvl="1"/>
            <a:r>
              <a:rPr lang="en-US" dirty="0"/>
              <a:t>Challenges in determining jurisdiction and governance in the virtual space.</a:t>
            </a:r>
          </a:p>
          <a:p>
            <a:pPr lvl="1">
              <a:buNone/>
            </a:pPr>
            <a:endParaRPr lang="en-US" dirty="0"/>
          </a:p>
          <a:p>
            <a:pPr>
              <a:buNone/>
            </a:pPr>
            <a:endParaRPr lang="en-US" dirty="0"/>
          </a:p>
        </p:txBody>
      </p:sp>
      <p:sp>
        <p:nvSpPr>
          <p:cNvPr id="1201" name="Google Shape;1201;p95"/>
          <p:cNvSpPr txBox="1">
            <a:spLocks noGrp="1"/>
          </p:cNvSpPr>
          <p:nvPr>
            <p:ph type="title"/>
          </p:nvPr>
        </p:nvSpPr>
        <p:spPr>
          <a:xfrm>
            <a:off x="656075" y="8944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1370"/>
        <p:cNvGrpSpPr/>
        <p:nvPr/>
      </p:nvGrpSpPr>
      <p:grpSpPr>
        <a:xfrm>
          <a:off x="0" y="0"/>
          <a:ext cx="0" cy="0"/>
          <a:chOff x="0" y="0"/>
          <a:chExt cx="0" cy="0"/>
        </a:xfrm>
      </p:grpSpPr>
      <p:sp>
        <p:nvSpPr>
          <p:cNvPr id="1371" name="Google Shape;1371;p104"/>
          <p:cNvSpPr txBox="1">
            <a:spLocks noGrp="1"/>
          </p:cNvSpPr>
          <p:nvPr>
            <p:ph type="subTitle" idx="1"/>
          </p:nvPr>
        </p:nvSpPr>
        <p:spPr>
          <a:xfrm>
            <a:off x="721519" y="914400"/>
            <a:ext cx="7729538" cy="3679031"/>
          </a:xfrm>
          <a:prstGeom prst="rect">
            <a:avLst/>
          </a:prstGeom>
        </p:spPr>
        <p:txBody>
          <a:bodyPr spcFirstLastPara="1" wrap="square" lIns="91425" tIns="91425" rIns="91425" bIns="91425" anchor="t" anchorCtr="0">
            <a:noAutofit/>
          </a:bodyPr>
          <a:lstStyle/>
          <a:p>
            <a:pPr algn="l">
              <a:buFont typeface="Wingdings" pitchFamily="2" charset="2"/>
              <a:buChar char="Ø"/>
            </a:pPr>
            <a:r>
              <a:rPr lang="en-US" sz="2400" dirty="0"/>
              <a:t>In conclusion, integrating </a:t>
            </a:r>
            <a:r>
              <a:rPr lang="en-US" sz="2400" dirty="0" err="1"/>
              <a:t>metaverse</a:t>
            </a:r>
            <a:r>
              <a:rPr lang="en-US" sz="2400" dirty="0"/>
              <a:t> into the healthcare system holds immense promise for improving patient outcomes.</a:t>
            </a:r>
          </a:p>
          <a:p>
            <a:pPr algn="l">
              <a:buFont typeface="Wingdings" pitchFamily="2" charset="2"/>
              <a:buChar char="Ø"/>
            </a:pPr>
            <a:r>
              <a:rPr lang="en-IN" sz="2400" dirty="0"/>
              <a:t>The future of healthcare is changing rapidly with medical </a:t>
            </a:r>
            <a:r>
              <a:rPr lang="en-IN" sz="2400" dirty="0" err="1"/>
              <a:t>techology</a:t>
            </a:r>
            <a:r>
              <a:rPr lang="en-IN" sz="2400" dirty="0"/>
              <a:t>. It can be tough to know how soon these technologies will hit mainstream use and become mainstays.</a:t>
            </a:r>
            <a:endParaRPr lang="en-US" sz="2400" dirty="0"/>
          </a:p>
          <a:p>
            <a:pPr algn="l">
              <a:buFont typeface="Wingdings" pitchFamily="2" charset="2"/>
              <a:buChar char="Ø"/>
            </a:pPr>
            <a:r>
              <a:rPr lang="en-US" sz="2400" dirty="0"/>
              <a:t>Adapting to technological advancements is crucial for staying relevant and effective in healthcare delivery.</a:t>
            </a:r>
          </a:p>
        </p:txBody>
      </p:sp>
      <p:sp>
        <p:nvSpPr>
          <p:cNvPr id="1372" name="Google Shape;1372;p104"/>
          <p:cNvSpPr txBox="1">
            <a:spLocks noGrp="1"/>
          </p:cNvSpPr>
          <p:nvPr>
            <p:ph type="title"/>
          </p:nvPr>
        </p:nvSpPr>
        <p:spPr>
          <a:xfrm>
            <a:off x="684650" y="45377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1383"/>
        <p:cNvGrpSpPr/>
        <p:nvPr/>
      </p:nvGrpSpPr>
      <p:grpSpPr>
        <a:xfrm>
          <a:off x="0" y="0"/>
          <a:ext cx="0" cy="0"/>
          <a:chOff x="0" y="0"/>
          <a:chExt cx="0" cy="0"/>
        </a:xfrm>
      </p:grpSpPr>
      <p:sp>
        <p:nvSpPr>
          <p:cNvPr id="1384" name="Google Shape;1384;p106"/>
          <p:cNvSpPr txBox="1">
            <a:spLocks noGrp="1"/>
          </p:cNvSpPr>
          <p:nvPr>
            <p:ph type="subTitle" idx="1"/>
          </p:nvPr>
        </p:nvSpPr>
        <p:spPr>
          <a:xfrm>
            <a:off x="1222218" y="735099"/>
            <a:ext cx="6421594" cy="2868900"/>
          </a:xfrm>
          <a:prstGeom prst="rect">
            <a:avLst/>
          </a:prstGeom>
        </p:spPr>
        <p:txBody>
          <a:bodyPr spcFirstLastPara="1" wrap="square" lIns="91425" tIns="91425" rIns="91425" bIns="91425" anchor="t" anchorCtr="0">
            <a:noAutofit/>
          </a:bodyPr>
          <a:lstStyle/>
          <a:p>
            <a:pPr lvl="0" algn="l"/>
            <a:r>
              <a:rPr lang="en-US" dirty="0" err="1"/>
              <a:t>MedMetaverse</a:t>
            </a:r>
            <a:r>
              <a:rPr lang="en-US" dirty="0"/>
              <a:t>: Medical Care of Chronic Disease Patients and Managing Data Using Artificial Intelligence, </a:t>
            </a:r>
            <a:r>
              <a:rPr lang="en-US" dirty="0" err="1"/>
              <a:t>Blockchain</a:t>
            </a:r>
            <a:r>
              <a:rPr lang="en-US" dirty="0"/>
              <a:t>, and Wearable Devices State-of-the-Art Methodology; DILEEP KUMAR MURALA, SANDEEP KUMAR PANDA(Member, IEEE), AND SUJATA PRIYAMBADA DASH</a:t>
            </a:r>
            <a:endParaRPr/>
          </a:p>
          <a:p>
            <a:pPr lvl="0" algn="l">
              <a:spcBef>
                <a:spcPts val="1200"/>
              </a:spcBef>
            </a:pPr>
            <a:r>
              <a:rPr lang="en-US" dirty="0"/>
              <a:t>A. </a:t>
            </a:r>
            <a:r>
              <a:rPr lang="en-US" dirty="0" err="1"/>
              <a:t>Ahad</a:t>
            </a:r>
            <a:r>
              <a:rPr lang="en-US" dirty="0"/>
              <a:t>, M. </a:t>
            </a:r>
            <a:r>
              <a:rPr lang="en-US" dirty="0" err="1"/>
              <a:t>Tahir</a:t>
            </a:r>
            <a:r>
              <a:rPr lang="en-US" dirty="0"/>
              <a:t>, and K. A. </a:t>
            </a:r>
            <a:r>
              <a:rPr lang="en-US" dirty="0" err="1"/>
              <a:t>Yau</a:t>
            </a:r>
            <a:r>
              <a:rPr lang="en-US" dirty="0"/>
              <a:t>, ‘‘5G-based smart healthcare network: Architecture, taxonomy, challenges and future research directions,’’ IEEE Access, vol. 7, pp. 100747–100762, 2019</a:t>
            </a:r>
          </a:p>
          <a:p>
            <a:pPr lvl="0" algn="l">
              <a:spcBef>
                <a:spcPts val="1200"/>
              </a:spcBef>
            </a:pPr>
            <a:r>
              <a:rPr lang="en-US" dirty="0"/>
              <a:t>The </a:t>
            </a:r>
            <a:r>
              <a:rPr lang="en-US" dirty="0" err="1"/>
              <a:t>Metaverse</a:t>
            </a:r>
            <a:r>
              <a:rPr lang="en-US" dirty="0"/>
              <a:t> Medic: A Novel of Virtual Reality and the Future of Medicine" by Dr. Simon H. Mercer</a:t>
            </a:r>
          </a:p>
          <a:p>
            <a:pPr lvl="0" algn="l">
              <a:spcBef>
                <a:spcPts val="1200"/>
              </a:spcBef>
            </a:pPr>
            <a:r>
              <a:rPr lang="en-US" dirty="0"/>
              <a:t>Virtual Healing: Exploring the </a:t>
            </a:r>
            <a:r>
              <a:rPr lang="en-US" dirty="0" err="1"/>
              <a:t>Metaverse</a:t>
            </a:r>
            <a:r>
              <a:rPr lang="en-US" dirty="0"/>
              <a:t> in Medicine" by Dr. Emily K. Chang</a:t>
            </a:r>
            <a:endParaRPr/>
          </a:p>
          <a:p>
            <a:pPr lvl="0" algn="l">
              <a:spcBef>
                <a:spcPts val="1200"/>
              </a:spcBef>
            </a:pPr>
            <a:r>
              <a:rPr lang="en-US" dirty="0">
                <a:hlinkClick r:id="rId3"/>
              </a:rPr>
              <a:t>https://chat.openai.com/</a:t>
            </a:r>
            <a:endParaRPr/>
          </a:p>
          <a:p>
            <a:pPr marL="0" lvl="0" indent="0" algn="ctr" rtl="0">
              <a:spcBef>
                <a:spcPts val="1200"/>
              </a:spcBef>
              <a:spcAft>
                <a:spcPts val="0"/>
              </a:spcAft>
              <a:buNone/>
            </a:pPr>
            <a:endParaRPr/>
          </a:p>
        </p:txBody>
      </p:sp>
      <p:sp>
        <p:nvSpPr>
          <p:cNvPr id="1385" name="Google Shape;1385;p106"/>
          <p:cNvSpPr txBox="1">
            <a:spLocks noGrp="1"/>
          </p:cNvSpPr>
          <p:nvPr>
            <p:ph type="title"/>
          </p:nvPr>
        </p:nvSpPr>
        <p:spPr>
          <a:xfrm>
            <a:off x="713225" y="146594"/>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THANKYOU</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6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Q &amp; 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522"/>
        <p:cNvGrpSpPr/>
        <p:nvPr/>
      </p:nvGrpSpPr>
      <p:grpSpPr>
        <a:xfrm>
          <a:off x="0" y="0"/>
          <a:ext cx="0" cy="0"/>
          <a:chOff x="0" y="0"/>
          <a:chExt cx="0" cy="0"/>
        </a:xfrm>
      </p:grpSpPr>
      <p:sp>
        <p:nvSpPr>
          <p:cNvPr id="523" name="Google Shape;523;p56"/>
          <p:cNvSpPr txBox="1">
            <a:spLocks noGrp="1"/>
          </p:cNvSpPr>
          <p:nvPr>
            <p:ph type="title"/>
          </p:nvPr>
        </p:nvSpPr>
        <p:spPr>
          <a:prstGeom prst="rect">
            <a:avLst/>
          </a:prstGeom>
        </p:spPr>
        <p:txBody>
          <a:bodyPr spcFirstLastPara="1" wrap="square" lIns="91425" tIns="91425" rIns="91425" bIns="91425" anchor="t" anchorCtr="0">
            <a:noAutofit/>
          </a:bodyPr>
          <a:lstStyle/>
          <a:p>
            <a:r>
              <a:rPr lang="en-US" b="1" dirty="0"/>
              <a:t>State-of-the-Art Methodology using</a:t>
            </a:r>
            <a:br>
              <a:rPr lang="en-US" dirty="0"/>
            </a:br>
            <a:endParaRPr/>
          </a:p>
        </p:txBody>
      </p:sp>
      <p:sp>
        <p:nvSpPr>
          <p:cNvPr id="524" name="Google Shape;524;p56"/>
          <p:cNvSpPr txBox="1">
            <a:spLocks noGrp="1"/>
          </p:cNvSpPr>
          <p:nvPr>
            <p:ph type="title" idx="2"/>
          </p:nvPr>
        </p:nvSpPr>
        <p:spPr>
          <a:xfrm>
            <a:off x="1204775" y="1164364"/>
            <a:ext cx="2447100" cy="7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a:p>
        </p:txBody>
      </p:sp>
      <p:sp>
        <p:nvSpPr>
          <p:cNvPr id="525" name="Google Shape;525;p56"/>
          <p:cNvSpPr txBox="1">
            <a:spLocks noGrp="1"/>
          </p:cNvSpPr>
          <p:nvPr>
            <p:ph type="title" idx="3"/>
          </p:nvPr>
        </p:nvSpPr>
        <p:spPr>
          <a:xfrm>
            <a:off x="1147626" y="1860665"/>
            <a:ext cx="2447100" cy="38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METAVERSE</a:t>
            </a:r>
            <a:endParaRPr/>
          </a:p>
        </p:txBody>
      </p:sp>
      <p:sp>
        <p:nvSpPr>
          <p:cNvPr id="531" name="Google Shape;531;p56"/>
          <p:cNvSpPr txBox="1">
            <a:spLocks noGrp="1"/>
          </p:cNvSpPr>
          <p:nvPr>
            <p:ph type="subTitle" idx="1"/>
          </p:nvPr>
        </p:nvSpPr>
        <p:spPr>
          <a:xfrm>
            <a:off x="1114968" y="2247489"/>
            <a:ext cx="2447100" cy="637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dirty="0"/>
              <a:t>  </a:t>
            </a:r>
            <a:endParaRPr/>
          </a:p>
        </p:txBody>
      </p:sp>
      <p:sp>
        <p:nvSpPr>
          <p:cNvPr id="526" name="Google Shape;526;p56"/>
          <p:cNvSpPr txBox="1">
            <a:spLocks noGrp="1"/>
          </p:cNvSpPr>
          <p:nvPr>
            <p:ph type="title" idx="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
        <p:nvSpPr>
          <p:cNvPr id="527" name="Google Shape;527;p56"/>
          <p:cNvSpPr txBox="1">
            <a:spLocks noGrp="1"/>
          </p:cNvSpPr>
          <p:nvPr>
            <p:ph type="title" idx="5"/>
          </p:nvPr>
        </p:nvSpPr>
        <p:spPr>
          <a:xfrm>
            <a:off x="4741009" y="1811680"/>
            <a:ext cx="3676369" cy="38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WEARABLE TECHNOLOGIES</a:t>
            </a:r>
            <a:endParaRPr/>
          </a:p>
          <a:p>
            <a:pPr marL="0" lvl="0" indent="0" algn="l" rtl="0">
              <a:spcBef>
                <a:spcPts val="0"/>
              </a:spcBef>
              <a:spcAft>
                <a:spcPts val="0"/>
              </a:spcAft>
              <a:buNone/>
            </a:pPr>
            <a:endParaRPr/>
          </a:p>
        </p:txBody>
      </p:sp>
      <p:sp>
        <p:nvSpPr>
          <p:cNvPr id="532" name="Google Shape;532;p56"/>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dirty="0"/>
              <a:t>  </a:t>
            </a:r>
            <a:endParaRPr/>
          </a:p>
        </p:txBody>
      </p:sp>
      <p:sp>
        <p:nvSpPr>
          <p:cNvPr id="528" name="Google Shape;528;p56"/>
          <p:cNvSpPr txBox="1">
            <a:spLocks noGrp="1"/>
          </p:cNvSpPr>
          <p:nvPr>
            <p:ph type="title" idx="7"/>
          </p:nvPr>
        </p:nvSpPr>
        <p:spPr>
          <a:xfrm>
            <a:off x="959847" y="2989900"/>
            <a:ext cx="2447100" cy="7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a:p>
        </p:txBody>
      </p:sp>
      <p:sp>
        <p:nvSpPr>
          <p:cNvPr id="529" name="Google Shape;529;p56"/>
          <p:cNvSpPr txBox="1">
            <a:spLocks noGrp="1"/>
          </p:cNvSpPr>
          <p:nvPr>
            <p:ph type="title" idx="8"/>
          </p:nvPr>
        </p:nvSpPr>
        <p:spPr>
          <a:xfrm>
            <a:off x="1033324" y="3678038"/>
            <a:ext cx="4722497" cy="38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ARTIFICIAL INTELLIGENCE</a:t>
            </a:r>
            <a:endParaRPr/>
          </a:p>
        </p:txBody>
      </p:sp>
      <p:sp>
        <p:nvSpPr>
          <p:cNvPr id="530" name="Google Shape;530;p56"/>
          <p:cNvSpPr txBox="1">
            <a:spLocks noGrp="1"/>
          </p:cNvSpPr>
          <p:nvPr>
            <p:ph type="subTitle" idx="9"/>
          </p:nvPr>
        </p:nvSpPr>
        <p:spPr>
          <a:xfrm>
            <a:off x="1041490" y="4015875"/>
            <a:ext cx="2447100" cy="637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IN" dirty="0"/>
              <a:t>  </a:t>
            </a:r>
            <a:endParaRPr/>
          </a:p>
        </p:txBody>
      </p:sp>
      <p:sp>
        <p:nvSpPr>
          <p:cNvPr id="533" name="Google Shape;533;p56"/>
          <p:cNvSpPr txBox="1">
            <a:spLocks noGrp="1"/>
          </p:cNvSpPr>
          <p:nvPr>
            <p:ph type="title" idx="1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534" name="Google Shape;534;p56"/>
          <p:cNvSpPr txBox="1">
            <a:spLocks noGrp="1"/>
          </p:cNvSpPr>
          <p:nvPr>
            <p:ph type="title" idx="14"/>
          </p:nvPr>
        </p:nvSpPr>
        <p:spPr>
          <a:xfrm>
            <a:off x="4740999" y="3588225"/>
            <a:ext cx="2730600" cy="38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BLOCKCHAIN</a:t>
            </a:r>
            <a:endParaRPr/>
          </a:p>
        </p:txBody>
      </p:sp>
      <p:sp>
        <p:nvSpPr>
          <p:cNvPr id="535" name="Google Shape;535;p56"/>
          <p:cNvSpPr txBox="1">
            <a:spLocks noGrp="1"/>
          </p:cNvSpPr>
          <p:nvPr>
            <p:ph type="subTitle" idx="15"/>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IN" dirty="0"/>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METAVERSE</a:t>
            </a:r>
            <a:endParaRPr/>
          </a:p>
        </p:txBody>
      </p:sp>
      <p:sp>
        <p:nvSpPr>
          <p:cNvPr id="554" name="Google Shape;554;p59"/>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4" name="Subtitle 3"/>
          <p:cNvSpPr>
            <a:spLocks noGrp="1"/>
          </p:cNvSpPr>
          <p:nvPr>
            <p:ph type="subTitle" idx="1"/>
          </p:nvPr>
        </p:nvSpPr>
        <p:spPr/>
        <p:txBody>
          <a:bodyPr/>
          <a:lstStyle/>
          <a:p>
            <a:r>
              <a:rPr lang="en-IN" dirty="0"/>
              <a:t> </a:t>
            </a:r>
            <a:endParaRPr lang="en-US" dirty="0"/>
          </a:p>
        </p:txBody>
      </p:sp>
      <p:grpSp>
        <p:nvGrpSpPr>
          <p:cNvPr id="5" name="Google Shape;8865;p127"/>
          <p:cNvGrpSpPr/>
          <p:nvPr/>
        </p:nvGrpSpPr>
        <p:grpSpPr>
          <a:xfrm>
            <a:off x="1278732" y="328613"/>
            <a:ext cx="6550818" cy="4343400"/>
            <a:chOff x="2389399" y="2595741"/>
            <a:chExt cx="812796" cy="801369"/>
          </a:xfrm>
        </p:grpSpPr>
        <p:sp>
          <p:nvSpPr>
            <p:cNvPr id="57" name="Google Shape;8867;p127"/>
            <p:cNvSpPr/>
            <p:nvPr/>
          </p:nvSpPr>
          <p:spPr>
            <a:xfrm>
              <a:off x="2530550" y="2913581"/>
              <a:ext cx="530589" cy="165697"/>
            </a:xfrm>
            <a:custGeom>
              <a:avLst/>
              <a:gdLst/>
              <a:ahLst/>
              <a:cxnLst/>
              <a:rect l="l" t="t" r="r" b="b"/>
              <a:pathLst>
                <a:path w="116549" h="36397" extrusionOk="0">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r>
                <a:rPr lang="en-IN" sz="4400" dirty="0"/>
                <a:t>METAVERSE</a:t>
              </a:r>
              <a:endParaRPr sz="4400"/>
            </a:p>
          </p:txBody>
        </p:sp>
        <p:grpSp>
          <p:nvGrpSpPr>
            <p:cNvPr id="7" name="Google Shape;8870;p127"/>
            <p:cNvGrpSpPr/>
            <p:nvPr/>
          </p:nvGrpSpPr>
          <p:grpSpPr>
            <a:xfrm>
              <a:off x="2389399" y="2595741"/>
              <a:ext cx="812796" cy="296825"/>
              <a:chOff x="2389399" y="2595741"/>
              <a:chExt cx="812796" cy="296825"/>
            </a:xfrm>
          </p:grpSpPr>
          <p:grpSp>
            <p:nvGrpSpPr>
              <p:cNvPr id="33" name="Google Shape;8871;p127"/>
              <p:cNvGrpSpPr/>
              <p:nvPr/>
            </p:nvGrpSpPr>
            <p:grpSpPr>
              <a:xfrm>
                <a:off x="2389399" y="2595741"/>
                <a:ext cx="363638" cy="296825"/>
                <a:chOff x="2389399" y="2595741"/>
                <a:chExt cx="363638" cy="296825"/>
              </a:xfrm>
            </p:grpSpPr>
            <p:grpSp>
              <p:nvGrpSpPr>
                <p:cNvPr id="50" name="Google Shape;8872;p127"/>
                <p:cNvGrpSpPr/>
                <p:nvPr/>
              </p:nvGrpSpPr>
              <p:grpSpPr>
                <a:xfrm>
                  <a:off x="2493852" y="2794333"/>
                  <a:ext cx="259185" cy="98233"/>
                  <a:chOff x="2493852" y="2794333"/>
                  <a:chExt cx="259185" cy="98233"/>
                </a:xfrm>
              </p:grpSpPr>
              <p:sp>
                <p:nvSpPr>
                  <p:cNvPr id="54" name="Google Shape;8873;p127"/>
                  <p:cNvSpPr/>
                  <p:nvPr/>
                </p:nvSpPr>
                <p:spPr>
                  <a:xfrm>
                    <a:off x="2500419" y="2800896"/>
                    <a:ext cx="246135" cy="85123"/>
                  </a:xfrm>
                  <a:custGeom>
                    <a:avLst/>
                    <a:gdLst/>
                    <a:ahLst/>
                    <a:cxnLst/>
                    <a:rect l="l" t="t" r="r" b="b"/>
                    <a:pathLst>
                      <a:path w="54066" h="18698" extrusionOk="0">
                        <a:moveTo>
                          <a:pt x="243" y="1"/>
                        </a:moveTo>
                        <a:cubicBezTo>
                          <a:pt x="108" y="1"/>
                          <a:pt x="1" y="108"/>
                          <a:pt x="1" y="243"/>
                        </a:cubicBezTo>
                        <a:cubicBezTo>
                          <a:pt x="1" y="4216"/>
                          <a:pt x="3233" y="7447"/>
                          <a:pt x="7204" y="7447"/>
                        </a:cubicBezTo>
                        <a:lnTo>
                          <a:pt x="47616" y="7447"/>
                        </a:lnTo>
                        <a:cubicBezTo>
                          <a:pt x="50905" y="7447"/>
                          <a:pt x="53581" y="10122"/>
                          <a:pt x="53581" y="13412"/>
                        </a:cubicBezTo>
                        <a:lnTo>
                          <a:pt x="53581" y="18455"/>
                        </a:lnTo>
                        <a:cubicBezTo>
                          <a:pt x="53581" y="18590"/>
                          <a:pt x="53688" y="18697"/>
                          <a:pt x="53823" y="18697"/>
                        </a:cubicBezTo>
                        <a:cubicBezTo>
                          <a:pt x="53957" y="18697"/>
                          <a:pt x="54065" y="18590"/>
                          <a:pt x="54062" y="18455"/>
                        </a:cubicBezTo>
                        <a:lnTo>
                          <a:pt x="54062" y="13412"/>
                        </a:lnTo>
                        <a:cubicBezTo>
                          <a:pt x="54062" y="9854"/>
                          <a:pt x="51169" y="6961"/>
                          <a:pt x="47611" y="6961"/>
                        </a:cubicBezTo>
                        <a:lnTo>
                          <a:pt x="7203" y="6961"/>
                        </a:lnTo>
                        <a:cubicBezTo>
                          <a:pt x="3498" y="6961"/>
                          <a:pt x="485" y="3946"/>
                          <a:pt x="485" y="243"/>
                        </a:cubicBezTo>
                        <a:cubicBezTo>
                          <a:pt x="485" y="108"/>
                          <a:pt x="377" y="1"/>
                          <a:pt x="243"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874;p127"/>
                  <p:cNvSpPr/>
                  <p:nvPr/>
                </p:nvSpPr>
                <p:spPr>
                  <a:xfrm>
                    <a:off x="2493852" y="2794333"/>
                    <a:ext cx="15360" cy="15356"/>
                  </a:xfrm>
                  <a:custGeom>
                    <a:avLst/>
                    <a:gdLst/>
                    <a:ahLst/>
                    <a:cxnLst/>
                    <a:rect l="l" t="t" r="r" b="b"/>
                    <a:pathLst>
                      <a:path w="3374" h="3373" extrusionOk="0">
                        <a:moveTo>
                          <a:pt x="1687" y="0"/>
                        </a:moveTo>
                        <a:cubicBezTo>
                          <a:pt x="755" y="0"/>
                          <a:pt x="1" y="754"/>
                          <a:pt x="1" y="1687"/>
                        </a:cubicBezTo>
                        <a:cubicBezTo>
                          <a:pt x="1" y="2619"/>
                          <a:pt x="755" y="3373"/>
                          <a:pt x="1687" y="3373"/>
                        </a:cubicBezTo>
                        <a:cubicBezTo>
                          <a:pt x="2619" y="3370"/>
                          <a:pt x="3374" y="2617"/>
                          <a:pt x="3374" y="1687"/>
                        </a:cubicBezTo>
                        <a:cubicBezTo>
                          <a:pt x="3374" y="754"/>
                          <a:pt x="2619" y="0"/>
                          <a:pt x="1687"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875;p127"/>
                  <p:cNvSpPr/>
                  <p:nvPr/>
                </p:nvSpPr>
                <p:spPr>
                  <a:xfrm>
                    <a:off x="2737686" y="2877210"/>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8877;p127"/>
                <p:cNvSpPr/>
                <p:nvPr/>
              </p:nvSpPr>
              <p:spPr>
                <a:xfrm>
                  <a:off x="2389399" y="2595741"/>
                  <a:ext cx="224343" cy="182054"/>
                </a:xfrm>
                <a:custGeom>
                  <a:avLst/>
                  <a:gdLst/>
                  <a:ahLst/>
                  <a:cxnLst/>
                  <a:rect l="l" t="t" r="r" b="b"/>
                  <a:pathLst>
                    <a:path w="49279" h="39990" extrusionOk="0">
                      <a:moveTo>
                        <a:pt x="7997" y="1"/>
                      </a:moveTo>
                      <a:cubicBezTo>
                        <a:pt x="3580" y="1"/>
                        <a:pt x="0" y="3580"/>
                        <a:pt x="0" y="7995"/>
                      </a:cubicBezTo>
                      <a:lnTo>
                        <a:pt x="0" y="31993"/>
                      </a:lnTo>
                      <a:cubicBezTo>
                        <a:pt x="0" y="36409"/>
                        <a:pt x="3580" y="39989"/>
                        <a:pt x="7997" y="39989"/>
                      </a:cubicBezTo>
                      <a:lnTo>
                        <a:pt x="41282" y="39989"/>
                      </a:lnTo>
                      <a:cubicBezTo>
                        <a:pt x="45697" y="39989"/>
                        <a:pt x="49277" y="36409"/>
                        <a:pt x="49277" y="31993"/>
                      </a:cubicBezTo>
                      <a:lnTo>
                        <a:pt x="49277" y="7995"/>
                      </a:lnTo>
                      <a:cubicBezTo>
                        <a:pt x="49278" y="3580"/>
                        <a:pt x="45697" y="1"/>
                        <a:pt x="41282" y="1"/>
                      </a:cubicBez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lvl="0"/>
                  <a:r>
                    <a:rPr lang="en-US" sz="2400" dirty="0"/>
                    <a:t>Virtual Reality(VR)</a:t>
                  </a:r>
                  <a:endParaRPr sz="2400"/>
                </a:p>
              </p:txBody>
            </p:sp>
          </p:grpSp>
          <p:grpSp>
            <p:nvGrpSpPr>
              <p:cNvPr id="34" name="Google Shape;8879;p127"/>
              <p:cNvGrpSpPr/>
              <p:nvPr/>
            </p:nvGrpSpPr>
            <p:grpSpPr>
              <a:xfrm>
                <a:off x="2683630" y="2595741"/>
                <a:ext cx="224334" cy="296825"/>
                <a:chOff x="2683630" y="2595741"/>
                <a:chExt cx="224334" cy="296825"/>
              </a:xfrm>
            </p:grpSpPr>
            <p:grpSp>
              <p:nvGrpSpPr>
                <p:cNvPr id="43" name="Google Shape;8880;p127"/>
                <p:cNvGrpSpPr/>
                <p:nvPr/>
              </p:nvGrpSpPr>
              <p:grpSpPr>
                <a:xfrm>
                  <a:off x="2788083" y="2794333"/>
                  <a:ext cx="15356" cy="98233"/>
                  <a:chOff x="2788083" y="2794333"/>
                  <a:chExt cx="15356" cy="98233"/>
                </a:xfrm>
              </p:grpSpPr>
              <p:sp>
                <p:nvSpPr>
                  <p:cNvPr id="47" name="Google Shape;8881;p127"/>
                  <p:cNvSpPr/>
                  <p:nvPr/>
                </p:nvSpPr>
                <p:spPr>
                  <a:xfrm>
                    <a:off x="2794655" y="2800905"/>
                    <a:ext cx="2213" cy="85114"/>
                  </a:xfrm>
                  <a:custGeom>
                    <a:avLst/>
                    <a:gdLst/>
                    <a:ahLst/>
                    <a:cxnLst/>
                    <a:rect l="l" t="t" r="r" b="b"/>
                    <a:pathLst>
                      <a:path w="486" h="18696" extrusionOk="0">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882;p127"/>
                  <p:cNvSpPr/>
                  <p:nvPr/>
                </p:nvSpPr>
                <p:spPr>
                  <a:xfrm>
                    <a:off x="2788083" y="2794333"/>
                    <a:ext cx="15356" cy="15356"/>
                  </a:xfrm>
                  <a:custGeom>
                    <a:avLst/>
                    <a:gdLst/>
                    <a:ahLst/>
                    <a:cxnLst/>
                    <a:rect l="l" t="t" r="r" b="b"/>
                    <a:pathLst>
                      <a:path w="3373" h="3373" extrusionOk="0">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83;p127"/>
                  <p:cNvSpPr/>
                  <p:nvPr/>
                </p:nvSpPr>
                <p:spPr>
                  <a:xfrm>
                    <a:off x="2788083" y="2877210"/>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8885;p127"/>
                <p:cNvSpPr/>
                <p:nvPr/>
              </p:nvSpPr>
              <p:spPr>
                <a:xfrm>
                  <a:off x="2683630" y="2595741"/>
                  <a:ext cx="224334" cy="182054"/>
                </a:xfrm>
                <a:custGeom>
                  <a:avLst/>
                  <a:gdLst/>
                  <a:ahLst/>
                  <a:cxnLst/>
                  <a:rect l="l" t="t" r="r" b="b"/>
                  <a:pathLst>
                    <a:path w="49277" h="39990" extrusionOk="0">
                      <a:moveTo>
                        <a:pt x="7996" y="1"/>
                      </a:moveTo>
                      <a:cubicBezTo>
                        <a:pt x="3580" y="1"/>
                        <a:pt x="0" y="3580"/>
                        <a:pt x="0" y="7995"/>
                      </a:cubicBezTo>
                      <a:lnTo>
                        <a:pt x="0" y="31993"/>
                      </a:lnTo>
                      <a:cubicBezTo>
                        <a:pt x="0" y="36409"/>
                        <a:pt x="3580" y="39989"/>
                        <a:pt x="7996" y="39989"/>
                      </a:cubicBezTo>
                      <a:lnTo>
                        <a:pt x="41280" y="39989"/>
                      </a:lnTo>
                      <a:cubicBezTo>
                        <a:pt x="45697" y="39989"/>
                        <a:pt x="49277" y="36409"/>
                        <a:pt x="49277" y="31993"/>
                      </a:cubicBezTo>
                      <a:lnTo>
                        <a:pt x="49277" y="7995"/>
                      </a:lnTo>
                      <a:cubicBezTo>
                        <a:pt x="49277" y="3580"/>
                        <a:pt x="45697" y="1"/>
                        <a:pt x="41280" y="1"/>
                      </a:cubicBez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8887;p127"/>
              <p:cNvGrpSpPr/>
              <p:nvPr/>
            </p:nvGrpSpPr>
            <p:grpSpPr>
              <a:xfrm>
                <a:off x="2838475" y="2595741"/>
                <a:ext cx="363720" cy="296825"/>
                <a:chOff x="2838475" y="2595741"/>
                <a:chExt cx="363720" cy="296825"/>
              </a:xfrm>
            </p:grpSpPr>
            <p:grpSp>
              <p:nvGrpSpPr>
                <p:cNvPr id="36" name="Google Shape;8888;p127"/>
                <p:cNvGrpSpPr/>
                <p:nvPr/>
              </p:nvGrpSpPr>
              <p:grpSpPr>
                <a:xfrm>
                  <a:off x="2838475" y="2794333"/>
                  <a:ext cx="259186" cy="98233"/>
                  <a:chOff x="2838475" y="2794333"/>
                  <a:chExt cx="259186" cy="98233"/>
                </a:xfrm>
              </p:grpSpPr>
              <p:sp>
                <p:nvSpPr>
                  <p:cNvPr id="40" name="Google Shape;8889;p127"/>
                  <p:cNvSpPr/>
                  <p:nvPr/>
                </p:nvSpPr>
                <p:spPr>
                  <a:xfrm>
                    <a:off x="2845042" y="2800896"/>
                    <a:ext cx="246122" cy="85123"/>
                  </a:xfrm>
                  <a:custGeom>
                    <a:avLst/>
                    <a:gdLst/>
                    <a:ahLst/>
                    <a:cxnLst/>
                    <a:rect l="l" t="t" r="r" b="b"/>
                    <a:pathLst>
                      <a:path w="54063" h="18698" extrusionOk="0">
                        <a:moveTo>
                          <a:pt x="53821" y="1"/>
                        </a:moveTo>
                        <a:cubicBezTo>
                          <a:pt x="53687" y="1"/>
                          <a:pt x="53579" y="108"/>
                          <a:pt x="53579" y="243"/>
                        </a:cubicBezTo>
                        <a:cubicBezTo>
                          <a:pt x="53579" y="3946"/>
                          <a:pt x="50564" y="6961"/>
                          <a:pt x="46861" y="6961"/>
                        </a:cubicBezTo>
                        <a:lnTo>
                          <a:pt x="6451" y="6961"/>
                        </a:lnTo>
                        <a:cubicBezTo>
                          <a:pt x="2895" y="6961"/>
                          <a:pt x="0" y="9857"/>
                          <a:pt x="0" y="13412"/>
                        </a:cubicBezTo>
                        <a:lnTo>
                          <a:pt x="0" y="18455"/>
                        </a:lnTo>
                        <a:cubicBezTo>
                          <a:pt x="0" y="18590"/>
                          <a:pt x="109" y="18697"/>
                          <a:pt x="242" y="18697"/>
                        </a:cubicBezTo>
                        <a:cubicBezTo>
                          <a:pt x="379" y="18697"/>
                          <a:pt x="487" y="18590"/>
                          <a:pt x="486" y="18455"/>
                        </a:cubicBezTo>
                        <a:lnTo>
                          <a:pt x="486" y="13412"/>
                        </a:lnTo>
                        <a:cubicBezTo>
                          <a:pt x="486" y="10122"/>
                          <a:pt x="3162" y="7447"/>
                          <a:pt x="6451" y="7447"/>
                        </a:cubicBezTo>
                        <a:lnTo>
                          <a:pt x="46858" y="7447"/>
                        </a:lnTo>
                        <a:cubicBezTo>
                          <a:pt x="50831" y="7447"/>
                          <a:pt x="54063" y="4215"/>
                          <a:pt x="54063" y="243"/>
                        </a:cubicBezTo>
                        <a:cubicBezTo>
                          <a:pt x="54063" y="108"/>
                          <a:pt x="53954" y="1"/>
                          <a:pt x="53821"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90;p127"/>
                  <p:cNvSpPr/>
                  <p:nvPr/>
                </p:nvSpPr>
                <p:spPr>
                  <a:xfrm>
                    <a:off x="3082301" y="2794333"/>
                    <a:ext cx="15360" cy="15356"/>
                  </a:xfrm>
                  <a:custGeom>
                    <a:avLst/>
                    <a:gdLst/>
                    <a:ahLst/>
                    <a:cxnLst/>
                    <a:rect l="l" t="t" r="r" b="b"/>
                    <a:pathLst>
                      <a:path w="3374" h="3373" extrusionOk="0">
                        <a:moveTo>
                          <a:pt x="1687" y="0"/>
                        </a:moveTo>
                        <a:cubicBezTo>
                          <a:pt x="755" y="0"/>
                          <a:pt x="0" y="754"/>
                          <a:pt x="0" y="1687"/>
                        </a:cubicBezTo>
                        <a:cubicBezTo>
                          <a:pt x="0" y="2619"/>
                          <a:pt x="755" y="3373"/>
                          <a:pt x="1687" y="3373"/>
                        </a:cubicBezTo>
                        <a:cubicBezTo>
                          <a:pt x="2619" y="3370"/>
                          <a:pt x="3373" y="2617"/>
                          <a:pt x="3373" y="1687"/>
                        </a:cubicBezTo>
                        <a:cubicBezTo>
                          <a:pt x="3373" y="754"/>
                          <a:pt x="2619" y="0"/>
                          <a:pt x="1687"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891;p127"/>
                  <p:cNvSpPr/>
                  <p:nvPr/>
                </p:nvSpPr>
                <p:spPr>
                  <a:xfrm>
                    <a:off x="2838475" y="2877210"/>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8893;p127"/>
                <p:cNvSpPr/>
                <p:nvPr/>
              </p:nvSpPr>
              <p:spPr>
                <a:xfrm>
                  <a:off x="2977852" y="2595741"/>
                  <a:ext cx="224343" cy="182054"/>
                </a:xfrm>
                <a:custGeom>
                  <a:avLst/>
                  <a:gdLst/>
                  <a:ahLst/>
                  <a:cxnLst/>
                  <a:rect l="l" t="t" r="r" b="b"/>
                  <a:pathLst>
                    <a:path w="49279" h="39990" extrusionOk="0">
                      <a:moveTo>
                        <a:pt x="7995" y="1"/>
                      </a:moveTo>
                      <a:cubicBezTo>
                        <a:pt x="3580" y="1"/>
                        <a:pt x="0" y="3580"/>
                        <a:pt x="0" y="7995"/>
                      </a:cubicBezTo>
                      <a:lnTo>
                        <a:pt x="0" y="31993"/>
                      </a:lnTo>
                      <a:cubicBezTo>
                        <a:pt x="0" y="36409"/>
                        <a:pt x="3580" y="39989"/>
                        <a:pt x="7995" y="39989"/>
                      </a:cubicBezTo>
                      <a:lnTo>
                        <a:pt x="41282" y="39989"/>
                      </a:lnTo>
                      <a:cubicBezTo>
                        <a:pt x="45698" y="39989"/>
                        <a:pt x="49278" y="36409"/>
                        <a:pt x="49278" y="31993"/>
                      </a:cubicBezTo>
                      <a:lnTo>
                        <a:pt x="49278" y="7995"/>
                      </a:lnTo>
                      <a:cubicBezTo>
                        <a:pt x="49278" y="3580"/>
                        <a:pt x="45698" y="1"/>
                        <a:pt x="41282" y="1"/>
                      </a:cubicBez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oogle Shape;8895;p127"/>
            <p:cNvGrpSpPr/>
            <p:nvPr/>
          </p:nvGrpSpPr>
          <p:grpSpPr>
            <a:xfrm>
              <a:off x="2389399" y="3100241"/>
              <a:ext cx="812796" cy="296869"/>
              <a:chOff x="2389399" y="3100241"/>
              <a:chExt cx="812796" cy="296869"/>
            </a:xfrm>
          </p:grpSpPr>
          <p:grpSp>
            <p:nvGrpSpPr>
              <p:cNvPr id="9" name="Google Shape;8896;p127"/>
              <p:cNvGrpSpPr/>
              <p:nvPr/>
            </p:nvGrpSpPr>
            <p:grpSpPr>
              <a:xfrm>
                <a:off x="2683630" y="3100241"/>
                <a:ext cx="224334" cy="296869"/>
                <a:chOff x="2683630" y="3100241"/>
                <a:chExt cx="224334" cy="296869"/>
              </a:xfrm>
            </p:grpSpPr>
            <p:grpSp>
              <p:nvGrpSpPr>
                <p:cNvPr id="26" name="Google Shape;8897;p127"/>
                <p:cNvGrpSpPr/>
                <p:nvPr/>
              </p:nvGrpSpPr>
              <p:grpSpPr>
                <a:xfrm>
                  <a:off x="2788083" y="3100241"/>
                  <a:ext cx="15356" cy="98236"/>
                  <a:chOff x="2788083" y="3100241"/>
                  <a:chExt cx="15356" cy="98236"/>
                </a:xfrm>
              </p:grpSpPr>
              <p:sp>
                <p:nvSpPr>
                  <p:cNvPr id="30" name="Google Shape;8898;p127"/>
                  <p:cNvSpPr/>
                  <p:nvPr/>
                </p:nvSpPr>
                <p:spPr>
                  <a:xfrm>
                    <a:off x="2794655" y="3106808"/>
                    <a:ext cx="2213" cy="85118"/>
                  </a:xfrm>
                  <a:custGeom>
                    <a:avLst/>
                    <a:gdLst/>
                    <a:ahLst/>
                    <a:cxnLst/>
                    <a:rect l="l" t="t" r="r" b="b"/>
                    <a:pathLst>
                      <a:path w="486" h="18697" extrusionOk="0">
                        <a:moveTo>
                          <a:pt x="243" y="1"/>
                        </a:moveTo>
                        <a:cubicBezTo>
                          <a:pt x="108" y="1"/>
                          <a:pt x="1" y="109"/>
                          <a:pt x="1" y="243"/>
                        </a:cubicBezTo>
                        <a:lnTo>
                          <a:pt x="1" y="18455"/>
                        </a:lnTo>
                        <a:cubicBezTo>
                          <a:pt x="1" y="18588"/>
                          <a:pt x="108" y="18697"/>
                          <a:pt x="243" y="18697"/>
                        </a:cubicBezTo>
                        <a:cubicBezTo>
                          <a:pt x="377" y="18697"/>
                          <a:pt x="485" y="18588"/>
                          <a:pt x="485" y="18455"/>
                        </a:cubicBezTo>
                        <a:lnTo>
                          <a:pt x="485" y="243"/>
                        </a:lnTo>
                        <a:cubicBezTo>
                          <a:pt x="485" y="109"/>
                          <a:pt x="377" y="1"/>
                          <a:pt x="243"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899;p127"/>
                  <p:cNvSpPr/>
                  <p:nvPr/>
                </p:nvSpPr>
                <p:spPr>
                  <a:xfrm>
                    <a:off x="2788083" y="3183117"/>
                    <a:ext cx="15356" cy="15360"/>
                  </a:xfrm>
                  <a:custGeom>
                    <a:avLst/>
                    <a:gdLst/>
                    <a:ahLst/>
                    <a:cxnLst/>
                    <a:rect l="l" t="t" r="r" b="b"/>
                    <a:pathLst>
                      <a:path w="3373" h="3374" extrusionOk="0">
                        <a:moveTo>
                          <a:pt x="1687" y="0"/>
                        </a:moveTo>
                        <a:cubicBezTo>
                          <a:pt x="755" y="0"/>
                          <a:pt x="1" y="755"/>
                          <a:pt x="1" y="1687"/>
                        </a:cubicBezTo>
                        <a:cubicBezTo>
                          <a:pt x="1" y="2619"/>
                          <a:pt x="755" y="3373"/>
                          <a:pt x="1687" y="3373"/>
                        </a:cubicBezTo>
                        <a:cubicBezTo>
                          <a:pt x="2618" y="3373"/>
                          <a:pt x="3372" y="2619"/>
                          <a:pt x="3372" y="1687"/>
                        </a:cubicBezTo>
                        <a:cubicBezTo>
                          <a:pt x="3372" y="755"/>
                          <a:pt x="2618" y="0"/>
                          <a:pt x="1687"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00;p127"/>
                  <p:cNvSpPr/>
                  <p:nvPr/>
                </p:nvSpPr>
                <p:spPr>
                  <a:xfrm>
                    <a:off x="2788083" y="3100241"/>
                    <a:ext cx="15356" cy="15356"/>
                  </a:xfrm>
                  <a:custGeom>
                    <a:avLst/>
                    <a:gdLst/>
                    <a:ahLst/>
                    <a:cxnLst/>
                    <a:rect l="l" t="t" r="r" b="b"/>
                    <a:pathLst>
                      <a:path w="3373" h="3373" extrusionOk="0">
                        <a:moveTo>
                          <a:pt x="1687" y="1"/>
                        </a:moveTo>
                        <a:cubicBezTo>
                          <a:pt x="755" y="1"/>
                          <a:pt x="1" y="754"/>
                          <a:pt x="1" y="1686"/>
                        </a:cubicBezTo>
                        <a:cubicBezTo>
                          <a:pt x="1" y="2618"/>
                          <a:pt x="755" y="3372"/>
                          <a:pt x="1687" y="3372"/>
                        </a:cubicBezTo>
                        <a:cubicBezTo>
                          <a:pt x="2618" y="3372"/>
                          <a:pt x="3372" y="2618"/>
                          <a:pt x="3372" y="1686"/>
                        </a:cubicBezTo>
                        <a:cubicBezTo>
                          <a:pt x="3372" y="754"/>
                          <a:pt x="2618" y="1"/>
                          <a:pt x="1687"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8902;p127"/>
                <p:cNvSpPr/>
                <p:nvPr/>
              </p:nvSpPr>
              <p:spPr>
                <a:xfrm>
                  <a:off x="2683630" y="3215065"/>
                  <a:ext cx="224334" cy="182045"/>
                </a:xfrm>
                <a:custGeom>
                  <a:avLst/>
                  <a:gdLst/>
                  <a:ahLst/>
                  <a:cxnLst/>
                  <a:rect l="l" t="t" r="r" b="b"/>
                  <a:pathLst>
                    <a:path w="49277" h="39988" extrusionOk="0">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8904;p127"/>
              <p:cNvGrpSpPr/>
              <p:nvPr/>
            </p:nvGrpSpPr>
            <p:grpSpPr>
              <a:xfrm>
                <a:off x="2389399" y="3100241"/>
                <a:ext cx="363638" cy="296869"/>
                <a:chOff x="2389399" y="3100241"/>
                <a:chExt cx="363638" cy="296869"/>
              </a:xfrm>
            </p:grpSpPr>
            <p:grpSp>
              <p:nvGrpSpPr>
                <p:cNvPr id="19" name="Google Shape;8905;p127"/>
                <p:cNvGrpSpPr/>
                <p:nvPr/>
              </p:nvGrpSpPr>
              <p:grpSpPr>
                <a:xfrm>
                  <a:off x="2493852" y="3100241"/>
                  <a:ext cx="259185" cy="98236"/>
                  <a:chOff x="2493852" y="3100241"/>
                  <a:chExt cx="259185" cy="98236"/>
                </a:xfrm>
              </p:grpSpPr>
              <p:sp>
                <p:nvSpPr>
                  <p:cNvPr id="23" name="Google Shape;8906;p127"/>
                  <p:cNvSpPr/>
                  <p:nvPr/>
                </p:nvSpPr>
                <p:spPr>
                  <a:xfrm>
                    <a:off x="2500428" y="3106803"/>
                    <a:ext cx="246126" cy="85123"/>
                  </a:xfrm>
                  <a:custGeom>
                    <a:avLst/>
                    <a:gdLst/>
                    <a:ahLst/>
                    <a:cxnLst/>
                    <a:rect l="l" t="t" r="r" b="b"/>
                    <a:pathLst>
                      <a:path w="54064" h="18698" extrusionOk="0">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907;p127"/>
                  <p:cNvSpPr/>
                  <p:nvPr/>
                </p:nvSpPr>
                <p:spPr>
                  <a:xfrm>
                    <a:off x="2493852" y="3183117"/>
                    <a:ext cx="15360" cy="15360"/>
                  </a:xfrm>
                  <a:custGeom>
                    <a:avLst/>
                    <a:gdLst/>
                    <a:ahLst/>
                    <a:cxnLst/>
                    <a:rect l="l" t="t" r="r" b="b"/>
                    <a:pathLst>
                      <a:path w="3374" h="3374" extrusionOk="0">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08;p127"/>
                  <p:cNvSpPr/>
                  <p:nvPr/>
                </p:nvSpPr>
                <p:spPr>
                  <a:xfrm>
                    <a:off x="2737686" y="3100241"/>
                    <a:ext cx="15351" cy="15356"/>
                  </a:xfrm>
                  <a:custGeom>
                    <a:avLst/>
                    <a:gdLst/>
                    <a:ahLst/>
                    <a:cxnLst/>
                    <a:rect l="l" t="t" r="r" b="b"/>
                    <a:pathLst>
                      <a:path w="3372" h="3373" extrusionOk="0">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8910;p127"/>
                <p:cNvSpPr/>
                <p:nvPr/>
              </p:nvSpPr>
              <p:spPr>
                <a:xfrm>
                  <a:off x="2389399" y="3215065"/>
                  <a:ext cx="224343" cy="182045"/>
                </a:xfrm>
                <a:custGeom>
                  <a:avLst/>
                  <a:gdLst/>
                  <a:ahLst/>
                  <a:cxnLst/>
                  <a:rect l="l" t="t" r="r" b="b"/>
                  <a:pathLst>
                    <a:path w="49279" h="39988" extrusionOk="0">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8912;p127"/>
              <p:cNvGrpSpPr/>
              <p:nvPr/>
            </p:nvGrpSpPr>
            <p:grpSpPr>
              <a:xfrm>
                <a:off x="2838475" y="3100241"/>
                <a:ext cx="363720" cy="296869"/>
                <a:chOff x="2838475" y="3100241"/>
                <a:chExt cx="363720" cy="296869"/>
              </a:xfrm>
            </p:grpSpPr>
            <p:grpSp>
              <p:nvGrpSpPr>
                <p:cNvPr id="12" name="Google Shape;8913;p127"/>
                <p:cNvGrpSpPr/>
                <p:nvPr/>
              </p:nvGrpSpPr>
              <p:grpSpPr>
                <a:xfrm>
                  <a:off x="2838475" y="3100241"/>
                  <a:ext cx="259186" cy="98236"/>
                  <a:chOff x="2838475" y="3100241"/>
                  <a:chExt cx="259186" cy="98236"/>
                </a:xfrm>
              </p:grpSpPr>
              <p:sp>
                <p:nvSpPr>
                  <p:cNvPr id="16" name="Google Shape;8914;p127"/>
                  <p:cNvSpPr/>
                  <p:nvPr/>
                </p:nvSpPr>
                <p:spPr>
                  <a:xfrm>
                    <a:off x="2845042" y="3106803"/>
                    <a:ext cx="246131" cy="85123"/>
                  </a:xfrm>
                  <a:custGeom>
                    <a:avLst/>
                    <a:gdLst/>
                    <a:ahLst/>
                    <a:cxnLst/>
                    <a:rect l="l" t="t" r="r" b="b"/>
                    <a:pathLst>
                      <a:path w="54065" h="18698" extrusionOk="0">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915;p127"/>
                  <p:cNvSpPr/>
                  <p:nvPr/>
                </p:nvSpPr>
                <p:spPr>
                  <a:xfrm>
                    <a:off x="3082301" y="3183117"/>
                    <a:ext cx="15360" cy="15360"/>
                  </a:xfrm>
                  <a:custGeom>
                    <a:avLst/>
                    <a:gdLst/>
                    <a:ahLst/>
                    <a:cxnLst/>
                    <a:rect l="l" t="t" r="r" b="b"/>
                    <a:pathLst>
                      <a:path w="3374" h="3374" extrusionOk="0">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916;p127"/>
                  <p:cNvSpPr/>
                  <p:nvPr/>
                </p:nvSpPr>
                <p:spPr>
                  <a:xfrm>
                    <a:off x="2838475" y="3100241"/>
                    <a:ext cx="15351" cy="15356"/>
                  </a:xfrm>
                  <a:custGeom>
                    <a:avLst/>
                    <a:gdLst/>
                    <a:ahLst/>
                    <a:cxnLst/>
                    <a:rect l="l" t="t" r="r" b="b"/>
                    <a:pathLst>
                      <a:path w="3372" h="3373" extrusionOk="0">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8918;p127"/>
                <p:cNvSpPr/>
                <p:nvPr/>
              </p:nvSpPr>
              <p:spPr>
                <a:xfrm>
                  <a:off x="2977852" y="3215065"/>
                  <a:ext cx="224343" cy="182045"/>
                </a:xfrm>
                <a:custGeom>
                  <a:avLst/>
                  <a:gdLst/>
                  <a:ahLst/>
                  <a:cxnLst/>
                  <a:rect l="l" t="t" r="r" b="b"/>
                  <a:pathLst>
                    <a:path w="49279" h="39988" extrusionOk="0">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2" name="Rectangle 61"/>
          <p:cNvSpPr/>
          <p:nvPr/>
        </p:nvSpPr>
        <p:spPr>
          <a:xfrm>
            <a:off x="3656733" y="457200"/>
            <a:ext cx="1843956" cy="830997"/>
          </a:xfrm>
          <a:prstGeom prst="rect">
            <a:avLst/>
          </a:prstGeom>
        </p:spPr>
        <p:txBody>
          <a:bodyPr wrap="square">
            <a:spAutoFit/>
          </a:bodyPr>
          <a:lstStyle/>
          <a:p>
            <a:r>
              <a:rPr lang="en-US" sz="2400" dirty="0"/>
              <a:t>Augmented Reality (AR)</a:t>
            </a:r>
          </a:p>
        </p:txBody>
      </p:sp>
      <p:sp>
        <p:nvSpPr>
          <p:cNvPr id="63" name="Rectangle 62"/>
          <p:cNvSpPr/>
          <p:nvPr/>
        </p:nvSpPr>
        <p:spPr>
          <a:xfrm>
            <a:off x="6100763" y="389036"/>
            <a:ext cx="1807369" cy="923330"/>
          </a:xfrm>
          <a:prstGeom prst="rect">
            <a:avLst/>
          </a:prstGeom>
        </p:spPr>
        <p:txBody>
          <a:bodyPr wrap="square">
            <a:spAutoFit/>
          </a:bodyPr>
          <a:lstStyle/>
          <a:p>
            <a:r>
              <a:rPr lang="en-US" sz="1800" dirty="0"/>
              <a:t>Internet of Things (</a:t>
            </a:r>
            <a:r>
              <a:rPr lang="en-US" sz="1800" dirty="0" err="1"/>
              <a:t>IoT</a:t>
            </a:r>
            <a:r>
              <a:rPr lang="en-US" sz="1800" dirty="0"/>
              <a:t>) and Network</a:t>
            </a:r>
          </a:p>
        </p:txBody>
      </p:sp>
      <p:sp>
        <p:nvSpPr>
          <p:cNvPr id="64" name="Rectangle 63"/>
          <p:cNvSpPr/>
          <p:nvPr/>
        </p:nvSpPr>
        <p:spPr>
          <a:xfrm>
            <a:off x="1332679" y="3682306"/>
            <a:ext cx="1739134" cy="1015663"/>
          </a:xfrm>
          <a:prstGeom prst="rect">
            <a:avLst/>
          </a:prstGeom>
        </p:spPr>
        <p:txBody>
          <a:bodyPr wrap="square">
            <a:spAutoFit/>
          </a:bodyPr>
          <a:lstStyle/>
          <a:p>
            <a:r>
              <a:rPr lang="en-US" sz="2000" dirty="0"/>
              <a:t>Artificial Intelligence (AI)</a:t>
            </a:r>
          </a:p>
        </p:txBody>
      </p:sp>
      <p:sp>
        <p:nvSpPr>
          <p:cNvPr id="65" name="Rectangle 64"/>
          <p:cNvSpPr/>
          <p:nvPr/>
        </p:nvSpPr>
        <p:spPr>
          <a:xfrm>
            <a:off x="3746017" y="4003774"/>
            <a:ext cx="1675459" cy="461665"/>
          </a:xfrm>
          <a:prstGeom prst="rect">
            <a:avLst/>
          </a:prstGeom>
        </p:spPr>
        <p:txBody>
          <a:bodyPr wrap="none">
            <a:spAutoFit/>
          </a:bodyPr>
          <a:lstStyle/>
          <a:p>
            <a:r>
              <a:rPr lang="en-US" sz="2400" dirty="0" err="1"/>
              <a:t>Blockchain</a:t>
            </a:r>
            <a:endParaRPr lang="en-US" sz="2400" dirty="0"/>
          </a:p>
        </p:txBody>
      </p:sp>
      <p:sp>
        <p:nvSpPr>
          <p:cNvPr id="66" name="Rectangle 65"/>
          <p:cNvSpPr/>
          <p:nvPr/>
        </p:nvSpPr>
        <p:spPr>
          <a:xfrm>
            <a:off x="6342476" y="3960912"/>
            <a:ext cx="1074333" cy="461665"/>
          </a:xfrm>
          <a:prstGeom prst="rect">
            <a:avLst/>
          </a:prstGeom>
        </p:spPr>
        <p:txBody>
          <a:bodyPr wrap="none">
            <a:spAutoFit/>
          </a:bodyPr>
          <a:lstStyle/>
          <a:p>
            <a:r>
              <a:rPr lang="en-US" sz="2400" dirty="0"/>
              <a:t>Avatar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0" y="0"/>
            <a:ext cx="9144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METAVERSE INFRASTRUCTURE AND APPLICATION TECHNOLOGY</a:t>
            </a:r>
            <a:endParaRPr/>
          </a:p>
        </p:txBody>
      </p:sp>
      <p:sp>
        <p:nvSpPr>
          <p:cNvPr id="560" name="Google Shape;560;p60"/>
          <p:cNvSpPr txBox="1">
            <a:spLocks noGrp="1"/>
          </p:cNvSpPr>
          <p:nvPr>
            <p:ph type="subTitle" idx="1"/>
          </p:nvPr>
        </p:nvSpPr>
        <p:spPr>
          <a:xfrm>
            <a:off x="0" y="1118000"/>
            <a:ext cx="9144000" cy="4025500"/>
          </a:xfrm>
          <a:prstGeom prst="rect">
            <a:avLst/>
          </a:prstGeom>
        </p:spPr>
        <p:txBody>
          <a:bodyPr spcFirstLastPara="1" wrap="square" lIns="91425" tIns="91425" rIns="91425" bIns="91425" anchor="t" anchorCtr="0">
            <a:noAutofit/>
          </a:bodyPr>
          <a:lstStyle/>
          <a:p>
            <a:pPr algn="l"/>
            <a:r>
              <a:rPr lang="en-US" sz="2400" dirty="0" err="1"/>
              <a:t>i</a:t>
            </a:r>
            <a:r>
              <a:rPr lang="en-US" sz="2400" dirty="0"/>
              <a:t>. </a:t>
            </a:r>
            <a:r>
              <a:rPr lang="en-US" sz="2400" b="1" dirty="0"/>
              <a:t>Virtual Reality (VR): </a:t>
            </a:r>
            <a:r>
              <a:rPr lang="en-US" sz="2400" dirty="0"/>
              <a:t>Utilizing immersive VR experiences to enhance patient engagement and facilitate diagnostics, treatment, and education in chronic disease management.</a:t>
            </a:r>
          </a:p>
          <a:p>
            <a:pPr algn="l"/>
            <a:r>
              <a:rPr lang="en-US" sz="2400" dirty="0"/>
              <a:t>ii. </a:t>
            </a:r>
            <a:r>
              <a:rPr lang="en-US" sz="2400" b="1" dirty="0"/>
              <a:t>Augmented Reality (AR): </a:t>
            </a:r>
            <a:r>
              <a:rPr lang="en-US" sz="2400" dirty="0"/>
              <a:t>Makes visual changes to natural environment to improve medical procedures, including surgery and training for healthcare professionals.</a:t>
            </a:r>
          </a:p>
          <a:p>
            <a:pPr algn="l"/>
            <a:r>
              <a:rPr lang="en-US" sz="2400" dirty="0"/>
              <a:t>iii.</a:t>
            </a:r>
            <a:r>
              <a:rPr lang="en-US" sz="2400" b="1" dirty="0"/>
              <a:t> Internet of Things (</a:t>
            </a:r>
            <a:r>
              <a:rPr lang="en-US" sz="2400" b="1" dirty="0" err="1"/>
              <a:t>IoT</a:t>
            </a:r>
            <a:r>
              <a:rPr lang="en-US" sz="2400" b="1" dirty="0"/>
              <a:t>) and Network</a:t>
            </a:r>
            <a:r>
              <a:rPr lang="en-US" sz="2400" dirty="0"/>
              <a:t>: collective network of connected devices and technology for remote patient monitoring and real-time data analysis, integrating seamlessly with the </a:t>
            </a:r>
            <a:r>
              <a:rPr lang="en-US" sz="2400" dirty="0" err="1"/>
              <a:t>MedMetaverse</a:t>
            </a:r>
            <a:r>
              <a:rPr lang="en-US" sz="2400" dirty="0"/>
              <a:t> platform.</a:t>
            </a:r>
          </a:p>
          <a:p>
            <a:pPr algn="l"/>
            <a:r>
              <a:rPr lang="en-US" sz="1800" dirty="0"/>
              <a:t>.</a:t>
            </a:r>
          </a:p>
          <a:p>
            <a:pPr algn="l"/>
            <a:endParaRPr lang="en-US" sz="1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558"/>
        <p:cNvGrpSpPr/>
        <p:nvPr/>
      </p:nvGrpSpPr>
      <p:grpSpPr>
        <a:xfrm>
          <a:off x="0" y="0"/>
          <a:ext cx="0" cy="0"/>
          <a:chOff x="0" y="0"/>
          <a:chExt cx="0" cy="0"/>
        </a:xfrm>
      </p:grpSpPr>
      <p:sp>
        <p:nvSpPr>
          <p:cNvPr id="559" name="Google Shape;559;p60"/>
          <p:cNvSpPr txBox="1">
            <a:spLocks noGrp="1"/>
          </p:cNvSpPr>
          <p:nvPr>
            <p:ph type="title"/>
          </p:nvPr>
        </p:nvSpPr>
        <p:spPr>
          <a:xfrm>
            <a:off x="0" y="0"/>
            <a:ext cx="91440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METAVERSE INFRASTRUCTURE AND APPLICATION TECHNOLOGY</a:t>
            </a:r>
            <a:endParaRPr/>
          </a:p>
        </p:txBody>
      </p:sp>
      <p:sp>
        <p:nvSpPr>
          <p:cNvPr id="560" name="Google Shape;560;p60"/>
          <p:cNvSpPr txBox="1">
            <a:spLocks noGrp="1"/>
          </p:cNvSpPr>
          <p:nvPr>
            <p:ph type="subTitle" idx="1"/>
          </p:nvPr>
        </p:nvSpPr>
        <p:spPr>
          <a:xfrm>
            <a:off x="0" y="1289450"/>
            <a:ext cx="9144000" cy="4025500"/>
          </a:xfrm>
          <a:prstGeom prst="rect">
            <a:avLst/>
          </a:prstGeom>
        </p:spPr>
        <p:txBody>
          <a:bodyPr spcFirstLastPara="1" wrap="square" lIns="91425" tIns="91425" rIns="91425" bIns="91425" anchor="t" anchorCtr="0">
            <a:noAutofit/>
          </a:bodyPr>
          <a:lstStyle/>
          <a:p>
            <a:pPr algn="l"/>
            <a:r>
              <a:rPr lang="en-US" sz="2400" dirty="0"/>
              <a:t>iv. </a:t>
            </a:r>
            <a:r>
              <a:rPr lang="en-US" sz="2400" b="1" dirty="0"/>
              <a:t>Artificial Intelligence (AI): </a:t>
            </a:r>
            <a:r>
              <a:rPr lang="en-US" sz="2400" dirty="0"/>
              <a:t>Harnessing AI for personalized treatment recommendations and advanced disease diagnosis using machine learning algorithms.</a:t>
            </a:r>
          </a:p>
          <a:p>
            <a:pPr algn="l"/>
            <a:r>
              <a:rPr lang="en-US" sz="2400" dirty="0"/>
              <a:t>v. </a:t>
            </a:r>
            <a:r>
              <a:rPr lang="en-US" sz="2400" b="1" dirty="0" err="1"/>
              <a:t>Blockchain</a:t>
            </a:r>
            <a:r>
              <a:rPr lang="en-US" sz="2400" dirty="0"/>
              <a:t>: Implementing </a:t>
            </a:r>
            <a:r>
              <a:rPr lang="en-US" sz="2400" dirty="0" err="1"/>
              <a:t>blockchain</a:t>
            </a:r>
            <a:r>
              <a:rPr lang="en-US" sz="2400" dirty="0"/>
              <a:t> technology to ensure the security and integrity of patient data, providing immutable records for transparent healthcare transactions.</a:t>
            </a:r>
          </a:p>
          <a:p>
            <a:pPr algn="l"/>
            <a:r>
              <a:rPr lang="en-IN" sz="2400" dirty="0"/>
              <a:t>     It provides encryption and access control.</a:t>
            </a:r>
            <a:endParaRPr lang="en-US" sz="2400" dirty="0"/>
          </a:p>
          <a:p>
            <a:pPr algn="l"/>
            <a:r>
              <a:rPr lang="en-US" sz="2400" dirty="0"/>
              <a:t>vi. </a:t>
            </a:r>
            <a:r>
              <a:rPr lang="en-US" sz="2400" b="1" dirty="0"/>
              <a:t>Avatar</a:t>
            </a:r>
            <a:r>
              <a:rPr lang="en-US" sz="2400" dirty="0"/>
              <a:t>: Employing avatars as representations of individuals in the virtual world, facilitating telemedicine and virtual care delivery.</a:t>
            </a:r>
          </a:p>
          <a:p>
            <a:pPr algn="l"/>
            <a:endParaRPr lang="en-US" sz="1800" dirty="0"/>
          </a:p>
        </p:txBody>
      </p:sp>
    </p:spTree>
  </p:cSld>
  <p:clrMapOvr>
    <a:masterClrMapping/>
  </p:clrMapOvr>
</p:sld>
</file>

<file path=ppt/theme/theme1.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TotalTime>
  <Words>2710</Words>
  <Application>Microsoft Office PowerPoint</Application>
  <PresentationFormat>On-screen Show (16:9)</PresentationFormat>
  <Paragraphs>298</Paragraphs>
  <Slides>45</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Wingdings</vt:lpstr>
      <vt:lpstr>DM Serif Display</vt:lpstr>
      <vt:lpstr>Arial</vt:lpstr>
      <vt:lpstr>Karla</vt:lpstr>
      <vt:lpstr>Minimalist Hepatitis Clinical Case by Slidesgo</vt:lpstr>
      <vt:lpstr>MedMetaverse</vt:lpstr>
      <vt:lpstr>Contents</vt:lpstr>
      <vt:lpstr>Introduction</vt:lpstr>
      <vt:lpstr>Introduction</vt:lpstr>
      <vt:lpstr>State-of-the-Art Methodology using </vt:lpstr>
      <vt:lpstr>METAVERSE</vt:lpstr>
      <vt:lpstr>PowerPoint Presentation</vt:lpstr>
      <vt:lpstr>METAVERSE INFRASTRUCTURE AND APPLICATION TECHNOLOGY</vt:lpstr>
      <vt:lpstr>METAVERSE INFRASTRUCTURE AND APPLICATION TECHNOLOGY</vt:lpstr>
      <vt:lpstr>ROLE OF WEARABLE DEVICES IN HEALTH CARE</vt:lpstr>
      <vt:lpstr>Wearable Devices in Healthcare</vt:lpstr>
      <vt:lpstr>TOP DEVICES</vt:lpstr>
      <vt:lpstr>ADVANTAGES OF MEDICAL WEARABLES</vt:lpstr>
      <vt:lpstr>ADVANTAGES OF MEDICAL WEARABLES</vt:lpstr>
      <vt:lpstr>DRAWBACKS OF MEDICAL WEARABLES</vt:lpstr>
      <vt:lpstr>IMPORTANCE OF AI  IN HEALTH CARE</vt:lpstr>
      <vt:lpstr>ARTIFICIAL INTELLIGENCE IN HEALTHCARE</vt:lpstr>
      <vt:lpstr>ARTIFICIAL INTELLIGENCE IN HEALTHCARE</vt:lpstr>
      <vt:lpstr>PROS AND CONS</vt:lpstr>
      <vt:lpstr>BLOCKCHAIN’S ROLE IN HEALTHCARE INDUSTRY</vt:lpstr>
      <vt:lpstr>BLOCKCHAIN IN HEALTHCARE INDUSTRY</vt:lpstr>
      <vt:lpstr>BLOCKCHAIN IN HEALTHCARE INDUSTRY</vt:lpstr>
      <vt:lpstr>INTERACTION BETWEEN AI, BC, AND WEARABLE TECHNOLOGIES TO TREAT AND MANAGE CHRONIC DISEASES</vt:lpstr>
      <vt:lpstr>PowerPoint Presentation</vt:lpstr>
      <vt:lpstr>PowerPoint Presentation</vt:lpstr>
      <vt:lpstr>PowerPoint Presentation</vt:lpstr>
      <vt:lpstr>EXISTING SYSTEM</vt:lpstr>
      <vt:lpstr>PROPOSED MEDMETAVERSE APPROACH TO TREAT AND MANAGE CHRONIC DISEASES</vt:lpstr>
      <vt:lpstr>MEDMETAVERSE APPROACH</vt:lpstr>
      <vt:lpstr>PowerPoint Presentation</vt:lpstr>
      <vt:lpstr>PowerPoint Presentation</vt:lpstr>
      <vt:lpstr>PowerPoint Presentation</vt:lpstr>
      <vt:lpstr>PowerPoint Presentation</vt:lpstr>
      <vt:lpstr>THE MOST IMPORTANT METAVERSE HEALTHCARE USE CASES  AND FUTURE ENHANCEMENT</vt:lpstr>
      <vt:lpstr>PowerPoint Presentation</vt:lpstr>
      <vt:lpstr>PowerPoint Presentation</vt:lpstr>
      <vt:lpstr>PowerPoint Presentation</vt:lpstr>
      <vt:lpstr>HEALTHCARE METAVERSE BENEFITS AND CHALLENGES</vt:lpstr>
      <vt:lpstr>BENEFITS</vt:lpstr>
      <vt:lpstr>CHALLENGES</vt:lpstr>
      <vt:lpstr>CHALLENGES</vt:lpstr>
      <vt:lpstr>Conclusions</vt:lpstr>
      <vt:lpstr>References</vt:lpstr>
      <vt:lpstr>THANKYOU</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MedMetaverse</dc:title>
  <cp:lastModifiedBy>Admin</cp:lastModifiedBy>
  <cp:revision>18</cp:revision>
  <dcterms:modified xsi:type="dcterms:W3CDTF">2025-03-20T02:01:25Z</dcterms:modified>
</cp:coreProperties>
</file>