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 Serif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Serif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83d4e7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83d4e7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83d4e75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83d4e75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83d4e75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83d4e7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683d4e7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683d4e7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83d4e75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83d4e75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683d4e75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683d4e7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83d4e7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683d4e7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683d4e75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683d4e75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683d4e75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683d4e75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683d4e75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683d4e75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9948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660400" marR="660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660400" marR="6604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660400" marR="6604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660400" marR="6604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660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latin typeface="Roboto Serif"/>
                <a:ea typeface="Roboto Serif"/>
                <a:cs typeface="Roboto Serif"/>
                <a:sym typeface="Roboto Serif"/>
              </a:rPr>
              <a:t>   </a:t>
            </a:r>
            <a:r>
              <a:rPr b="1" lang="en" sz="2400">
                <a:latin typeface="Roboto Serif"/>
                <a:ea typeface="Roboto Serif"/>
                <a:cs typeface="Roboto Serif"/>
                <a:sym typeface="Roboto Serif"/>
              </a:rPr>
              <a:t>Federated Learning on the Edge</a:t>
            </a:r>
            <a:endParaRPr b="1" sz="24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660400" marR="6604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latin typeface="Roboto Serif"/>
                <a:ea typeface="Roboto Serif"/>
                <a:cs typeface="Roboto Serif"/>
                <a:sym typeface="Roboto Serif"/>
              </a:rPr>
              <a:t>AAAI Spring Series Symposium 2024</a:t>
            </a:r>
            <a:endParaRPr b="1" sz="18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660400" marR="6604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Roboto Serif"/>
                <a:ea typeface="Roboto Serif"/>
                <a:cs typeface="Roboto Serif"/>
                <a:sym typeface="Roboto Serif"/>
              </a:rPr>
              <a:t>on March 25-27, 2024 @ Stanford University</a:t>
            </a:r>
            <a:endParaRPr sz="14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660400" marR="66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348650" y="3998425"/>
            <a:ext cx="2208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Sree bhargavi balija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0" y="3297125"/>
            <a:ext cx="2321900" cy="16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725" y="89600"/>
            <a:ext cx="1690075" cy="16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FL in defense applications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</a:t>
            </a:r>
            <a:r>
              <a:rPr lang="en" sz="4500"/>
              <a:t>learly</a:t>
            </a:r>
            <a:r>
              <a:rPr lang="en" sz="4500"/>
              <a:t> explains importance of fl with increment in data (Latency, accuracy, cost)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Traditional </a:t>
            </a:r>
            <a:r>
              <a:rPr lang="en" sz="4500"/>
              <a:t>processing pipelines</a:t>
            </a:r>
            <a:r>
              <a:rPr lang="en" sz="4500"/>
              <a:t> at risk, ML ~ 1B params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Simplifying</a:t>
            </a:r>
            <a:r>
              <a:rPr lang="en" sz="4500"/>
              <a:t> the payload</a:t>
            </a:r>
            <a:endParaRPr sz="4500"/>
          </a:p>
          <a:p>
            <a:pPr indent="-32146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Gradient updating</a:t>
            </a:r>
            <a:endParaRPr sz="4500"/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splitting the data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Replacing DSP by neural networks, fl to notify other nodes on adaptation to changing conditions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Underwater </a:t>
            </a:r>
            <a:r>
              <a:rPr lang="en" sz="4500"/>
              <a:t>seabed</a:t>
            </a:r>
            <a:r>
              <a:rPr lang="en" sz="4500"/>
              <a:t> </a:t>
            </a:r>
            <a:r>
              <a:rPr lang="en" sz="4500"/>
              <a:t>characterization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RF fingerprinting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convergence in NON IID FL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:- Achieving communication efficiency in Non IID FL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Compression (Sparsification and </a:t>
            </a:r>
            <a:r>
              <a:rPr lang="en"/>
              <a:t>quantification)</a:t>
            </a:r>
            <a:r>
              <a:rPr lang="en"/>
              <a:t> at client level -&gt; Reduction in amount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gradient compression , reduction in communication rounds and Error feedback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Convergence</a:t>
            </a:r>
            <a:r>
              <a:rPr lang="en"/>
              <a:t> of CFedAvg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Datasets:- MNIST and CIFAR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 strategy for Linear convergence in nonconvex setting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8625" y="527125"/>
            <a:ext cx="8368200" cy="4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latin typeface="Arial"/>
                <a:ea typeface="Arial"/>
                <a:cs typeface="Arial"/>
                <a:sym typeface="Arial"/>
              </a:rPr>
              <a:t>Learning at the Edge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8"/>
              <a:t>1) LoRA based fine tuning</a:t>
            </a:r>
            <a:endParaRPr sz="2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88"/>
              <a:t>2) Privacy at clients</a:t>
            </a:r>
            <a:endParaRPr sz="2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88"/>
              <a:t>3) Handles data heterogeneity, Minimax optimization technique</a:t>
            </a:r>
            <a:endParaRPr sz="2988"/>
          </a:p>
          <a:p>
            <a:pPr indent="-33295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988"/>
              <a:t>FEDPET (LLM frozen, only lora parameters)</a:t>
            </a:r>
            <a:endParaRPr sz="2988"/>
          </a:p>
          <a:p>
            <a:pPr indent="-3329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88"/>
              <a:t>FEDLORA</a:t>
            </a:r>
            <a:endParaRPr sz="2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88"/>
              <a:t>3) Memory efficient zeroth order based </a:t>
            </a:r>
            <a:r>
              <a:rPr lang="en" sz="2988"/>
              <a:t>fine tuning</a:t>
            </a:r>
            <a:endParaRPr sz="2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88"/>
              <a:t>4) Communication </a:t>
            </a:r>
            <a:r>
              <a:rPr lang="en" sz="2988"/>
              <a:t>efficiency</a:t>
            </a:r>
            <a:r>
              <a:rPr lang="en" sz="2988"/>
              <a:t> by local training</a:t>
            </a:r>
            <a:endParaRPr sz="2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88"/>
              <a:t>5) Network operations for distributed AI</a:t>
            </a:r>
            <a:endParaRPr sz="2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803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77">
                <a:latin typeface="Arial"/>
                <a:ea typeface="Arial"/>
                <a:cs typeface="Arial"/>
                <a:sym typeface="Arial"/>
              </a:rPr>
              <a:t>Byzantine robustness and reconciling privacy in fl</a:t>
            </a:r>
            <a:endParaRPr sz="18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1) Two vulnerabilities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2) Suppress the influence of robust clients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3) assumption of bounded covariance of gradients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https://arxiv.org/pdf/2205.11765.pdf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One-Pass Distribution Sketch for Measuring Data Heterogeneity in Federated Learning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</a:t>
            </a:r>
            <a:r>
              <a:rPr lang="en"/>
              <a:t> the cold start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One-pass distribution sketch</a:t>
            </a:r>
            <a:r>
              <a:rPr lang="en"/>
              <a:t> is for new clients with unlabeled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Sketch-based sampling strategy for federated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Matrix of 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Locality Sensitive Hashing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variation distance between clients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https://openreview.net/pdf?id=KMxRQO7P98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in federated learning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Balance between privacy and robustness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Secure aggregation</a:t>
            </a:r>
            <a:endParaRPr sz="6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E</a:t>
            </a:r>
            <a:r>
              <a:rPr lang="en" sz="6400"/>
              <a:t>nsures privacy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malicious</a:t>
            </a:r>
            <a:r>
              <a:rPr lang="en" sz="6400"/>
              <a:t> clients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ensures robustness </a:t>
            </a:r>
            <a:r>
              <a:rPr lang="en" sz="6400"/>
              <a:t>requires</a:t>
            </a:r>
            <a:r>
              <a:rPr lang="en" sz="6400"/>
              <a:t> user privacy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/>
              <a:t>Z probe framework</a:t>
            </a:r>
            <a:endParaRPr b="1"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low overhead, scalable, private and robust FL in the malicious client setting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Rank based statistics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/>
              <a:t>Cost that grows linearly with number of clients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federated learning still alive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Horizontal FL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LESS-VFL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Challenge:- </a:t>
            </a:r>
            <a:r>
              <a:rPr lang="en" sz="1618"/>
              <a:t>Irrelevant</a:t>
            </a:r>
            <a:r>
              <a:rPr lang="en" sz="1618"/>
              <a:t> data of different parties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Communication </a:t>
            </a:r>
            <a:r>
              <a:rPr lang="en" sz="1618"/>
              <a:t>efficient</a:t>
            </a:r>
            <a:r>
              <a:rPr lang="en" sz="1618"/>
              <a:t> feature selection through vertical </a:t>
            </a:r>
            <a:r>
              <a:rPr lang="en" sz="1618"/>
              <a:t>federated</a:t>
            </a:r>
            <a:r>
              <a:rPr lang="en" sz="1618"/>
              <a:t> </a:t>
            </a:r>
            <a:r>
              <a:rPr lang="en" sz="1618"/>
              <a:t>learning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 1)  Removes spurious features - significant embedding components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 2) 20x Reduction in communication cost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Private vertically trained random forest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18"/>
              <a:t>https://arxiv.org/pdf/2305.02219.pdf</a:t>
            </a:r>
            <a:endParaRPr sz="1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7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walk, Fed Crawl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and centralized federated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architecture that jumps on to device or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Optimized technique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768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Federated Learning of Things - Expanding the Heterogeneity in Federated Learning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381650"/>
            <a:ext cx="83682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44"/>
              <a:t>Heterogeneous</a:t>
            </a:r>
            <a:r>
              <a:rPr lang="en" sz="6044"/>
              <a:t> learning in biological intelligence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Edge computing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Convergence during </a:t>
            </a:r>
            <a:r>
              <a:rPr lang="en" sz="6044"/>
              <a:t>heterogeneous</a:t>
            </a:r>
            <a:r>
              <a:rPr lang="en" sz="6044"/>
              <a:t> clients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Deep learning has innate features which are used categorize </a:t>
            </a:r>
            <a:r>
              <a:rPr lang="en" sz="6044"/>
              <a:t>heterogeneity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FL in IOT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Feature based knowledge distillation for wireless edge learning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Smote is address privacy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44"/>
              <a:t>Address heterogeneity by pruning of channels at difference levels</a:t>
            </a:r>
            <a:endParaRPr sz="6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Assured Fl at the edge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AI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indrance</a:t>
            </a:r>
            <a:r>
              <a:rPr lang="en"/>
              <a:t> of </a:t>
            </a:r>
            <a:r>
              <a:rPr lang="en"/>
              <a:t>malicious</a:t>
            </a:r>
            <a:r>
              <a:rPr lang="en"/>
              <a:t> actor in federated learning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 in autonomous vehicles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Assured FL at edge in autonomous </a:t>
            </a:r>
            <a:r>
              <a:rPr lang="en"/>
              <a:t>vehicles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