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83" r:id="rId3"/>
    <p:sldId id="258" r:id="rId4"/>
    <p:sldId id="259" r:id="rId5"/>
    <p:sldId id="261" r:id="rId6"/>
    <p:sldId id="263" r:id="rId7"/>
    <p:sldId id="257" r:id="rId8"/>
    <p:sldId id="277" r:id="rId9"/>
    <p:sldId id="260" r:id="rId10"/>
    <p:sldId id="278" r:id="rId11"/>
    <p:sldId id="262" r:id="rId12"/>
    <p:sldId id="279" r:id="rId13"/>
    <p:sldId id="264" r:id="rId14"/>
    <p:sldId id="280" r:id="rId15"/>
    <p:sldId id="265" r:id="rId16"/>
    <p:sldId id="281" r:id="rId17"/>
    <p:sldId id="266" r:id="rId18"/>
    <p:sldId id="28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23AF14-2919-424D-9A66-682E2A6BEA23}">
          <p14:sldIdLst>
            <p14:sldId id="256"/>
            <p14:sldId id="283"/>
            <p14:sldId id="258"/>
            <p14:sldId id="259"/>
            <p14:sldId id="261"/>
            <p14:sldId id="263"/>
            <p14:sldId id="257"/>
            <p14:sldId id="277"/>
            <p14:sldId id="260"/>
            <p14:sldId id="278"/>
            <p14:sldId id="262"/>
            <p14:sldId id="279"/>
            <p14:sldId id="264"/>
            <p14:sldId id="280"/>
            <p14:sldId id="265"/>
            <p14:sldId id="281"/>
            <p14:sldId id="266"/>
            <p14:sldId id="282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ee Bushan K M" initials="SK" lastIdx="1" clrIdx="0">
    <p:extLst>
      <p:ext uri="{19B8F6BF-5375-455C-9EA6-DF929625EA0E}">
        <p15:presenceInfo xmlns:p15="http://schemas.microsoft.com/office/powerpoint/2012/main" userId="4c3723860d981d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E%20BUSHAN%20K%20M\Desktop\Data%20Science\2.%20SQL\final%20proj\1st%20(aggressive%20bats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E%20BUSHAN%20K%20M\Desktop\Data%20Science\2.%20SQL\final%20proj\2nd(anchor%20bats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E%20BUSHAN%20K%20M\Desktop\Data%20Science\2.%20SQL\final%20proj\3rd%20(hardhitters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E%20BUSHAN%20K%20M\Desktop\Data%20Science\2.%20SQL\final%20proj\bowling(good%20eco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E%20BUSHAN%20K%20M\Desktop\Data%20Science\2.%20SQL\final%20proj\bowling(strikerate)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EE%20BUSHAN%20K%20M\Desktop\Data%20Science\2.%20SQL\final%20proj\allrounder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Aggressive Players – Strike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'1st (aggressive bats)'!$B$1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'1st (aggressive bats)'!$A$2:$A$11</c:f>
              <c:strCache>
                <c:ptCount val="10"/>
                <c:pt idx="0">
                  <c:v>SR Watson</c:v>
                </c:pt>
                <c:pt idx="1">
                  <c:v>KL Rahul</c:v>
                </c:pt>
                <c:pt idx="2">
                  <c:v>GJ Bailey</c:v>
                </c:pt>
                <c:pt idx="3">
                  <c:v>G Gambhir</c:v>
                </c:pt>
                <c:pt idx="4">
                  <c:v>AM Rahane</c:v>
                </c:pt>
                <c:pt idx="5">
                  <c:v>M Vijay</c:v>
                </c:pt>
                <c:pt idx="6">
                  <c:v>Q de Kock</c:v>
                </c:pt>
                <c:pt idx="7">
                  <c:v>AD Russell</c:v>
                </c:pt>
                <c:pt idx="8">
                  <c:v>Harbhajan Singh</c:v>
                </c:pt>
                <c:pt idx="9">
                  <c:v>V Kohli</c:v>
                </c:pt>
              </c:strCache>
            </c:strRef>
          </c:cat>
          <c:val>
            <c:numRef>
              <c:f>'1st (aggressive bats)'!$B$2:$B$11</c:f>
              <c:numCache>
                <c:formatCode>General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9D-4CD1-9F1D-94C15DBF5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14177336"/>
        <c:axId val="514180576"/>
        <c:axId val="0"/>
      </c:bar3DChart>
      <c:catAx>
        <c:axId val="51417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180576"/>
        <c:crosses val="autoZero"/>
        <c:auto val="1"/>
        <c:lblAlgn val="ctr"/>
        <c:lblOffset val="100"/>
        <c:noMultiLvlLbl val="0"/>
      </c:catAx>
      <c:valAx>
        <c:axId val="51418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177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Anchor Batsman</a:t>
            </a:r>
            <a:r>
              <a:rPr lang="en-IN" baseline="0" dirty="0"/>
              <a:t> - A</a:t>
            </a:r>
            <a:r>
              <a:rPr lang="en-IN" dirty="0"/>
              <a:t>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'2nd(anchor bats)'!$B$1</c:f>
              <c:strCache>
                <c:ptCount val="1"/>
                <c:pt idx="0">
                  <c:v>batting_average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'2nd(anchor bats)'!$A$2:$A$11</c:f>
              <c:strCache>
                <c:ptCount val="10"/>
                <c:pt idx="0">
                  <c:v>AD Russell</c:v>
                </c:pt>
                <c:pt idx="1">
                  <c:v>CH Morris</c:v>
                </c:pt>
                <c:pt idx="2">
                  <c:v>K Gowtham</c:v>
                </c:pt>
                <c:pt idx="3">
                  <c:v>Harmeet Singh</c:v>
                </c:pt>
                <c:pt idx="4">
                  <c:v>AUK Pathan</c:v>
                </c:pt>
                <c:pt idx="5">
                  <c:v>HH Pandya</c:v>
                </c:pt>
                <c:pt idx="6">
                  <c:v>Kamran Akmal</c:v>
                </c:pt>
                <c:pt idx="7">
                  <c:v>Bipul Sharma</c:v>
                </c:pt>
                <c:pt idx="8">
                  <c:v>SP Narine</c:v>
                </c:pt>
                <c:pt idx="9">
                  <c:v>LJ Wright</c:v>
                </c:pt>
              </c:strCache>
            </c:strRef>
          </c:cat>
          <c:val>
            <c:numRef>
              <c:f>'2nd(anchor bats)'!$B$2:$B$11</c:f>
              <c:numCache>
                <c:formatCode>General</c:formatCode>
                <c:ptCount val="10"/>
                <c:pt idx="0">
                  <c:v>1.7199546485260699</c:v>
                </c:pt>
                <c:pt idx="1">
                  <c:v>1.5305555555555499</c:v>
                </c:pt>
                <c:pt idx="2">
                  <c:v>1.6460176991150399</c:v>
                </c:pt>
                <c:pt idx="3">
                  <c:v>1.5</c:v>
                </c:pt>
                <c:pt idx="4">
                  <c:v>1.5</c:v>
                </c:pt>
                <c:pt idx="5">
                  <c:v>1.50390189520624</c:v>
                </c:pt>
                <c:pt idx="6">
                  <c:v>1.6410256410256401</c:v>
                </c:pt>
                <c:pt idx="7">
                  <c:v>1.50806451612903</c:v>
                </c:pt>
                <c:pt idx="8">
                  <c:v>1.5567190226876</c:v>
                </c:pt>
                <c:pt idx="9">
                  <c:v>1.6825396825396799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CB-4709-983E-C217D2168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22681344"/>
        <c:axId val="522683504"/>
        <c:axId val="0"/>
      </c:bar3DChart>
      <c:catAx>
        <c:axId val="52268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83504"/>
        <c:crosses val="autoZero"/>
        <c:auto val="1"/>
        <c:lblAlgn val="ctr"/>
        <c:lblOffset val="100"/>
        <c:noMultiLvlLbl val="0"/>
      </c:catAx>
      <c:valAx>
        <c:axId val="52268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8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Hard-Hitters Boundary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'3rd (hardhitters)'!$B$1</c:f>
              <c:strCache>
                <c:ptCount val="1"/>
                <c:pt idx="0">
                  <c:v>no_of_boundaries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'3rd (hardhitters)'!$A$2:$A$11</c:f>
              <c:strCache>
                <c:ptCount val="10"/>
                <c:pt idx="0">
                  <c:v>CH Gayle</c:v>
                </c:pt>
                <c:pt idx="1">
                  <c:v>V Kohli</c:v>
                </c:pt>
                <c:pt idx="2">
                  <c:v>DA Warner</c:v>
                </c:pt>
                <c:pt idx="3">
                  <c:v>S Dhawan</c:v>
                </c:pt>
                <c:pt idx="4">
                  <c:v>SK Raina</c:v>
                </c:pt>
                <c:pt idx="5">
                  <c:v>RG Sharma</c:v>
                </c:pt>
                <c:pt idx="6">
                  <c:v>AB de Villiers</c:v>
                </c:pt>
                <c:pt idx="7">
                  <c:v>RV Uthappa</c:v>
                </c:pt>
                <c:pt idx="8">
                  <c:v>SR Watson</c:v>
                </c:pt>
                <c:pt idx="9">
                  <c:v>G Gambhir</c:v>
                </c:pt>
              </c:strCache>
            </c:strRef>
          </c:cat>
          <c:val>
            <c:numRef>
              <c:f>'3rd (hardhitters)'!$B$2:$B$11</c:f>
              <c:numCache>
                <c:formatCode>General</c:formatCode>
                <c:ptCount val="10"/>
                <c:pt idx="0">
                  <c:v>733</c:v>
                </c:pt>
                <c:pt idx="1">
                  <c:v>706</c:v>
                </c:pt>
                <c:pt idx="2">
                  <c:v>705</c:v>
                </c:pt>
                <c:pt idx="3">
                  <c:v>700</c:v>
                </c:pt>
                <c:pt idx="4">
                  <c:v>687</c:v>
                </c:pt>
                <c:pt idx="5">
                  <c:v>672</c:v>
                </c:pt>
                <c:pt idx="6">
                  <c:v>625</c:v>
                </c:pt>
                <c:pt idx="7">
                  <c:v>617</c:v>
                </c:pt>
                <c:pt idx="8">
                  <c:v>566</c:v>
                </c:pt>
                <c:pt idx="9">
                  <c:v>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B-420D-BDEB-CF2231480C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3537160"/>
        <c:axId val="523537880"/>
      </c:barChart>
      <c:catAx>
        <c:axId val="523537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537880"/>
        <c:crosses val="autoZero"/>
        <c:auto val="1"/>
        <c:lblAlgn val="ctr"/>
        <c:lblOffset val="100"/>
        <c:noMultiLvlLbl val="0"/>
      </c:catAx>
      <c:valAx>
        <c:axId val="52353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537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Bowler </a:t>
            </a:r>
            <a:r>
              <a:rPr lang="en-US" baseline="0"/>
              <a:t>- E</a:t>
            </a:r>
            <a:r>
              <a:rPr lang="en-US"/>
              <a:t>conomy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'bowling(good eco)'!$C$16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'bowling(good eco)'!$B$17:$B$26</c:f>
              <c:strCache>
                <c:ptCount val="10"/>
                <c:pt idx="0">
                  <c:v>PP Ojha</c:v>
                </c:pt>
                <c:pt idx="1">
                  <c:v>Z Khan</c:v>
                </c:pt>
                <c:pt idx="2">
                  <c:v>DE Bollinger</c:v>
                </c:pt>
                <c:pt idx="3">
                  <c:v>R Sharma</c:v>
                </c:pt>
                <c:pt idx="4">
                  <c:v>MS Gony</c:v>
                </c:pt>
                <c:pt idx="5">
                  <c:v>KA Pollard</c:v>
                </c:pt>
                <c:pt idx="6">
                  <c:v>YS Chahal</c:v>
                </c:pt>
                <c:pt idx="7">
                  <c:v>SL Malinga</c:v>
                </c:pt>
                <c:pt idx="8">
                  <c:v>B Lee</c:v>
                </c:pt>
                <c:pt idx="9">
                  <c:v>AB Agarkar</c:v>
                </c:pt>
              </c:strCache>
            </c:strRef>
          </c:cat>
          <c:val>
            <c:numRef>
              <c:f>'bowling(good eco)'!$C$17:$C$26</c:f>
              <c:numCache>
                <c:formatCode>0.00</c:formatCode>
                <c:ptCount val="10"/>
                <c:pt idx="0">
                  <c:v>7.4005141388174804</c:v>
                </c:pt>
                <c:pt idx="1">
                  <c:v>7.5395430579964797</c:v>
                </c:pt>
                <c:pt idx="2">
                  <c:v>7.16</c:v>
                </c:pt>
                <c:pt idx="3">
                  <c:v>7.0588235294117601</c:v>
                </c:pt>
                <c:pt idx="4">
                  <c:v>8.5427027027026998</c:v>
                </c:pt>
                <c:pt idx="5">
                  <c:v>8.3804809052333802</c:v>
                </c:pt>
                <c:pt idx="6">
                  <c:v>7.6288848263254101</c:v>
                </c:pt>
                <c:pt idx="7">
                  <c:v>7.0329522528580997</c:v>
                </c:pt>
                <c:pt idx="8">
                  <c:v>7.37554585152838</c:v>
                </c:pt>
                <c:pt idx="9">
                  <c:v>8.5902439024390205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2-44D3-ADF6-3C08D06B9B2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95100528"/>
        <c:axId val="595103048"/>
      </c:barChart>
      <c:catAx>
        <c:axId val="59510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103048"/>
        <c:crosses val="autoZero"/>
        <c:auto val="1"/>
        <c:lblAlgn val="ctr"/>
        <c:lblOffset val="100"/>
        <c:noMultiLvlLbl val="0"/>
      </c:catAx>
      <c:valAx>
        <c:axId val="595103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10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Bowlers - strikerate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'bowling(strikerate)'!$D$15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'bowling(strikerate)'!$C$16:$C$25</c:f>
              <c:strCache>
                <c:ptCount val="10"/>
                <c:pt idx="0">
                  <c:v>DW Steyn</c:v>
                </c:pt>
                <c:pt idx="1">
                  <c:v>M Muralitharan</c:v>
                </c:pt>
                <c:pt idx="2">
                  <c:v>A Symonds</c:v>
                </c:pt>
                <c:pt idx="3">
                  <c:v>STR Binny</c:v>
                </c:pt>
                <c:pt idx="4">
                  <c:v>KV Sharma</c:v>
                </c:pt>
                <c:pt idx="5">
                  <c:v>WD Parnell</c:v>
                </c:pt>
                <c:pt idx="6">
                  <c:v>NA Saini</c:v>
                </c:pt>
                <c:pt idx="7">
                  <c:v>AB Agarkar</c:v>
                </c:pt>
                <c:pt idx="8">
                  <c:v>S Nadeem</c:v>
                </c:pt>
                <c:pt idx="9">
                  <c:v>DJ Bravo</c:v>
                </c:pt>
              </c:strCache>
            </c:strRef>
          </c:cat>
          <c:val>
            <c:numRef>
              <c:f>'bowling(strikerate)'!$D$16:$D$25</c:f>
              <c:numCache>
                <c:formatCode>General</c:formatCode>
                <c:ptCount val="10"/>
                <c:pt idx="0">
                  <c:v>4.6133567662565898E-2</c:v>
                </c:pt>
                <c:pt idx="1">
                  <c:v>4.1851616994292899E-2</c:v>
                </c:pt>
                <c:pt idx="2">
                  <c:v>4.2592592592592501E-2</c:v>
                </c:pt>
                <c:pt idx="3">
                  <c:v>4.5826513911620202E-2</c:v>
                </c:pt>
                <c:pt idx="4">
                  <c:v>5.1654560129136398E-2</c:v>
                </c:pt>
                <c:pt idx="5">
                  <c:v>5.1580698835274497E-2</c:v>
                </c:pt>
                <c:pt idx="6">
                  <c:v>3.2367972742759703E-2</c:v>
                </c:pt>
                <c:pt idx="7">
                  <c:v>4.0243902439024301E-2</c:v>
                </c:pt>
                <c:pt idx="8">
                  <c:v>3.7323943661971802E-2</c:v>
                </c:pt>
                <c:pt idx="9">
                  <c:v>6.1489810260014002E-2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5-4BC0-B738-69FB94993A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22652144"/>
        <c:axId val="522646024"/>
      </c:barChart>
      <c:catAx>
        <c:axId val="522652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46024"/>
        <c:crosses val="autoZero"/>
        <c:auto val="1"/>
        <c:lblAlgn val="ctr"/>
        <c:lblOffset val="100"/>
        <c:noMultiLvlLbl val="0"/>
      </c:catAx>
      <c:valAx>
        <c:axId val="522646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265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All-Rounder Player Stats.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allrounders!$B$1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strRef>
              <c:f>allrounders!$A$2:$A$11</c:f>
              <c:strCache>
                <c:ptCount val="10"/>
                <c:pt idx="0">
                  <c:v>MV Boucher</c:v>
                </c:pt>
                <c:pt idx="1">
                  <c:v>DB Ravi Teja</c:v>
                </c:pt>
                <c:pt idx="2">
                  <c:v>SV Samson</c:v>
                </c:pt>
                <c:pt idx="3">
                  <c:v>Yuvraj Singh</c:v>
                </c:pt>
                <c:pt idx="4">
                  <c:v>AD Mathews</c:v>
                </c:pt>
                <c:pt idx="5">
                  <c:v>KL Rahul</c:v>
                </c:pt>
                <c:pt idx="6">
                  <c:v>M Vohra</c:v>
                </c:pt>
                <c:pt idx="7">
                  <c:v>GH Vihari</c:v>
                </c:pt>
                <c:pt idx="8">
                  <c:v>ST Jayasuriya</c:v>
                </c:pt>
                <c:pt idx="9">
                  <c:v>SS Iyer</c:v>
                </c:pt>
              </c:strCache>
            </c:strRef>
          </c:cat>
          <c:val>
            <c:numRef>
              <c:f>allrounders!$B$2:$B$11</c:f>
              <c:numCache>
                <c:formatCode>General</c:formatCode>
                <c:ptCount val="10"/>
                <c:pt idx="0">
                  <c:v>4.71698113207547E-2</c:v>
                </c:pt>
                <c:pt idx="1">
                  <c:v>6.15384615384615E-2</c:v>
                </c:pt>
                <c:pt idx="2">
                  <c:v>4.6192893401015199E-2</c:v>
                </c:pt>
                <c:pt idx="3">
                  <c:v>4.9433106575963698E-2</c:v>
                </c:pt>
                <c:pt idx="4">
                  <c:v>5.1752921535893101E-2</c:v>
                </c:pt>
                <c:pt idx="5">
                  <c:v>3.11557788944723E-2</c:v>
                </c:pt>
                <c:pt idx="6">
                  <c:v>5.2499999999999998E-2</c:v>
                </c:pt>
                <c:pt idx="7">
                  <c:v>6.0422960725075497E-2</c:v>
                </c:pt>
                <c:pt idx="8">
                  <c:v>5.0610820244328003E-2</c:v>
                </c:pt>
                <c:pt idx="9">
                  <c:v>4.05105438401775E-2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7-46A4-81F2-1426F8D0D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233320"/>
        <c:axId val="525233680"/>
      </c:barChart>
      <c:lineChart>
        <c:grouping val="standard"/>
        <c:varyColors val="0"/>
        <c:ser>
          <c:idx val="1"/>
          <c:order val="1"/>
          <c:tx>
            <c:strRef>
              <c:f>allrounders!$C$1</c:f>
              <c:strCache>
                <c:ptCount val="1"/>
                <c:pt idx="0">
                  <c:v>economy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</c:spPr>
          <c:marker>
            <c:symbol val="none"/>
          </c:marker>
          <c:cat>
            <c:strRef>
              <c:f>allrounders!$A$2:$A$11</c:f>
              <c:strCache>
                <c:ptCount val="10"/>
                <c:pt idx="0">
                  <c:v>MV Boucher</c:v>
                </c:pt>
                <c:pt idx="1">
                  <c:v>DB Ravi Teja</c:v>
                </c:pt>
                <c:pt idx="2">
                  <c:v>SV Samson</c:v>
                </c:pt>
                <c:pt idx="3">
                  <c:v>Yuvraj Singh</c:v>
                </c:pt>
                <c:pt idx="4">
                  <c:v>AD Mathews</c:v>
                </c:pt>
                <c:pt idx="5">
                  <c:v>KL Rahul</c:v>
                </c:pt>
                <c:pt idx="6">
                  <c:v>M Vohra</c:v>
                </c:pt>
                <c:pt idx="7">
                  <c:v>GH Vihari</c:v>
                </c:pt>
                <c:pt idx="8">
                  <c:v>ST Jayasuriya</c:v>
                </c:pt>
                <c:pt idx="9">
                  <c:v>SS Iyer</c:v>
                </c:pt>
              </c:strCache>
            </c:strRef>
          </c:cat>
          <c:val>
            <c:numRef>
              <c:f>allrounders!$C$2:$C$11</c:f>
              <c:numCache>
                <c:formatCode>General</c:formatCode>
                <c:ptCount val="10"/>
                <c:pt idx="0">
                  <c:v>7.8490566037735796</c:v>
                </c:pt>
                <c:pt idx="1">
                  <c:v>7.4030769230769202</c:v>
                </c:pt>
                <c:pt idx="2">
                  <c:v>8.1106598984771505</c:v>
                </c:pt>
                <c:pt idx="3">
                  <c:v>7.83673469387755</c:v>
                </c:pt>
                <c:pt idx="4">
                  <c:v>7.6627712854757899</c:v>
                </c:pt>
                <c:pt idx="5">
                  <c:v>8.2643216080402002</c:v>
                </c:pt>
                <c:pt idx="6">
                  <c:v>8.0024999999999995</c:v>
                </c:pt>
                <c:pt idx="7">
                  <c:v>5.49244712990936</c:v>
                </c:pt>
                <c:pt idx="8">
                  <c:v>8.8272251308900493</c:v>
                </c:pt>
                <c:pt idx="9">
                  <c:v>7.6248612652608196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27-46A4-81F2-1426F8D0D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237280"/>
        <c:axId val="525240880"/>
      </c:lineChart>
      <c:catAx>
        <c:axId val="525233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Player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33680"/>
        <c:crosses val="autoZero"/>
        <c:auto val="1"/>
        <c:lblAlgn val="ctr"/>
        <c:lblOffset val="100"/>
        <c:noMultiLvlLbl val="0"/>
      </c:catAx>
      <c:valAx>
        <c:axId val="52523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Strike-rate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33320"/>
        <c:crosses val="autoZero"/>
        <c:crossBetween val="between"/>
      </c:valAx>
      <c:valAx>
        <c:axId val="525240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Economy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37280"/>
        <c:crosses val="max"/>
        <c:crossBetween val="between"/>
      </c:valAx>
      <c:catAx>
        <c:axId val="5252372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52408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1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5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0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8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9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0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481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7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1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4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58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4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8B68AD-ED86-4A02-8E32-B6D60D52DEBD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9A8EBD-DE80-4D40-B948-1D137B511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0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0C18-4BFB-A486-3562-70F679D3F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AUCTION</a:t>
            </a:r>
            <a:endParaRPr lang="en-IN" sz="5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B022F-2E23-19F5-B678-13339AA0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360" y="3996267"/>
            <a:ext cx="9103360" cy="392853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000" b="0" i="0" dirty="0">
                <a:solidFill>
                  <a:srgbClr val="484848"/>
                </a:solidFill>
                <a:effectLst/>
                <a:latin typeface="Inter var experimental"/>
              </a:rPr>
              <a:t>Developing auction strategy for new IPL franchise by analyzing past IPL data to create a strong and balanced squad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0025E-B74E-9F4C-B51A-91DAE819555D}"/>
              </a:ext>
            </a:extLst>
          </p:cNvPr>
          <p:cNvSpPr txBox="1"/>
          <p:nvPr/>
        </p:nvSpPr>
        <p:spPr>
          <a:xfrm>
            <a:off x="274320" y="5811520"/>
            <a:ext cx="14020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By</a:t>
            </a:r>
          </a:p>
          <a:p>
            <a:r>
              <a:rPr lang="en-US" sz="1050" b="1" dirty="0"/>
              <a:t>K M </a:t>
            </a:r>
            <a:r>
              <a:rPr lang="en-US" sz="1050" b="1" dirty="0" err="1"/>
              <a:t>Sreebushan</a:t>
            </a:r>
            <a:endParaRPr lang="en-US" sz="1050" b="1" dirty="0"/>
          </a:p>
          <a:p>
            <a:r>
              <a:rPr lang="en-US" sz="1050" b="1" dirty="0"/>
              <a:t>PGC – Data Science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308100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446C-0EA4-91F2-3FEA-45D56F0D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8480"/>
            <a:ext cx="10018713" cy="75184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Anchor Player - Chart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BBE80E-007A-7180-13A4-82A1844AA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285971"/>
              </p:ext>
            </p:extLst>
          </p:nvPr>
        </p:nvGraphicFramePr>
        <p:xfrm>
          <a:off x="1484313" y="1981200"/>
          <a:ext cx="1001871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92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7D51-63E0-F8A1-3788-FE0C3D57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28320"/>
            <a:ext cx="9651048" cy="75184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</a:rPr>
              <a:t> 10 Hard-Hitters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C03C-2AD8-04EC-7D6D-26AA4869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319" y="1280160"/>
            <a:ext cx="6502401" cy="4511040"/>
          </a:xfrm>
        </p:spPr>
        <p:txBody>
          <a:bodyPr anchor="t" anchorCtr="0"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query we get 10 players with most number of boundaries scored who have played minimum 2 IPL tournament.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7C7C5-8330-E96E-9AAC-59256AC1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280160"/>
            <a:ext cx="3870008" cy="4318000"/>
          </a:xfrm>
        </p:spPr>
        <p:txBody>
          <a:bodyPr anchor="t" anchorCtr="0"/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batsman,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no_of_boundaries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seasons_played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from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player_boundary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seasons_played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no_of_boundaries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limit 10 ;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ED612-B8E3-B464-95C9-2E3E5002A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15910"/>
              </p:ext>
            </p:extLst>
          </p:nvPr>
        </p:nvGraphicFramePr>
        <p:xfrm>
          <a:off x="6837682" y="2722881"/>
          <a:ext cx="4297678" cy="3068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9">
                  <a:extLst>
                    <a:ext uri="{9D8B030D-6E8A-4147-A177-3AD203B41FA5}">
                      <a16:colId xmlns:a16="http://schemas.microsoft.com/office/drawing/2014/main" val="3716310052"/>
                    </a:ext>
                  </a:extLst>
                </a:gridCol>
                <a:gridCol w="2148839">
                  <a:extLst>
                    <a:ext uri="{9D8B030D-6E8A-4147-A177-3AD203B41FA5}">
                      <a16:colId xmlns:a16="http://schemas.microsoft.com/office/drawing/2014/main" val="2143766674"/>
                    </a:ext>
                  </a:extLst>
                </a:gridCol>
              </a:tblGrid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no_of_boundaries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5986779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Gayle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5692369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Kohli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1376092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Warner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1559413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Dhawan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346450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 Raina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880382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RG Sharma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186532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de Villiers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423332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RV Uthappa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5409332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753667"/>
                  </a:ext>
                </a:extLst>
              </a:tr>
              <a:tr h="27893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Gambhir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774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7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FB8-FD20-998E-C835-9F994910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8480"/>
            <a:ext cx="10018713" cy="74168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Hard Hitters - Chart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66455D-3522-C54E-4A48-3741ADD62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35969"/>
              </p:ext>
            </p:extLst>
          </p:nvPr>
        </p:nvGraphicFramePr>
        <p:xfrm>
          <a:off x="1484311" y="1960879"/>
          <a:ext cx="9671369" cy="387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100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298D-9302-2D18-7B12-9EADFCA3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558800"/>
            <a:ext cx="9408160" cy="1107440"/>
          </a:xfrm>
        </p:spPr>
        <p:txBody>
          <a:bodyPr>
            <a:normAutofit fontScale="90000"/>
          </a:bodyPr>
          <a:lstStyle/>
          <a:p>
            <a:br>
              <a:rPr lang="en-US" sz="4000" b="1" u="sng" dirty="0">
                <a:solidFill>
                  <a:schemeClr val="accent1"/>
                </a:solidFill>
              </a:rPr>
            </a:br>
            <a:r>
              <a:rPr lang="en-US" sz="4400" b="1" u="sng" dirty="0">
                <a:solidFill>
                  <a:schemeClr val="accent1"/>
                </a:solidFill>
              </a:rPr>
              <a:t>Bidding For Bowlers :</a:t>
            </a:r>
            <a:br>
              <a:rPr lang="en-US" sz="4000" b="1" u="sng" dirty="0">
                <a:solidFill>
                  <a:schemeClr val="accent1"/>
                </a:solidFill>
              </a:rPr>
            </a:br>
            <a:r>
              <a:rPr lang="en-US" sz="4000" b="1" u="sng" dirty="0">
                <a:solidFill>
                  <a:schemeClr val="accent1"/>
                </a:solidFill>
              </a:rPr>
              <a:t>Bowlers with Good Economy 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0B65-6D30-69FF-5565-B1019459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480" y="1778000"/>
            <a:ext cx="5122542" cy="417576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query produces us with 10 players (</a:t>
            </a:r>
            <a:r>
              <a:rPr lang="en-US" i="0" dirty="0">
                <a:solidFill>
                  <a:srgbClr val="4848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bowlers) with good economy who have bowled at least 500 balls in IPL Tournament so far.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F5C3E-42AE-BB79-543E-B26221E9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778000"/>
            <a:ext cx="4558986" cy="4175760"/>
          </a:xfrm>
        </p:spPr>
        <p:txBody>
          <a:bodyPr anchor="t" anchorCtr="0">
            <a:noAutofit/>
          </a:bodyPr>
          <a:lstStyle/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bowler,total_balls_bowled,economy,extras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 select bowler,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count(ball)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total_balls_bowled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extras,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/(count(ball) / 6.0) as economy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group by  bowler   )   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bowler_stats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total_balls_bowled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random()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748630-AAC1-3366-661D-2AAAA5B49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05034"/>
              </p:ext>
            </p:extLst>
          </p:nvPr>
        </p:nvGraphicFramePr>
        <p:xfrm>
          <a:off x="6858000" y="3188547"/>
          <a:ext cx="4307840" cy="287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20">
                  <a:extLst>
                    <a:ext uri="{9D8B030D-6E8A-4147-A177-3AD203B41FA5}">
                      <a16:colId xmlns:a16="http://schemas.microsoft.com/office/drawing/2014/main" val="3712392958"/>
                    </a:ext>
                  </a:extLst>
                </a:gridCol>
                <a:gridCol w="2153920">
                  <a:extLst>
                    <a:ext uri="{9D8B030D-6E8A-4147-A177-3AD203B41FA5}">
                      <a16:colId xmlns:a16="http://schemas.microsoft.com/office/drawing/2014/main" val="3081232799"/>
                    </a:ext>
                  </a:extLst>
                </a:gridCol>
              </a:tblGrid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4201775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 Ojha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7.400514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023172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Khan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7.539543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955835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Bollinger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1739209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Sharma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7.058824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1629545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 Gony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8.542703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2914636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 Pollard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8.380481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1857181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YS Chahal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7.628885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3954237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7.032952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1677797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Lee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7.375546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0914822"/>
                  </a:ext>
                </a:extLst>
              </a:tr>
              <a:tr h="261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Agarkar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8.590244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199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9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112D-9DBC-4358-CEF7-32983B07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8480"/>
            <a:ext cx="10018713" cy="75184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Bowler Economy Chart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7C5DEB-F726-C8CD-2549-1136F140B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015982"/>
              </p:ext>
            </p:extLst>
          </p:nvPr>
        </p:nvGraphicFramePr>
        <p:xfrm>
          <a:off x="1484311" y="2001520"/>
          <a:ext cx="9691689" cy="386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257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0F23-E237-1B1F-86B6-EF0E360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40" y="538480"/>
            <a:ext cx="9398000" cy="73152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</a:rPr>
              <a:t>10 Bowlers with Good Strike Rate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3A30-2F21-9E52-2FDF-5E500C4A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0" y="1503680"/>
            <a:ext cx="4675502" cy="4434838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4848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query gives us random 10 players (bowlers) with the best strike rate and who have bowled 500 balls at least in an IPL Tournament.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2C57F-8276-9E61-ED72-70DE10357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0658" y="1269999"/>
            <a:ext cx="5274942" cy="4668519"/>
          </a:xfrm>
        </p:spPr>
        <p:txBody>
          <a:bodyPr anchor="t" anchorCtr="0">
            <a:normAutofit/>
          </a:bodyPr>
          <a:lstStyle/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 bowler, count (ball)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total_balls_bowled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total_wickets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1.0 / count(ball)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 bowler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    count(ball) &gt; 500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random()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 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1BC61D-FA54-996F-4742-A92090202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75481"/>
              </p:ext>
            </p:extLst>
          </p:nvPr>
        </p:nvGraphicFramePr>
        <p:xfrm>
          <a:off x="7774302" y="3048000"/>
          <a:ext cx="3627120" cy="2672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68596560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889494924"/>
                    </a:ext>
                  </a:extLst>
                </a:gridCol>
              </a:tblGrid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7249079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 Steyn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0.046134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2519671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Muralitharan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0.041852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7883179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Symonds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7314364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 Binny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0.045827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5749932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 Sharma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0.051655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3930755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WD Parnell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2243982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Saini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0.032368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590413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 Agarkar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0.040244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8177665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 Nadeem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0.037324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4807543"/>
                  </a:ext>
                </a:extLst>
              </a:tr>
              <a:tr h="24291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9735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92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B2E6-E5B5-2162-CEEA-CDD07F78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8640"/>
            <a:ext cx="10018713" cy="72136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Bowlers Strike Rate – Chart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A24EC0-4EFD-20D4-6C24-0C1A02367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44976"/>
              </p:ext>
            </p:extLst>
          </p:nvPr>
        </p:nvGraphicFramePr>
        <p:xfrm>
          <a:off x="1484313" y="1971040"/>
          <a:ext cx="9691687" cy="382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297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3162-9F75-559F-2C09-CE4ED99D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538480"/>
            <a:ext cx="9357360" cy="73152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</a:rPr>
              <a:t>10 All-Rounder Players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EAD21-5E1E-8769-6D2B-004F63F6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381760"/>
            <a:ext cx="5407023" cy="4409440"/>
          </a:xfrm>
        </p:spPr>
        <p:txBody>
          <a:bodyPr anchor="t" anchorCtr="0"/>
          <a:lstStyle/>
          <a:p>
            <a:pPr marL="0" indent="0">
              <a:buNone/>
            </a:pPr>
            <a:r>
              <a:rPr lang="en-US" dirty="0">
                <a:solidFill>
                  <a:srgbClr val="4848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i="0" dirty="0">
                <a:solidFill>
                  <a:srgbClr val="48484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query we get a list of random players  (All-rounders) with the best batting as well as bowling strike rate and who have faced at least 500 balls and have bowled minimum 300 balls in IPL Tournament.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FBCC-1555-A062-9D02-C19475F7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270000"/>
            <a:ext cx="4611687" cy="4521200"/>
          </a:xfrm>
        </p:spPr>
        <p:txBody>
          <a:bodyPr anchor="t" anchorCtr="0">
            <a:normAutofit lnSpcReduction="10000"/>
          </a:bodyPr>
          <a:lstStyle/>
          <a:p>
            <a:endParaRPr lang="en-US" dirty="0"/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batsman,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is_wicket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1.0 / count(ball) as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/ (count(ball) / 6.0) as economy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batsman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 sum(ball) &gt;= 500 and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count(ball) &gt;= 300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random() desc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 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F28177-6014-D5B0-4272-AA537BEE2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82902"/>
              </p:ext>
            </p:extLst>
          </p:nvPr>
        </p:nvGraphicFramePr>
        <p:xfrm>
          <a:off x="6847841" y="2975186"/>
          <a:ext cx="4267200" cy="2709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344463881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98521505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95505496"/>
                    </a:ext>
                  </a:extLst>
                </a:gridCol>
              </a:tblGrid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batsman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economy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5885297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MV Boucher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7.849057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281501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 Ravi Teja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7.403077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172154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 Samson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8.11066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13985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Yuvraj Singh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0.049433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7.836735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430287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Mathews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7.662771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0447393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0.031156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8.264322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0326533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Vohra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7899932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GH Vihari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0.060423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5.492447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49515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Jayasuriya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8.827225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654204"/>
                  </a:ext>
                </a:extLst>
              </a:tr>
              <a:tr h="24630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 Iyer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0.040511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7.624861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669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64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99DC-124E-D81A-D900-C47CB8DF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8641"/>
            <a:ext cx="10018713" cy="731520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All Rounder Players - Chart 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31F000-4EC7-D53E-9224-8944C2368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316089"/>
              </p:ext>
            </p:extLst>
          </p:nvPr>
        </p:nvGraphicFramePr>
        <p:xfrm>
          <a:off x="1484313" y="1991360"/>
          <a:ext cx="9701847" cy="3799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732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5F83-96ED-8727-BBC8-BBEE019B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8640"/>
            <a:ext cx="10018713" cy="72136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Additional Questions/Answers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ACE0-92AC-EDEE-B190-E48D31DA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1041"/>
            <a:ext cx="10018713" cy="3820160"/>
          </a:xfrm>
        </p:spPr>
        <p:txBody>
          <a:bodyPr anchor="t" anchorCtr="0"/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(1st) Cities hosted IPL Matches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city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-----There were 33 cities which hosted IPL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0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11EB-EAFE-AE7F-CE64-AF265F24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5692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AGENDA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0AF6-5170-7D3A-820B-FF284F40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74801"/>
            <a:ext cx="10018713" cy="4216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Tables Created using main data-set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Player Strike rate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Player Batting Average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Player Boundary Count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Bidding For Batters (Query and Charts)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 Aggressive Players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 Anchor Players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 Hard-Hitters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Bidding For Bowlers (Query and Charts)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 </a:t>
            </a:r>
            <a:r>
              <a:rPr lang="en-IN" b="0" i="0" dirty="0">
                <a:solidFill>
                  <a:srgbClr val="484848"/>
                </a:solidFill>
                <a:effectLst/>
                <a:latin typeface="Inter var experimental"/>
              </a:rPr>
              <a:t>Economical Bowlers/ Bowlers with Good Economy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10 Wicket-Taker Bowlers/ Bowlers with Good Strike rate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Bidding For All-Rounders (Query and Chart)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Additional Questions </a:t>
            </a:r>
          </a:p>
        </p:txBody>
      </p:sp>
    </p:spTree>
    <p:extLst>
      <p:ext uri="{BB962C8B-B14F-4D97-AF65-F5344CB8AC3E}">
        <p14:creationId xmlns:p14="http://schemas.microsoft.com/office/powerpoint/2010/main" val="389613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CE67-6924-5F23-370A-920D9F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160" y="528321"/>
            <a:ext cx="9714863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(2nd) Create Deliveriesv02 Table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deliveries_v02 as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4 then 'Boundary'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then 'Dot'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deliveries_v02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24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3A94-8BB8-3D8C-9D3F-9A1C6FEC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(3rd) Total Boundaries and dot balls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count(*)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total_count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Boundary','Dot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Boundary=31468, Dot=67841*/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5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8026-5D53-0BBD-522B-C5537607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(4th) Total Boundaries by Each Team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'Boundary'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batting_team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total_boundaries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50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D022-4AFB-978D-62BE-7352483F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58801"/>
            <a:ext cx="10018713" cy="5232400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(5th) Dot Balls By Each Team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count(*)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ball_result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'Dot'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bowling_team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total_dot_ball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2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0326-9571-F12C-BFA2-B8D2E464C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 anchor="t" anchorCtr="0"/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(6th) Dismissals kind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count(*)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total_dismissal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'NA'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dismissal_kind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7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6E52-5607-6DF2-525C-0B495FD3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(7th) Top 5 Bowlers With Max Extra Runs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bowler,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bowler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total_extra_runs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5;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268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F271-9AD4-EFED-EC7B-9641EAB0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38481"/>
            <a:ext cx="10018713" cy="5252720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(8th) Create Deliveries_v03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deliveries_v03 as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deliveries_v02.*,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ipl_matches.venue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ipl_matches.date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deliveries_v02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ipl_matches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deliveries_v02.id = ipl_matches.id 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deliveries_v03 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35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F812-058E-9148-14CC-A01C819F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58801"/>
            <a:ext cx="10018713" cy="5232400"/>
          </a:xfrm>
        </p:spPr>
        <p:txBody>
          <a:bodyPr anchor="t" anchorCtr="0"/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(9th) total runs in each venue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venue,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venue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00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3D69-2A5F-2D64-2AE6-AC0864E2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(10th) Eden Garden Runs/Year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extract (year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sum(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deliveries_v03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venue = 'Eden Gardens'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year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total_runs_scored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8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DD0D7B-F510-2963-9BBA-14D5E3D1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2" y="1529080"/>
            <a:ext cx="10018711" cy="3048000"/>
          </a:xfrm>
        </p:spPr>
        <p:txBody>
          <a:bodyPr/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.</a:t>
            </a:r>
            <a:b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6A50-A0D9-D1B8-9C2C-5A51E680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8641"/>
            <a:ext cx="10018713" cy="70104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Tables Created Using Main Data-Set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087F-8970-41D7-71BF-8318962A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2241"/>
            <a:ext cx="10018713" cy="438912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Created For Players Strike Rate (Batsman)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select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batsman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count(*)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total_balls_faced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count(*)) * 100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group by batsman);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9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2643-DF14-FA6B-3B98-27DE6E12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0"/>
            <a:ext cx="10018713" cy="52425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Creating a table for player average (batsman)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      select batsman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avg(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count(distinct inning)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seasons_played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from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group by batsman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) 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select *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player_avg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3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6C14-BD7D-870E-6C8E-2DA8FF28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48641"/>
            <a:ext cx="10018713" cy="52425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600" b="1" u="sng" dirty="0"/>
              <a:t>Table Created For Each Player Boundary count (Batsman)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create table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player_boundary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            select  batsman,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count(case when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then 1 end) as Fours,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count(case when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 then 1 end) as Sixes,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count(*)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no_of_boundaries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count(distinct inning)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seasons_played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ipl_ball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where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batsman_runs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(4,6)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group by batsman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)  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*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player_boundary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99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36F1-4374-9DB0-C979-93F503A7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68960"/>
            <a:ext cx="10018713" cy="5222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 For Bowlers Stats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bowlers_stats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(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select    bowler,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balls_bowled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runs_given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wickets_taken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balls_bowled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wickets_taken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runs_given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balls_bowled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6 as Economy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from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bowlerstats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where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balls_bowled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order by economy 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* from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bowlers_stats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672F-1FAC-F73C-20CA-DDE6FA03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584200"/>
            <a:ext cx="8676640" cy="71628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</a:rPr>
              <a:t>  10 Aggressive Players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B53C-8FD4-8634-4393-1D740051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279" y="1300480"/>
            <a:ext cx="5709921" cy="4490720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selects random 10 player name (batting) with high strike rate and have faced over 500 balls in their IPL career 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B1181-FCF5-D8B0-F2F7-0D9ED5B4A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300480"/>
            <a:ext cx="3930967" cy="4328160"/>
          </a:xfrm>
        </p:spPr>
        <p:txBody>
          <a:bodyPr anchor="t" anchorCtr="0"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strike_rate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from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player_sr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total_balls_faced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500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order by random () </a:t>
            </a:r>
          </a:p>
          <a:p>
            <a:pPr marL="0" indent="0"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limit 10;</a:t>
            </a:r>
            <a:endParaRPr lang="en-IN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7163C-BC1C-C6D8-D6ED-143F9E8B6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17791"/>
              </p:ext>
            </p:extLst>
          </p:nvPr>
        </p:nvGraphicFramePr>
        <p:xfrm>
          <a:off x="6807200" y="2702560"/>
          <a:ext cx="4318000" cy="2854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413874078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896081713"/>
                    </a:ext>
                  </a:extLst>
                </a:gridCol>
              </a:tblGrid>
              <a:tr h="23858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strike_rate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013836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Watson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6753509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 Rahul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5376300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GJ Bailey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4514917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Gambhir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217944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Rahane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9872655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Vijay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9302913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de Kock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3240174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2972047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Harbhajan Singh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1587759"/>
                  </a:ext>
                </a:extLst>
              </a:tr>
              <a:tr h="2616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 Kohli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2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2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E42-889B-049F-DCCB-60AFBEB8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48641"/>
            <a:ext cx="10018713" cy="731520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Aggressive Player - Chart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8B4B1A-F96B-1BB5-96AA-DFD0CA931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511001"/>
              </p:ext>
            </p:extLst>
          </p:nvPr>
        </p:nvGraphicFramePr>
        <p:xfrm>
          <a:off x="1484313" y="1981200"/>
          <a:ext cx="1001871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379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0333-0D0B-71FE-8433-892DAA83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1" y="528320"/>
            <a:ext cx="9367520" cy="74168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</a:rPr>
              <a:t> 10 Anchor Batsmen</a:t>
            </a:r>
            <a:endParaRPr lang="en-IN" sz="4000" b="1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EC67-A206-95EA-E5B4-FB658B9C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9" y="1270000"/>
            <a:ext cx="6108063" cy="4521200"/>
          </a:xfrm>
        </p:spPr>
        <p:txBody>
          <a:bodyPr anchor="t" anchorCtr="0"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This query selects random 10 players (batting) with good batting average and played minimum 2 IPL Tournament.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BDBEB-1BBD-CE54-C6B8-0D67D914D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7681" y="1270000"/>
            <a:ext cx="3637278" cy="4318000"/>
          </a:xfrm>
        </p:spPr>
        <p:txBody>
          <a:bodyPr anchor="t" anchorCtr="0"/>
          <a:lstStyle/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seasons_played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player_avg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batting_average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'1.5’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seasons_played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'2'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random()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 ;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037C16-445C-7EE6-8614-EA3E7840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29384"/>
              </p:ext>
            </p:extLst>
          </p:nvPr>
        </p:nvGraphicFramePr>
        <p:xfrm>
          <a:off x="6797043" y="2733041"/>
          <a:ext cx="4328158" cy="285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79">
                  <a:extLst>
                    <a:ext uri="{9D8B030D-6E8A-4147-A177-3AD203B41FA5}">
                      <a16:colId xmlns:a16="http://schemas.microsoft.com/office/drawing/2014/main" val="3017143171"/>
                    </a:ext>
                  </a:extLst>
                </a:gridCol>
                <a:gridCol w="2164079">
                  <a:extLst>
                    <a:ext uri="{9D8B030D-6E8A-4147-A177-3AD203B41FA5}">
                      <a16:colId xmlns:a16="http://schemas.microsoft.com/office/drawing/2014/main" val="2745771080"/>
                    </a:ext>
                  </a:extLst>
                </a:gridCol>
              </a:tblGrid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batting_average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0155430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Russell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1.719955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1603080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 Morris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1.530556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6846485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Gowtham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1.646018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9160019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Harmeet Singh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4403552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AUK Pathan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2768073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HH Pandya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1.503902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27845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Kamran Akmal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1.641026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0005698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Bipul Sharma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1.508065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4100082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Narine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1.556719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9310001"/>
                  </a:ext>
                </a:extLst>
              </a:tr>
              <a:tr h="25954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LJ Wright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1.68254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6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4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2073</TotalTime>
  <Words>1728</Words>
  <Application>Microsoft Office PowerPoint</Application>
  <PresentationFormat>Widescreen</PresentationFormat>
  <Paragraphs>374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Inter var experimental</vt:lpstr>
      <vt:lpstr>Times New Roman</vt:lpstr>
      <vt:lpstr>Wingdings</vt:lpstr>
      <vt:lpstr>Parallax</vt:lpstr>
      <vt:lpstr>Final Project  IPL AUCTION</vt:lpstr>
      <vt:lpstr>AGENDA</vt:lpstr>
      <vt:lpstr>Tables Created Using Main Data-Set</vt:lpstr>
      <vt:lpstr>PowerPoint Presentation</vt:lpstr>
      <vt:lpstr>PowerPoint Presentation</vt:lpstr>
      <vt:lpstr>PowerPoint Presentation</vt:lpstr>
      <vt:lpstr>  10 Aggressive Players</vt:lpstr>
      <vt:lpstr>Aggressive Player - Chart</vt:lpstr>
      <vt:lpstr> 10 Anchor Batsmen</vt:lpstr>
      <vt:lpstr>Anchor Player - Chart</vt:lpstr>
      <vt:lpstr> 10 Hard-Hitters</vt:lpstr>
      <vt:lpstr>Hard Hitters - Chart</vt:lpstr>
      <vt:lpstr> Bidding For Bowlers : Bowlers with Good Economy </vt:lpstr>
      <vt:lpstr>Bowler Economy Chart</vt:lpstr>
      <vt:lpstr>10 Bowlers with Good Strike Rate</vt:lpstr>
      <vt:lpstr>Bowlers Strike Rate – Chart</vt:lpstr>
      <vt:lpstr>10 All-Rounder Players</vt:lpstr>
      <vt:lpstr>All Rounder Players - Chart </vt:lpstr>
      <vt:lpstr>Additional Questions/Answers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.  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</dc:title>
  <dc:creator>Sree Bushan K M</dc:creator>
  <cp:lastModifiedBy>Sree Bushan K M</cp:lastModifiedBy>
  <cp:revision>33</cp:revision>
  <dcterms:created xsi:type="dcterms:W3CDTF">2023-12-23T10:58:15Z</dcterms:created>
  <dcterms:modified xsi:type="dcterms:W3CDTF">2023-12-25T11:11:06Z</dcterms:modified>
</cp:coreProperties>
</file>