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sldIdLst>
    <p:sldId id="280" r:id="rId5"/>
    <p:sldId id="278" r:id="rId6"/>
    <p:sldId id="300" r:id="rId7"/>
    <p:sldId id="279" r:id="rId8"/>
    <p:sldId id="282" r:id="rId9"/>
    <p:sldId id="281" r:id="rId10"/>
    <p:sldId id="296" r:id="rId11"/>
    <p:sldId id="297" r:id="rId12"/>
    <p:sldId id="298" r:id="rId13"/>
    <p:sldId id="299" r:id="rId14"/>
    <p:sldId id="295" r:id="rId15"/>
    <p:sldId id="301" r:id="rId16"/>
    <p:sldId id="292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331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Hello!!!</a:t>
            </a:r>
          </a:p>
          <a:p>
            <a:r>
              <a:rPr lang="en-US" sz="1800" dirty="0"/>
              <a:t> My name is K M </a:t>
            </a:r>
            <a:r>
              <a:rPr lang="en-US" sz="1800" dirty="0" err="1"/>
              <a:t>Sreebushan</a:t>
            </a:r>
            <a:r>
              <a:rPr lang="en-US" sz="1800" dirty="0"/>
              <a:t>, I completed Bachelors of Technology in Electronics and Communication Engineering on  March 2022 at Scient Institute of Technology. In this video, I will be explaining about the Tableau final project of PGC – Data Science.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9830-15E4-BBC7-7901-394EFCEC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649224"/>
            <a:ext cx="10799064" cy="935736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Salesvsbudget</a:t>
            </a:r>
            <a:r>
              <a:rPr lang="en-US" dirty="0"/>
              <a:t> </a:t>
            </a:r>
            <a:br>
              <a:rPr lang="en-US" dirty="0"/>
            </a:br>
            <a:r>
              <a:rPr lang="en-US" sz="900" u="sng" dirty="0"/>
              <a:t>Internet sales data and sales budget join</a:t>
            </a:r>
            <a:endParaRPr lang="en-IN" sz="9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40D9-E665-0EA4-4E1E-998EA1E44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create table </a:t>
            </a:r>
            <a:r>
              <a:rPr lang="en-IN" dirty="0" err="1"/>
              <a:t>salesvsbudget</a:t>
            </a:r>
            <a:r>
              <a:rPr lang="en-IN" dirty="0"/>
              <a:t> as</a:t>
            </a:r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d.fulldatealternatekey</a:t>
            </a:r>
            <a:r>
              <a:rPr lang="en-IN" dirty="0"/>
              <a:t> AS </a:t>
            </a:r>
            <a:r>
              <a:rPr lang="en-IN" dirty="0" err="1"/>
              <a:t>sales_date</a:t>
            </a:r>
            <a:r>
              <a:rPr lang="en-IN" dirty="0"/>
              <a:t>, </a:t>
            </a:r>
            <a:r>
              <a:rPr lang="en-IN" dirty="0" err="1"/>
              <a:t>s.orderdate</a:t>
            </a:r>
            <a:r>
              <a:rPr lang="en-IN" dirty="0"/>
              <a:t>, </a:t>
            </a:r>
            <a:r>
              <a:rPr lang="en-IN" dirty="0" err="1"/>
              <a:t>s.duedate</a:t>
            </a:r>
            <a:r>
              <a:rPr lang="en-IN" dirty="0"/>
              <a:t>, </a:t>
            </a:r>
            <a:r>
              <a:rPr lang="en-IN" dirty="0" err="1"/>
              <a:t>s.shipdate</a:t>
            </a:r>
            <a:r>
              <a:rPr lang="en-IN" dirty="0"/>
              <a:t>, </a:t>
            </a:r>
            <a:r>
              <a:rPr lang="en-IN" dirty="0" err="1"/>
              <a:t>s.productkey</a:t>
            </a:r>
            <a:r>
              <a:rPr lang="en-IN" dirty="0"/>
              <a:t>, </a:t>
            </a:r>
            <a:r>
              <a:rPr lang="en-IN" dirty="0" err="1"/>
              <a:t>s.customerkey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case when </a:t>
            </a:r>
            <a:r>
              <a:rPr lang="en-IN" dirty="0" err="1"/>
              <a:t>s.salesamount</a:t>
            </a:r>
            <a:r>
              <a:rPr lang="en-IN" dirty="0"/>
              <a:t> is not null then </a:t>
            </a:r>
            <a:r>
              <a:rPr lang="en-IN" dirty="0" err="1"/>
              <a:t>s.salesamount</a:t>
            </a:r>
            <a:r>
              <a:rPr lang="en-IN" dirty="0"/>
              <a:t> else 0.0 end as </a:t>
            </a:r>
            <a:r>
              <a:rPr lang="en-IN" dirty="0" err="1"/>
              <a:t>sales_amount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case when </a:t>
            </a:r>
            <a:r>
              <a:rPr lang="en-IN" dirty="0" err="1"/>
              <a:t>sb.budget</a:t>
            </a:r>
            <a:r>
              <a:rPr lang="en-IN" dirty="0"/>
              <a:t> is not null then </a:t>
            </a:r>
            <a:r>
              <a:rPr lang="en-IN" dirty="0" err="1"/>
              <a:t>sb.budget</a:t>
            </a:r>
            <a:r>
              <a:rPr lang="en-IN" dirty="0"/>
              <a:t> else 0.0 end as budget</a:t>
            </a:r>
          </a:p>
          <a:p>
            <a:pPr marL="0" indent="0">
              <a:buNone/>
            </a:pPr>
            <a:r>
              <a:rPr lang="en-IN" dirty="0"/>
              <a:t>from  </a:t>
            </a:r>
            <a:r>
              <a:rPr lang="en-IN" dirty="0" err="1"/>
              <a:t>internetsales</a:t>
            </a:r>
            <a:r>
              <a:rPr lang="en-IN" dirty="0"/>
              <a:t> s</a:t>
            </a:r>
          </a:p>
          <a:p>
            <a:pPr marL="0" indent="0">
              <a:buNone/>
            </a:pPr>
            <a:r>
              <a:rPr lang="en-IN" dirty="0"/>
              <a:t>Join  date d on </a:t>
            </a:r>
            <a:r>
              <a:rPr lang="en-IN" dirty="0" err="1"/>
              <a:t>s.orderdatekey</a:t>
            </a:r>
            <a:r>
              <a:rPr lang="en-IN" dirty="0"/>
              <a:t>::integer = </a:t>
            </a:r>
            <a:r>
              <a:rPr lang="en-IN" dirty="0" err="1"/>
              <a:t>d.datekey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left join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salesbudget</a:t>
            </a:r>
            <a:r>
              <a:rPr lang="en-IN" dirty="0"/>
              <a:t> </a:t>
            </a:r>
            <a:r>
              <a:rPr lang="en-IN" dirty="0" err="1"/>
              <a:t>sb</a:t>
            </a:r>
            <a:r>
              <a:rPr lang="en-IN" dirty="0"/>
              <a:t> on </a:t>
            </a:r>
            <a:r>
              <a:rPr lang="en-IN" dirty="0" err="1"/>
              <a:t>d.fulldatealternatekey</a:t>
            </a:r>
            <a:r>
              <a:rPr lang="en-IN" dirty="0"/>
              <a:t> = </a:t>
            </a:r>
            <a:r>
              <a:rPr lang="en-IN" dirty="0" err="1"/>
              <a:t>sb.sales_date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where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s.orderdate</a:t>
            </a:r>
            <a:r>
              <a:rPr lang="en-IN" dirty="0"/>
              <a:t> &gt;= '2021-01-01' and </a:t>
            </a:r>
            <a:r>
              <a:rPr lang="en-IN" dirty="0" err="1"/>
              <a:t>s.orderdate</a:t>
            </a:r>
            <a:r>
              <a:rPr lang="en-IN" dirty="0"/>
              <a:t> &lt;= '2023-12-31' 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r>
              <a:rPr lang="en-IN" dirty="0"/>
              <a:t>select * from </a:t>
            </a:r>
            <a:r>
              <a:rPr lang="en-IN" dirty="0" err="1"/>
              <a:t>sales_vs_budget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904BE-5CC4-81A4-F240-738A9B1B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2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20BD-5F53-CA18-1F1E-F0164A51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1209040"/>
            <a:ext cx="6766560" cy="768096"/>
          </a:xfrm>
        </p:spPr>
        <p:txBody>
          <a:bodyPr/>
          <a:lstStyle/>
          <a:p>
            <a:r>
              <a:rPr lang="en-US" dirty="0"/>
              <a:t>Tableau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FB38-10F4-F5EA-5A0B-A9971F40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528" y="2694432"/>
            <a:ext cx="6894576" cy="322884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The Data used in Tableau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1. </a:t>
            </a:r>
            <a:r>
              <a:rPr lang="en-US" sz="2000" dirty="0" err="1"/>
              <a:t>product_data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 </a:t>
            </a:r>
            <a:r>
              <a:rPr lang="en-US" sz="2000" dirty="0" err="1"/>
              <a:t>customer_geography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3. </a:t>
            </a:r>
            <a:r>
              <a:rPr lang="en-US" sz="2000" dirty="0" err="1"/>
              <a:t>bike_haven_sales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 </a:t>
            </a:r>
            <a:r>
              <a:rPr lang="en-US" sz="2000" dirty="0" err="1"/>
              <a:t>sales_vs_budget</a:t>
            </a:r>
            <a:r>
              <a:rPr lang="en-US" sz="2000" dirty="0"/>
              <a:t>     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5. </a:t>
            </a:r>
            <a:r>
              <a:rPr lang="en-US" sz="2000" dirty="0" err="1"/>
              <a:t>sales_budget</a:t>
            </a:r>
            <a:r>
              <a:rPr lang="en-US" sz="2000" dirty="0"/>
              <a:t> (.CSV filed provided earlier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   Lets go to TABLEAU!!!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C2FF8-0175-C95B-7F7F-B21B69BC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1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0D2821-B00E-1394-BB94-DBAB0480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table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B0802-5DFA-AD37-F712-6E22302A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61AFC2-DEE2-FF69-9201-5810CDB65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  <a:p>
            <a:endParaRPr lang="en-IN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B361739-AF19-3BF7-9099-4B1BE32CAAB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l="17647" r="17647"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672765B-D9E9-AA30-72DB-2387B3B385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1. </a:t>
            </a:r>
          </a:p>
          <a:p>
            <a:r>
              <a:rPr lang="en-US" dirty="0" err="1"/>
              <a:t>Product_table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A2C96B-F4A6-0161-A637-0CE6759F0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6CA8643F-BC7C-E008-F8E3-F34AF910542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/>
          <a:srcRect l="17574" r="17574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ECD979-AA7C-9272-6B33-870E42C274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Customer_geography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DD99B7-8C05-0406-6275-8D3EC52F2A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EF275B97-8FD6-68AA-3CA0-F4B28EEF469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17647" r="17647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293AFD-775E-1890-B89A-F71A70281B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3. </a:t>
            </a:r>
          </a:p>
          <a:p>
            <a:r>
              <a:rPr lang="en-US" dirty="0" err="1"/>
              <a:t>Bike_haven_Sales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20297E-D9F9-81EA-EEB9-E13FD2CA31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3184F747-6A5A-0550-A431-3233A325A0D7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/>
          <a:srcRect l="17574" r="17574"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7A34E4-C828-47A9-D16D-9E13170D5C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4. </a:t>
            </a:r>
          </a:p>
          <a:p>
            <a:r>
              <a:rPr lang="en-US" dirty="0" err="1"/>
              <a:t>Sales_vs_Budget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C7B205-0BFB-69E2-AC11-B2263665E6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7D0EA06E-A6CD-3B01-80AB-D83ACDE7A7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/>
          <a:srcRect l="17574" r="17574"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1B64EDB-F71D-979E-603E-F0BEFE4EA5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5.</a:t>
            </a:r>
          </a:p>
          <a:p>
            <a:r>
              <a:rPr lang="en-IN" dirty="0" err="1"/>
              <a:t>Sales_Budget</a:t>
            </a:r>
            <a:endParaRPr lang="en-IN" dirty="0"/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6AE1F9F5-D68C-AA63-3A7D-599A10E54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374359"/>
              </p:ext>
            </p:extLst>
          </p:nvPr>
        </p:nvGraphicFramePr>
        <p:xfrm>
          <a:off x="731058" y="2914425"/>
          <a:ext cx="1892346" cy="101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3" imgW="914400" imgH="792417" progId="Excel.SheetMacroEnabled.12">
                  <p:embed/>
                </p:oleObj>
              </mc:Choice>
              <mc:Fallback>
                <p:oleObj name="Macro-Enabled Worksheet" showAsIcon="1" r:id="rId3" imgW="914400" imgH="79241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1058" y="2914425"/>
                        <a:ext cx="1892346" cy="101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1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8848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2E51114-8757-B475-CBC3-6552C6EE969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67968"/>
            <a:ext cx="3932237" cy="460102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1800" dirty="0"/>
              <a:t>As instructed by the sales manager Chris, I was able to create a dashboard with combining multiple charts which explain the sales performance such as the profit level, total number of sales, most sold product, most sales in regions. </a:t>
            </a:r>
          </a:p>
          <a:p>
            <a:r>
              <a:rPr lang="en-US" sz="1800" dirty="0"/>
              <a:t> This data will be enough to help the company focus on areas to be improved and help the company become more profitable in the future.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008916C-8C65-19F5-7B2E-A24C7776D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759856"/>
              </p:ext>
            </p:extLst>
          </p:nvPr>
        </p:nvGraphicFramePr>
        <p:xfrm>
          <a:off x="5183188" y="548640"/>
          <a:ext cx="6172200" cy="579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83188" y="548640"/>
                        <a:ext cx="6172200" cy="5798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 M </a:t>
            </a:r>
            <a:r>
              <a:rPr lang="en-US" dirty="0" err="1"/>
              <a:t>Sreebushan</a:t>
            </a:r>
            <a:endParaRPr lang="en-US" dirty="0"/>
          </a:p>
          <a:p>
            <a:r>
              <a:rPr lang="en-US" dirty="0"/>
              <a:t>kmbushan@gmail.com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274035"/>
            <a:ext cx="5385816" cy="1225296"/>
          </a:xfrm>
        </p:spPr>
        <p:txBody>
          <a:bodyPr/>
          <a:lstStyle/>
          <a:p>
            <a:r>
              <a:rPr lang="en-IN" sz="480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The Bike Haven</a:t>
            </a:r>
            <a:r>
              <a:rPr lang="en-IN" sz="4800" dirty="0">
                <a:latin typeface="Arial Black" panose="020B0A04020102020204" pitchFamily="34" charset="0"/>
              </a:rPr>
              <a:t> </a:t>
            </a:r>
            <a:br>
              <a:rPr lang="en-IN" sz="4800" dirty="0">
                <a:latin typeface="Arial Black" panose="020B0A04020102020204" pitchFamily="34" charset="0"/>
              </a:rPr>
            </a:br>
            <a:r>
              <a:rPr lang="en-IN" sz="1000" u="sng" dirty="0">
                <a:solidFill>
                  <a:schemeClr val="tx1"/>
                </a:solidFill>
                <a:latin typeface="Arial Black" panose="020B0A04020102020204" pitchFamily="34" charset="0"/>
              </a:rPr>
              <a:t>Sales Report</a:t>
            </a:r>
            <a:br>
              <a:rPr lang="en-IN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 M </a:t>
            </a:r>
            <a:r>
              <a:rPr lang="en-US" dirty="0" err="1"/>
              <a:t>Sreebushan</a:t>
            </a:r>
            <a:endParaRPr lang="en-US" dirty="0"/>
          </a:p>
          <a:p>
            <a:r>
              <a:rPr lang="en-US" dirty="0"/>
              <a:t>PGC Data Science </a:t>
            </a:r>
          </a:p>
          <a:p>
            <a:r>
              <a:rPr lang="en-US" dirty="0"/>
              <a:t>– Nov’ 2023 batch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092C32-D260-275A-B425-951106887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12946"/>
              </p:ext>
            </p:extLst>
          </p:nvPr>
        </p:nvGraphicFramePr>
        <p:xfrm>
          <a:off x="9619488" y="109728"/>
          <a:ext cx="2572512" cy="85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512">
                  <a:extLst>
                    <a:ext uri="{9D8B030D-6E8A-4147-A177-3AD203B41FA5}">
                      <a16:colId xmlns:a16="http://schemas.microsoft.com/office/drawing/2014/main" val="2352454220"/>
                    </a:ext>
                  </a:extLst>
                </a:gridCol>
              </a:tblGrid>
              <a:tr h="853778"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Course Project : Tableau </a:t>
                      </a:r>
                    </a:p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(Data Science- PGC, </a:t>
                      </a:r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InternshalaTrainings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716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B8FE7D-81AA-8F9B-33EC-D0C801E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256" y="2410968"/>
            <a:ext cx="6400800" cy="768096"/>
          </a:xfrm>
        </p:spPr>
        <p:txBody>
          <a:bodyPr/>
          <a:lstStyle/>
          <a:p>
            <a:r>
              <a:rPr lang="en-US" dirty="0"/>
              <a:t>Software used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5DB35B-1D8C-6605-EA87-B12D57CB5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79111"/>
              </p:ext>
            </p:extLst>
          </p:nvPr>
        </p:nvGraphicFramePr>
        <p:xfrm>
          <a:off x="3352800" y="3444240"/>
          <a:ext cx="572414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072">
                  <a:extLst>
                    <a:ext uri="{9D8B030D-6E8A-4147-A177-3AD203B41FA5}">
                      <a16:colId xmlns:a16="http://schemas.microsoft.com/office/drawing/2014/main" val="67993868"/>
                    </a:ext>
                  </a:extLst>
                </a:gridCol>
                <a:gridCol w="2862072">
                  <a:extLst>
                    <a:ext uri="{9D8B030D-6E8A-4147-A177-3AD203B41FA5}">
                      <a16:colId xmlns:a16="http://schemas.microsoft.com/office/drawing/2014/main" val="2558393458"/>
                    </a:ext>
                  </a:extLst>
                </a:gridCol>
              </a:tblGrid>
              <a:tr h="6731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PostgreSQL  </a:t>
                      </a:r>
                      <a:endParaRPr lang="en-IN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For performing Data Manipulation and Data Cleaning</a:t>
                      </a:r>
                      <a:endParaRPr lang="en-IN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7049510"/>
                  </a:ext>
                </a:extLst>
              </a:tr>
              <a:tr h="818267">
                <a:tc>
                  <a:txBody>
                    <a:bodyPr/>
                    <a:lstStyle/>
                    <a:p>
                      <a:r>
                        <a:rPr lang="en-US" b="1" i="0" dirty="0">
                          <a:solidFill>
                            <a:schemeClr val="accent6"/>
                          </a:solidFill>
                        </a:rPr>
                        <a:t>Tableau Desktop </a:t>
                      </a:r>
                      <a:endParaRPr lang="en-IN" b="1" i="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This is Tableau Public, It is very powerful tool to perform Data Visualization. </a:t>
                      </a:r>
                      <a:endParaRPr lang="en-IN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892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2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Case Study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 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​ </a:t>
            </a:r>
            <a:r>
              <a:rPr lang="en-US" sz="1800" b="0" i="0" dirty="0">
                <a:effectLst/>
              </a:rPr>
              <a:t>The Bike Haven is a thriving business in the city of San Francisco</a:t>
            </a:r>
            <a:r>
              <a:rPr lang="en-IN" sz="1400" b="0" i="0" dirty="0">
                <a:effectLst/>
              </a:rPr>
              <a:t> </a:t>
            </a:r>
            <a:r>
              <a:rPr lang="en-US" sz="1800" b="0" i="0" dirty="0">
                <a:effectLst/>
              </a:rPr>
              <a:t>that offers a wide range of products, including bikes, clothing, accessories, and components. </a:t>
            </a:r>
          </a:p>
          <a:p>
            <a:r>
              <a:rPr lang="en-US" sz="1800" dirty="0"/>
              <a:t> I have been hired as a Bi Analyst by the Sales Manager of the company Chris, to perform sales analysis and data visualization. </a:t>
            </a:r>
            <a:br>
              <a:rPr lang="en-US" sz="1800" dirty="0"/>
            </a:b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800" dirty="0"/>
              <a:t>My</a:t>
            </a:r>
            <a:r>
              <a:rPr lang="en-US" sz="1800" b="0" i="0" dirty="0">
                <a:effectLst/>
              </a:rPr>
              <a:t> task is to create a visually interactive and informative dashboard that will help the manager understand the sales figures better.</a:t>
            </a:r>
            <a:r>
              <a:rPr lang="en-US" sz="1800" dirty="0"/>
              <a:t> </a:t>
            </a:r>
          </a:p>
          <a:p>
            <a:r>
              <a:rPr lang="en-US" sz="1800" dirty="0"/>
              <a:t> I was provided with a .TAR and .CSV file that consist of 7 tables on which, I am supposed to perform data analysis in PostgreSQL and transfer the tables into tableau and perform data Viz.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2276856"/>
            <a:ext cx="700430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Problem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Sabon Next LT" panose="02000500000000000000" pitchFamily="2" charset="0"/>
                <a:cs typeface="Sabon Next LT" panose="02000500000000000000" pitchFamily="2" charset="0"/>
              </a:rPr>
              <a:t> </a:t>
            </a: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After transferring the data into </a:t>
            </a:r>
            <a:r>
              <a:rPr lang="en-US" sz="1800" dirty="0" err="1">
                <a:latin typeface="Sabon Next LT" panose="02000500000000000000" pitchFamily="2" charset="0"/>
                <a:cs typeface="Sabon Next LT" panose="02000500000000000000" pitchFamily="2" charset="0"/>
              </a:rPr>
              <a:t>PgAdmin</a:t>
            </a:r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, I began my Data cleaning and Data Manipulation by joining various tables into new tables (which consist only the required data). </a:t>
            </a:r>
          </a:p>
          <a:p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 These tables are then downloaded and transferred to Tableau where different charts and graphs are produced and later a Dashboard is created using those charts.</a:t>
            </a:r>
            <a:endParaRPr lang="en-US" sz="18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1CC688-F257-530E-264D-46388545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Product_Data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A6A580-04C7-30D7-CA2B-2E145200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1600" b="1" u="sng" dirty="0"/>
              <a:t>Joining Join Product, Category, and Subcategory Tables</a:t>
            </a:r>
          </a:p>
          <a:p>
            <a:endParaRPr lang="en-IN" sz="1200" dirty="0"/>
          </a:p>
          <a:p>
            <a:r>
              <a:rPr lang="en-IN" sz="1400" dirty="0"/>
              <a:t>create table </a:t>
            </a:r>
            <a:r>
              <a:rPr lang="en-IN" sz="1400" dirty="0" err="1"/>
              <a:t>product_data</a:t>
            </a:r>
            <a:r>
              <a:rPr lang="en-IN" sz="1400" dirty="0"/>
              <a:t> as</a:t>
            </a:r>
          </a:p>
          <a:p>
            <a:pPr marL="0" indent="0">
              <a:buNone/>
            </a:pPr>
            <a:r>
              <a:rPr lang="en-IN" sz="1400" dirty="0"/>
              <a:t>       select</a:t>
            </a:r>
          </a:p>
          <a:p>
            <a:pPr marL="0" indent="0">
              <a:buNone/>
            </a:pPr>
            <a:r>
              <a:rPr lang="en-IN" sz="1400" dirty="0"/>
              <a:t>              </a:t>
            </a:r>
            <a:r>
              <a:rPr lang="en-IN" sz="1400" dirty="0" err="1"/>
              <a:t>p.productkey</a:t>
            </a:r>
            <a:r>
              <a:rPr lang="en-IN" sz="1400" dirty="0"/>
              <a:t>, </a:t>
            </a:r>
            <a:r>
              <a:rPr lang="en-IN" sz="1400" dirty="0" err="1"/>
              <a:t>p.productalternatekey</a:t>
            </a:r>
            <a:r>
              <a:rPr lang="en-IN" sz="1400" dirty="0"/>
              <a:t>,  </a:t>
            </a:r>
            <a:r>
              <a:rPr lang="en-IN" sz="1400" dirty="0" err="1"/>
              <a:t>p.englishproductname</a:t>
            </a:r>
            <a:r>
              <a:rPr lang="en-IN" sz="1400" dirty="0"/>
              <a:t> as </a:t>
            </a:r>
            <a:r>
              <a:rPr lang="en-IN" sz="1400" dirty="0" err="1"/>
              <a:t>product_name</a:t>
            </a:r>
            <a:r>
              <a:rPr lang="en-IN" sz="1400" dirty="0"/>
              <a:t>,  </a:t>
            </a:r>
            <a:r>
              <a:rPr lang="en-IN" sz="1400" dirty="0" err="1"/>
              <a:t>pc.productcategorykey</a:t>
            </a:r>
            <a:r>
              <a:rPr lang="en-IN" sz="1400" dirty="0"/>
              <a:t>,  </a:t>
            </a:r>
            <a:r>
              <a:rPr lang="en-IN" sz="1400" dirty="0" err="1"/>
              <a:t>pc.productcategoryalternatekey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                 </a:t>
            </a:r>
            <a:r>
              <a:rPr lang="en-IN" sz="1400" dirty="0" err="1"/>
              <a:t>pc.englishproductcategoryname</a:t>
            </a:r>
            <a:r>
              <a:rPr lang="en-IN" sz="1400" dirty="0"/>
              <a:t> as </a:t>
            </a:r>
            <a:r>
              <a:rPr lang="en-IN" sz="1400" dirty="0" err="1"/>
              <a:t>product_category</a:t>
            </a:r>
            <a:r>
              <a:rPr lang="en-IN" sz="1400" dirty="0"/>
              <a:t>,  </a:t>
            </a:r>
            <a:r>
              <a:rPr lang="en-IN" sz="1400" dirty="0" err="1"/>
              <a:t>ps.productsubcategorykey</a:t>
            </a:r>
            <a:r>
              <a:rPr lang="en-IN" sz="1400" dirty="0"/>
              <a:t>,   </a:t>
            </a:r>
            <a:r>
              <a:rPr lang="en-IN" sz="1400" dirty="0" err="1"/>
              <a:t>ps.productsubcategoryalternatekey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          </a:t>
            </a:r>
            <a:r>
              <a:rPr lang="en-IN" sz="1400" dirty="0" err="1"/>
              <a:t>ps.englishproductsubcategoryname</a:t>
            </a:r>
            <a:r>
              <a:rPr lang="en-IN" sz="1400" dirty="0"/>
              <a:t> as </a:t>
            </a:r>
            <a:r>
              <a:rPr lang="en-IN" sz="1400" dirty="0" err="1"/>
              <a:t>product_subcategory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from</a:t>
            </a:r>
          </a:p>
          <a:p>
            <a:pPr marL="0" indent="0">
              <a:buNone/>
            </a:pPr>
            <a:r>
              <a:rPr lang="en-IN" sz="1400" dirty="0"/>
              <a:t>                   product p</a:t>
            </a:r>
          </a:p>
          <a:p>
            <a:pPr marL="0" indent="0">
              <a:buNone/>
            </a:pPr>
            <a:r>
              <a:rPr lang="en-IN" sz="1400" dirty="0"/>
              <a:t>            join</a:t>
            </a:r>
          </a:p>
          <a:p>
            <a:pPr marL="0" indent="0">
              <a:buNone/>
            </a:pPr>
            <a:r>
              <a:rPr lang="en-IN" sz="1400" dirty="0"/>
              <a:t>                      </a:t>
            </a:r>
            <a:r>
              <a:rPr lang="en-IN" sz="1400" dirty="0" err="1"/>
              <a:t>productsubcategory</a:t>
            </a:r>
            <a:r>
              <a:rPr lang="en-IN" sz="1400" dirty="0"/>
              <a:t> </a:t>
            </a:r>
            <a:r>
              <a:rPr lang="en-IN" sz="1400" dirty="0" err="1"/>
              <a:t>ps</a:t>
            </a:r>
            <a:r>
              <a:rPr lang="en-IN" sz="1400" dirty="0"/>
              <a:t> on </a:t>
            </a:r>
            <a:r>
              <a:rPr lang="en-IN" sz="1400" dirty="0" err="1"/>
              <a:t>p.productsubcategorykey</a:t>
            </a:r>
            <a:r>
              <a:rPr lang="en-IN" sz="1400" dirty="0"/>
              <a:t> = </a:t>
            </a:r>
            <a:r>
              <a:rPr lang="en-IN" sz="1400" dirty="0" err="1"/>
              <a:t>ps.productsubcategorykey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join</a:t>
            </a:r>
          </a:p>
          <a:p>
            <a:pPr marL="0" indent="0">
              <a:buNone/>
            </a:pPr>
            <a:r>
              <a:rPr lang="en-IN" sz="1400" dirty="0"/>
              <a:t>                      </a:t>
            </a:r>
            <a:r>
              <a:rPr lang="en-IN" sz="1400" dirty="0" err="1"/>
              <a:t>productcategory</a:t>
            </a:r>
            <a:r>
              <a:rPr lang="en-IN" sz="1400" dirty="0"/>
              <a:t> pc on </a:t>
            </a:r>
            <a:r>
              <a:rPr lang="en-IN" sz="1400" dirty="0" err="1"/>
              <a:t>ps.productcategorykey</a:t>
            </a:r>
            <a:r>
              <a:rPr lang="en-IN" sz="1400" dirty="0"/>
              <a:t> = </a:t>
            </a:r>
            <a:r>
              <a:rPr lang="en-IN" sz="1400" dirty="0" err="1"/>
              <a:t>pc.productcategorykey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  <a:p>
            <a:r>
              <a:rPr lang="en-IN" sz="1400" dirty="0"/>
              <a:t>select * from </a:t>
            </a:r>
            <a:r>
              <a:rPr lang="en-IN" sz="1400" dirty="0" err="1"/>
              <a:t>product_data</a:t>
            </a:r>
            <a:r>
              <a:rPr lang="en-IN" sz="1400" dirty="0"/>
              <a:t> 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3DB1-8E75-A7EE-F36E-5C45152C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6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B4FE-D3F9-A26B-F177-667A0072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customer_geography</a:t>
            </a:r>
            <a:br>
              <a:rPr lang="en-US" dirty="0"/>
            </a:br>
            <a:r>
              <a:rPr lang="en-IN" sz="1000" u="sng" dirty="0"/>
              <a:t>-----------Join Customer and Geography Tables--------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66B8-E5C7-5EF9-6614-E5795CED00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create table </a:t>
            </a:r>
            <a:r>
              <a:rPr lang="en-IN" dirty="0" err="1"/>
              <a:t>customer_geography</a:t>
            </a:r>
            <a:r>
              <a:rPr lang="en-IN" dirty="0"/>
              <a:t> as</a:t>
            </a:r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c.customerkey</a:t>
            </a:r>
            <a:r>
              <a:rPr lang="en-IN" dirty="0"/>
              <a:t>, </a:t>
            </a:r>
            <a:r>
              <a:rPr lang="en-IN" dirty="0" err="1"/>
              <a:t>c.customeralternatekey</a:t>
            </a:r>
            <a:r>
              <a:rPr lang="en-IN" dirty="0"/>
              <a:t>, (</a:t>
            </a:r>
            <a:r>
              <a:rPr lang="en-IN" dirty="0" err="1"/>
              <a:t>c.firstname</a:t>
            </a:r>
            <a:r>
              <a:rPr lang="en-IN" dirty="0"/>
              <a:t> || ' ' || </a:t>
            </a:r>
            <a:r>
              <a:rPr lang="en-IN" dirty="0" err="1"/>
              <a:t>c.lastname</a:t>
            </a:r>
            <a:r>
              <a:rPr lang="en-IN" dirty="0"/>
              <a:t>) as </a:t>
            </a:r>
            <a:r>
              <a:rPr lang="en-IN" dirty="0" err="1"/>
              <a:t>customer_name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c.maritalstatus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case</a:t>
            </a:r>
          </a:p>
          <a:p>
            <a:pPr marL="0" indent="0">
              <a:buNone/>
            </a:pPr>
            <a:r>
              <a:rPr lang="en-IN" dirty="0"/>
              <a:t> when </a:t>
            </a:r>
            <a:r>
              <a:rPr lang="en-IN" dirty="0" err="1"/>
              <a:t>c.gender</a:t>
            </a:r>
            <a:r>
              <a:rPr lang="en-IN" dirty="0"/>
              <a:t> = 'F' THEN 'Female'</a:t>
            </a:r>
          </a:p>
          <a:p>
            <a:pPr marL="0" indent="0">
              <a:buNone/>
            </a:pPr>
            <a:r>
              <a:rPr lang="en-IN" dirty="0"/>
              <a:t>		when </a:t>
            </a:r>
            <a:r>
              <a:rPr lang="en-IN" dirty="0" err="1"/>
              <a:t>c.gender</a:t>
            </a:r>
            <a:r>
              <a:rPr lang="en-IN" dirty="0"/>
              <a:t> = 'M' THEN 'Male' else '' end as gender,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c.birthdate</a:t>
            </a:r>
            <a:r>
              <a:rPr lang="en-IN" dirty="0"/>
              <a:t>, AGE(</a:t>
            </a:r>
            <a:r>
              <a:rPr lang="en-IN" dirty="0" err="1"/>
              <a:t>current_date</a:t>
            </a:r>
            <a:r>
              <a:rPr lang="en-IN" dirty="0"/>
              <a:t>, </a:t>
            </a:r>
            <a:r>
              <a:rPr lang="en-IN" dirty="0" err="1"/>
              <a:t>c.birthdate</a:t>
            </a:r>
            <a:r>
              <a:rPr lang="en-IN" dirty="0"/>
              <a:t>) as age </a:t>
            </a:r>
            <a:r>
              <a:rPr lang="en-IN" dirty="0" err="1"/>
              <a:t>c.emailaddress</a:t>
            </a:r>
            <a:r>
              <a:rPr lang="en-IN" dirty="0"/>
              <a:t>, </a:t>
            </a:r>
            <a:r>
              <a:rPr lang="en-IN" dirty="0" err="1"/>
              <a:t>c.yearlyincome</a:t>
            </a:r>
            <a:r>
              <a:rPr lang="en-IN" dirty="0"/>
              <a:t> as income,  </a:t>
            </a:r>
            <a:r>
              <a:rPr lang="en-IN" dirty="0" err="1"/>
              <a:t>c.totalchildren</a:t>
            </a:r>
            <a:r>
              <a:rPr lang="en-IN" dirty="0"/>
              <a:t>, </a:t>
            </a:r>
            <a:r>
              <a:rPr lang="en-IN" dirty="0" err="1"/>
              <a:t>c.englisheducation</a:t>
            </a:r>
            <a:r>
              <a:rPr lang="en-IN" dirty="0"/>
              <a:t> as education   </a:t>
            </a:r>
            <a:r>
              <a:rPr lang="en-IN" dirty="0" err="1"/>
              <a:t>c.englishoccupation</a:t>
            </a:r>
            <a:r>
              <a:rPr lang="en-IN" dirty="0"/>
              <a:t> as occupation, </a:t>
            </a:r>
            <a:r>
              <a:rPr lang="en-IN" dirty="0" err="1"/>
              <a:t>c.numbercarsowned</a:t>
            </a:r>
            <a:r>
              <a:rPr lang="en-IN" dirty="0"/>
              <a:t> as </a:t>
            </a:r>
            <a:r>
              <a:rPr lang="en-IN" dirty="0" err="1"/>
              <a:t>number_of_cars_owned</a:t>
            </a:r>
            <a:r>
              <a:rPr lang="en-IN" dirty="0"/>
              <a:t>, c.addressline1 as address, </a:t>
            </a:r>
            <a:r>
              <a:rPr lang="en-IN" dirty="0" err="1"/>
              <a:t>c.phone</a:t>
            </a:r>
            <a:r>
              <a:rPr lang="en-IN" dirty="0"/>
              <a:t> as </a:t>
            </a:r>
            <a:r>
              <a:rPr lang="en-IN" dirty="0" err="1"/>
              <a:t>phone_number</a:t>
            </a:r>
            <a:r>
              <a:rPr lang="en-IN" dirty="0"/>
              <a:t>, </a:t>
            </a:r>
            <a:r>
              <a:rPr lang="en-IN" dirty="0" err="1"/>
              <a:t>c.datefirstpurchase</a:t>
            </a:r>
            <a:r>
              <a:rPr lang="en-IN" dirty="0"/>
              <a:t> as </a:t>
            </a:r>
            <a:r>
              <a:rPr lang="en-IN" dirty="0" err="1"/>
              <a:t>date_of_first_purchase</a:t>
            </a:r>
            <a:r>
              <a:rPr lang="en-IN" dirty="0"/>
              <a:t>,   </a:t>
            </a:r>
            <a:r>
              <a:rPr lang="en-IN" dirty="0" err="1"/>
              <a:t>g.city</a:t>
            </a:r>
            <a:r>
              <a:rPr lang="en-IN" dirty="0"/>
              <a:t>, </a:t>
            </a:r>
            <a:r>
              <a:rPr lang="en-IN" dirty="0" err="1"/>
              <a:t>g.stateprovincename</a:t>
            </a:r>
            <a:r>
              <a:rPr lang="en-IN" dirty="0"/>
              <a:t> as state  </a:t>
            </a:r>
            <a:r>
              <a:rPr lang="en-IN" dirty="0" err="1"/>
              <a:t>g.countryregioncode</a:t>
            </a:r>
            <a:r>
              <a:rPr lang="en-IN" dirty="0"/>
              <a:t> as </a:t>
            </a:r>
            <a:r>
              <a:rPr lang="en-IN" dirty="0" err="1"/>
              <a:t>country_code</a:t>
            </a:r>
            <a:r>
              <a:rPr lang="en-IN" dirty="0"/>
              <a:t>,  </a:t>
            </a:r>
            <a:r>
              <a:rPr lang="en-IN" dirty="0" err="1"/>
              <a:t>g.englishcountryregionname</a:t>
            </a:r>
            <a:r>
              <a:rPr lang="en-IN" dirty="0"/>
              <a:t> as country, </a:t>
            </a:r>
            <a:r>
              <a:rPr lang="en-IN" dirty="0" err="1"/>
              <a:t>g.postalcode</a:t>
            </a:r>
            <a:r>
              <a:rPr lang="en-IN" dirty="0"/>
              <a:t>,  </a:t>
            </a:r>
            <a:r>
              <a:rPr lang="en-IN" dirty="0" err="1"/>
              <a:t>g.salesterritorykey</a:t>
            </a:r>
            <a:r>
              <a:rPr lang="en-IN" dirty="0"/>
              <a:t> as </a:t>
            </a:r>
            <a:r>
              <a:rPr lang="en-IN" dirty="0" err="1"/>
              <a:t>sales_territory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 customer c</a:t>
            </a:r>
          </a:p>
          <a:p>
            <a:pPr marL="0" indent="0">
              <a:buNone/>
            </a:pPr>
            <a:r>
              <a:rPr lang="en-IN" dirty="0"/>
              <a:t>    join   geography g on </a:t>
            </a:r>
            <a:r>
              <a:rPr lang="en-IN" dirty="0" err="1"/>
              <a:t>c.geographykey</a:t>
            </a:r>
            <a:r>
              <a:rPr lang="en-IN" dirty="0"/>
              <a:t> = </a:t>
            </a:r>
            <a:r>
              <a:rPr lang="en-IN" dirty="0" err="1"/>
              <a:t>g.geographykey</a:t>
            </a:r>
            <a:r>
              <a:rPr lang="en-IN" dirty="0"/>
              <a:t>;	</a:t>
            </a:r>
          </a:p>
          <a:p>
            <a:r>
              <a:rPr lang="en-IN" dirty="0"/>
              <a:t>select * from </a:t>
            </a:r>
            <a:r>
              <a:rPr lang="en-IN" dirty="0" err="1"/>
              <a:t>customer_geography</a:t>
            </a:r>
            <a:r>
              <a:rPr lang="en-IN" dirty="0"/>
              <a:t> 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49401-614C-06C5-0578-3A4CC9C7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9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A65F-2A61-DED4-D33B-8891A2B5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649224"/>
            <a:ext cx="10671048" cy="935736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bike_haven_sales</a:t>
            </a:r>
            <a:br>
              <a:rPr lang="en-US" dirty="0"/>
            </a:br>
            <a:r>
              <a:rPr lang="en-US" sz="900" u="sng" dirty="0"/>
              <a:t>Join product data and internet sales data Tables</a:t>
            </a:r>
            <a:endParaRPr lang="en-IN" sz="9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B5C6-3F9D-AD4D-26E9-825D34E0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040" y="1773936"/>
            <a:ext cx="11119104" cy="4434840"/>
          </a:xfrm>
        </p:spPr>
        <p:txBody>
          <a:bodyPr/>
          <a:lstStyle/>
          <a:p>
            <a:r>
              <a:rPr lang="en-IN" dirty="0"/>
              <a:t>create table </a:t>
            </a:r>
            <a:r>
              <a:rPr lang="en-IN" dirty="0" err="1"/>
              <a:t>bike_haven_sales</a:t>
            </a:r>
            <a:r>
              <a:rPr lang="en-IN" dirty="0"/>
              <a:t> as (</a:t>
            </a:r>
          </a:p>
          <a:p>
            <a:pPr marL="0" indent="0">
              <a:buNone/>
            </a:pPr>
            <a:r>
              <a:rPr lang="en-IN" dirty="0"/>
              <a:t>  select </a:t>
            </a:r>
            <a:r>
              <a:rPr lang="en-IN" dirty="0" err="1"/>
              <a:t>a.productkey,a.customerkey</a:t>
            </a:r>
            <a:r>
              <a:rPr lang="en-IN" dirty="0"/>
              <a:t>, </a:t>
            </a:r>
            <a:r>
              <a:rPr lang="en-IN" dirty="0" err="1"/>
              <a:t>a.totalproductcost</a:t>
            </a:r>
            <a:r>
              <a:rPr lang="en-IN" dirty="0"/>
              <a:t>::numeric, </a:t>
            </a:r>
            <a:r>
              <a:rPr lang="en-IN" dirty="0" err="1"/>
              <a:t>a.salesamount</a:t>
            </a:r>
            <a:r>
              <a:rPr lang="en-IN" dirty="0"/>
              <a:t>, </a:t>
            </a:r>
            <a:r>
              <a:rPr lang="en-IN" dirty="0" err="1"/>
              <a:t>a.orderdate</a:t>
            </a:r>
            <a:r>
              <a:rPr lang="en-IN" dirty="0"/>
              <a:t>::timestamp,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a.shipdate</a:t>
            </a:r>
            <a:r>
              <a:rPr lang="en-IN" dirty="0"/>
              <a:t>::timestamp,  </a:t>
            </a:r>
            <a:r>
              <a:rPr lang="en-IN" dirty="0" err="1"/>
              <a:t>b.productkey</a:t>
            </a:r>
            <a:r>
              <a:rPr lang="en-IN" dirty="0"/>
              <a:t> as </a:t>
            </a:r>
            <a:r>
              <a:rPr lang="en-IN" dirty="0" err="1"/>
              <a:t>b_productkey,b.product_name</a:t>
            </a:r>
            <a:r>
              <a:rPr lang="en-IN" dirty="0"/>
              <a:t>, </a:t>
            </a:r>
            <a:r>
              <a:rPr lang="en-IN" dirty="0" err="1"/>
              <a:t>b.product_subcategory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   (</a:t>
            </a:r>
            <a:r>
              <a:rPr lang="en-IN" dirty="0" err="1"/>
              <a:t>a.salesamount</a:t>
            </a:r>
            <a:r>
              <a:rPr lang="en-IN" dirty="0"/>
              <a:t> - </a:t>
            </a:r>
            <a:r>
              <a:rPr lang="en-IN" dirty="0" err="1"/>
              <a:t>a.totalproductcost</a:t>
            </a:r>
            <a:r>
              <a:rPr lang="en-IN" dirty="0"/>
              <a:t>::numeric) as profit, AGE(</a:t>
            </a:r>
            <a:r>
              <a:rPr lang="en-IN" dirty="0" err="1"/>
              <a:t>a.shipdate</a:t>
            </a:r>
            <a:r>
              <a:rPr lang="en-IN" dirty="0"/>
              <a:t>::timestamp, </a:t>
            </a:r>
            <a:r>
              <a:rPr lang="en-IN" dirty="0" err="1"/>
              <a:t>a.orderdate</a:t>
            </a:r>
            <a:r>
              <a:rPr lang="en-IN" dirty="0"/>
              <a:t>::timestamp) as       </a:t>
            </a:r>
            <a:r>
              <a:rPr lang="en-IN" dirty="0" err="1"/>
              <a:t>shipping_time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from  </a:t>
            </a:r>
            <a:r>
              <a:rPr lang="en-IN" dirty="0" err="1"/>
              <a:t>internetsales</a:t>
            </a:r>
            <a:r>
              <a:rPr lang="en-IN" dirty="0"/>
              <a:t> as a</a:t>
            </a:r>
          </a:p>
          <a:p>
            <a:pPr marL="0" indent="0">
              <a:buNone/>
            </a:pPr>
            <a:r>
              <a:rPr lang="en-IN" dirty="0"/>
              <a:t> inner join </a:t>
            </a:r>
            <a:r>
              <a:rPr lang="en-IN" dirty="0" err="1"/>
              <a:t>product_data</a:t>
            </a:r>
            <a:r>
              <a:rPr lang="en-IN" dirty="0"/>
              <a:t> as b  on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dirty="0" err="1"/>
              <a:t>a.productkey</a:t>
            </a:r>
            <a:r>
              <a:rPr lang="en-IN" dirty="0"/>
              <a:t> = </a:t>
            </a:r>
            <a:r>
              <a:rPr lang="en-IN" dirty="0" err="1"/>
              <a:t>b.productkey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where  </a:t>
            </a:r>
            <a:r>
              <a:rPr lang="en-IN" dirty="0" err="1"/>
              <a:t>a.orderdate</a:t>
            </a:r>
            <a:r>
              <a:rPr lang="en-IN" dirty="0"/>
              <a:t> &gt;= '2021-01-01' and </a:t>
            </a:r>
            <a:r>
              <a:rPr lang="en-IN" dirty="0" err="1"/>
              <a:t>a.orderdate</a:t>
            </a:r>
            <a:r>
              <a:rPr lang="en-IN" dirty="0"/>
              <a:t> &lt;= '2023-12-31' );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select * from </a:t>
            </a:r>
            <a:r>
              <a:rPr lang="en-IN" dirty="0" err="1"/>
              <a:t>bike_haven_sales</a:t>
            </a:r>
            <a:r>
              <a:rPr lang="en-IN" dirty="0"/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1CB52-2523-15A1-7B4A-F2BCA86B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2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{A96AA13B-F05A-43FA-93AD-47DE7E097160}tf78438558_win32</Template>
  <TotalTime>771</TotalTime>
  <Words>1099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Sabon Next LT</vt:lpstr>
      <vt:lpstr>Office Theme</vt:lpstr>
      <vt:lpstr>PDF</vt:lpstr>
      <vt:lpstr>Microsoft Excel Macro-Enabled Worksheet</vt:lpstr>
      <vt:lpstr>Introduction</vt:lpstr>
      <vt:lpstr>The Bike Haven  Sales Report   </vt:lpstr>
      <vt:lpstr>Software used</vt:lpstr>
      <vt:lpstr>Case Study </vt:lpstr>
      <vt:lpstr>Task</vt:lpstr>
      <vt:lpstr>Problem approach</vt:lpstr>
      <vt:lpstr>1. Product_Data</vt:lpstr>
      <vt:lpstr>2. customer_geography -----------Join Customer and Geography Tables-------- </vt:lpstr>
      <vt:lpstr>3. bike_haven_sales Join product data and internet sales data Tables</vt:lpstr>
      <vt:lpstr>4. Salesvsbudget  Internet sales data and sales budget join</vt:lpstr>
      <vt:lpstr>Tableau Data</vt:lpstr>
      <vt:lpstr>Reference table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Bike Haven</dc:title>
  <dc:subject/>
  <dc:creator>Sree Bushan K M</dc:creator>
  <cp:lastModifiedBy>Sree Bushan K M</cp:lastModifiedBy>
  <cp:revision>8</cp:revision>
  <dcterms:created xsi:type="dcterms:W3CDTF">2024-01-24T19:24:08Z</dcterms:created>
  <dcterms:modified xsi:type="dcterms:W3CDTF">2024-01-25T10:12:09Z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