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78" r:id="rId8"/>
    <p:sldId id="262" r:id="rId9"/>
    <p:sldId id="263" r:id="rId10"/>
    <p:sldId id="274" r:id="rId11"/>
    <p:sldId id="273" r:id="rId12"/>
    <p:sldId id="275" r:id="rId13"/>
    <p:sldId id="264" r:id="rId14"/>
    <p:sldId id="265" r:id="rId15"/>
    <p:sldId id="267" r:id="rId16"/>
    <p:sldId id="270" r:id="rId17"/>
    <p:sldId id="272" r:id="rId18"/>
    <p:sldId id="277"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7667EE-2457-4655-8F6B-71413171BB7A}"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88A6C-B4F3-44B0-BE83-FC14189ED0C8}" type="slidenum">
              <a:rPr lang="en-US" smtClean="0"/>
              <a:t>‹#›</a:t>
            </a:fld>
            <a:endParaRPr lang="en-US"/>
          </a:p>
        </p:txBody>
      </p:sp>
    </p:spTree>
    <p:extLst>
      <p:ext uri="{BB962C8B-B14F-4D97-AF65-F5344CB8AC3E}">
        <p14:creationId xmlns:p14="http://schemas.microsoft.com/office/powerpoint/2010/main" val="2252333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667EE-2457-4655-8F6B-71413171BB7A}"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88A6C-B4F3-44B0-BE83-FC14189ED0C8}" type="slidenum">
              <a:rPr lang="en-US" smtClean="0"/>
              <a:t>‹#›</a:t>
            </a:fld>
            <a:endParaRPr lang="en-US"/>
          </a:p>
        </p:txBody>
      </p:sp>
    </p:spTree>
    <p:extLst>
      <p:ext uri="{BB962C8B-B14F-4D97-AF65-F5344CB8AC3E}">
        <p14:creationId xmlns:p14="http://schemas.microsoft.com/office/powerpoint/2010/main" val="4247192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667EE-2457-4655-8F6B-71413171BB7A}"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88A6C-B4F3-44B0-BE83-FC14189ED0C8}" type="slidenum">
              <a:rPr lang="en-US" smtClean="0"/>
              <a:t>‹#›</a:t>
            </a:fld>
            <a:endParaRPr lang="en-US"/>
          </a:p>
        </p:txBody>
      </p:sp>
    </p:spTree>
    <p:extLst>
      <p:ext uri="{BB962C8B-B14F-4D97-AF65-F5344CB8AC3E}">
        <p14:creationId xmlns:p14="http://schemas.microsoft.com/office/powerpoint/2010/main" val="2832867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667EE-2457-4655-8F6B-71413171BB7A}"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88A6C-B4F3-44B0-BE83-FC14189ED0C8}" type="slidenum">
              <a:rPr lang="en-US" smtClean="0"/>
              <a:t>‹#›</a:t>
            </a:fld>
            <a:endParaRPr lang="en-US"/>
          </a:p>
        </p:txBody>
      </p:sp>
    </p:spTree>
    <p:extLst>
      <p:ext uri="{BB962C8B-B14F-4D97-AF65-F5344CB8AC3E}">
        <p14:creationId xmlns:p14="http://schemas.microsoft.com/office/powerpoint/2010/main" val="4134590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7667EE-2457-4655-8F6B-71413171BB7A}"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88A6C-B4F3-44B0-BE83-FC14189ED0C8}" type="slidenum">
              <a:rPr lang="en-US" smtClean="0"/>
              <a:t>‹#›</a:t>
            </a:fld>
            <a:endParaRPr lang="en-US"/>
          </a:p>
        </p:txBody>
      </p:sp>
    </p:spTree>
    <p:extLst>
      <p:ext uri="{BB962C8B-B14F-4D97-AF65-F5344CB8AC3E}">
        <p14:creationId xmlns:p14="http://schemas.microsoft.com/office/powerpoint/2010/main" val="769051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7667EE-2457-4655-8F6B-71413171BB7A}"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88A6C-B4F3-44B0-BE83-FC14189ED0C8}" type="slidenum">
              <a:rPr lang="en-US" smtClean="0"/>
              <a:t>‹#›</a:t>
            </a:fld>
            <a:endParaRPr lang="en-US"/>
          </a:p>
        </p:txBody>
      </p:sp>
    </p:spTree>
    <p:extLst>
      <p:ext uri="{BB962C8B-B14F-4D97-AF65-F5344CB8AC3E}">
        <p14:creationId xmlns:p14="http://schemas.microsoft.com/office/powerpoint/2010/main" val="3485610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7667EE-2457-4655-8F6B-71413171BB7A}" type="datetimeFigureOut">
              <a:rPr lang="en-US" smtClean="0"/>
              <a:t>6/1/2024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988A6C-B4F3-44B0-BE83-FC14189ED0C8}" type="slidenum">
              <a:rPr lang="en-US" smtClean="0"/>
              <a:t>‹#›</a:t>
            </a:fld>
            <a:endParaRPr lang="en-US"/>
          </a:p>
        </p:txBody>
      </p:sp>
    </p:spTree>
    <p:extLst>
      <p:ext uri="{BB962C8B-B14F-4D97-AF65-F5344CB8AC3E}">
        <p14:creationId xmlns:p14="http://schemas.microsoft.com/office/powerpoint/2010/main" val="3525699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7667EE-2457-4655-8F6B-71413171BB7A}" type="datetimeFigureOut">
              <a:rPr lang="en-US" smtClean="0"/>
              <a:t>6/1/2024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988A6C-B4F3-44B0-BE83-FC14189ED0C8}" type="slidenum">
              <a:rPr lang="en-US" smtClean="0"/>
              <a:t>‹#›</a:t>
            </a:fld>
            <a:endParaRPr lang="en-US"/>
          </a:p>
        </p:txBody>
      </p:sp>
    </p:spTree>
    <p:extLst>
      <p:ext uri="{BB962C8B-B14F-4D97-AF65-F5344CB8AC3E}">
        <p14:creationId xmlns:p14="http://schemas.microsoft.com/office/powerpoint/2010/main" val="1782099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7667EE-2457-4655-8F6B-71413171BB7A}" type="datetimeFigureOut">
              <a:rPr lang="en-US" smtClean="0"/>
              <a:t>6/1/2024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988A6C-B4F3-44B0-BE83-FC14189ED0C8}" type="slidenum">
              <a:rPr lang="en-US" smtClean="0"/>
              <a:t>‹#›</a:t>
            </a:fld>
            <a:endParaRPr lang="en-US"/>
          </a:p>
        </p:txBody>
      </p:sp>
    </p:spTree>
    <p:extLst>
      <p:ext uri="{BB962C8B-B14F-4D97-AF65-F5344CB8AC3E}">
        <p14:creationId xmlns:p14="http://schemas.microsoft.com/office/powerpoint/2010/main" val="1643845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667EE-2457-4655-8F6B-71413171BB7A}"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88A6C-B4F3-44B0-BE83-FC14189ED0C8}" type="slidenum">
              <a:rPr lang="en-US" smtClean="0"/>
              <a:t>‹#›</a:t>
            </a:fld>
            <a:endParaRPr lang="en-US"/>
          </a:p>
        </p:txBody>
      </p:sp>
    </p:spTree>
    <p:extLst>
      <p:ext uri="{BB962C8B-B14F-4D97-AF65-F5344CB8AC3E}">
        <p14:creationId xmlns:p14="http://schemas.microsoft.com/office/powerpoint/2010/main" val="2433176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667EE-2457-4655-8F6B-71413171BB7A}"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88A6C-B4F3-44B0-BE83-FC14189ED0C8}" type="slidenum">
              <a:rPr lang="en-US" smtClean="0"/>
              <a:t>‹#›</a:t>
            </a:fld>
            <a:endParaRPr lang="en-US"/>
          </a:p>
        </p:txBody>
      </p:sp>
    </p:spTree>
    <p:extLst>
      <p:ext uri="{BB962C8B-B14F-4D97-AF65-F5344CB8AC3E}">
        <p14:creationId xmlns:p14="http://schemas.microsoft.com/office/powerpoint/2010/main" val="1013605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7667EE-2457-4655-8F6B-71413171BB7A}" type="datetimeFigureOut">
              <a:rPr lang="en-US" smtClean="0"/>
              <a:t>6/1/2024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988A6C-B4F3-44B0-BE83-FC14189ED0C8}" type="slidenum">
              <a:rPr lang="en-US" smtClean="0"/>
              <a:t>‹#›</a:t>
            </a:fld>
            <a:endParaRPr lang="en-US"/>
          </a:p>
        </p:txBody>
      </p:sp>
    </p:spTree>
    <p:extLst>
      <p:ext uri="{BB962C8B-B14F-4D97-AF65-F5344CB8AC3E}">
        <p14:creationId xmlns:p14="http://schemas.microsoft.com/office/powerpoint/2010/main" val="550128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d-freiburg/large-qa-datasets" TargetMode="External"/><Relationship Id="rId2" Type="http://schemas.openxmlformats.org/officeDocument/2006/relationships/hyperlink" Target="https://adversarialqa.github.io/" TargetMode="Externa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D270DC6-21A6-EF47-8999-053778B9D2FE}"/>
              </a:ext>
            </a:extLst>
          </p:cNvPr>
          <p:cNvPicPr>
            <a:picLocks noChangeAspect="1"/>
          </p:cNvPicPr>
          <p:nvPr/>
        </p:nvPicPr>
        <p:blipFill rotWithShape="1">
          <a:blip r:embed="rId2"/>
          <a:srcRect l="23625" t="6484" r="2793"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2490F9-E2F5-411D-FCF3-0C7094FF6374}"/>
              </a:ext>
            </a:extLst>
          </p:cNvPr>
          <p:cNvSpPr>
            <a:spLocks noGrp="1"/>
          </p:cNvSpPr>
          <p:nvPr>
            <p:ph type="ctrTitle"/>
          </p:nvPr>
        </p:nvSpPr>
        <p:spPr>
          <a:xfrm>
            <a:off x="452106" y="1633566"/>
            <a:ext cx="7601032" cy="2171349"/>
          </a:xfrm>
        </p:spPr>
        <p:txBody>
          <a:bodyPr anchor="b">
            <a:noAutofit/>
          </a:bodyPr>
          <a:lstStyle/>
          <a:p>
            <a:pPr algn="l"/>
            <a:r>
              <a:rPr lang="en-US" sz="4400" b="1" dirty="0">
                <a:solidFill>
                  <a:schemeClr val="accent2">
                    <a:lumMod val="50000"/>
                  </a:schemeClr>
                </a:solidFill>
              </a:rPr>
              <a:t>Building a Language Understanding and Question Answering System from open-ended Trivia Data</a:t>
            </a:r>
          </a:p>
        </p:txBody>
      </p:sp>
      <p:sp>
        <p:nvSpPr>
          <p:cNvPr id="3" name="Subtitle 2">
            <a:extLst>
              <a:ext uri="{FF2B5EF4-FFF2-40B4-BE49-F238E27FC236}">
                <a16:creationId xmlns:a16="http://schemas.microsoft.com/office/drawing/2014/main" id="{FD2AA5A4-DA66-7107-3C1B-64987DFE33B8}"/>
              </a:ext>
            </a:extLst>
          </p:cNvPr>
          <p:cNvSpPr>
            <a:spLocks noGrp="1"/>
          </p:cNvSpPr>
          <p:nvPr>
            <p:ph type="subTitle" idx="1"/>
          </p:nvPr>
        </p:nvSpPr>
        <p:spPr>
          <a:xfrm>
            <a:off x="477980" y="4742340"/>
            <a:ext cx="5383325" cy="1938528"/>
          </a:xfrm>
        </p:spPr>
        <p:txBody>
          <a:bodyPr>
            <a:normAutofit/>
          </a:bodyPr>
          <a:lstStyle/>
          <a:p>
            <a:pPr algn="l"/>
            <a:r>
              <a:rPr lang="en-US" sz="1800" b="1" dirty="0">
                <a:solidFill>
                  <a:schemeClr val="accent5">
                    <a:lumMod val="75000"/>
                  </a:schemeClr>
                </a:solidFill>
              </a:rPr>
              <a:t>Team Members</a:t>
            </a:r>
          </a:p>
          <a:p>
            <a:pPr algn="l"/>
            <a:r>
              <a:rPr lang="en-US" sz="1800" b="1" dirty="0">
                <a:solidFill>
                  <a:schemeClr val="accent5">
                    <a:lumMod val="50000"/>
                  </a:schemeClr>
                </a:solidFill>
              </a:rPr>
              <a:t>• Sreecharan Vanam</a:t>
            </a:r>
          </a:p>
          <a:p>
            <a:pPr algn="l"/>
            <a:r>
              <a:rPr lang="en-US" sz="1800" b="1" dirty="0">
                <a:solidFill>
                  <a:schemeClr val="accent5">
                    <a:lumMod val="50000"/>
                  </a:schemeClr>
                </a:solidFill>
              </a:rPr>
              <a:t>• James Cruz</a:t>
            </a:r>
          </a:p>
          <a:p>
            <a:pPr algn="l"/>
            <a:r>
              <a:rPr lang="en-US" sz="1800" b="1" dirty="0">
                <a:solidFill>
                  <a:schemeClr val="accent5">
                    <a:lumMod val="50000"/>
                  </a:schemeClr>
                </a:solidFill>
              </a:rPr>
              <a:t>• Sai </a:t>
            </a:r>
            <a:r>
              <a:rPr lang="en-US" sz="1800" b="1" dirty="0" err="1">
                <a:solidFill>
                  <a:schemeClr val="accent5">
                    <a:lumMod val="50000"/>
                  </a:schemeClr>
                </a:solidFill>
              </a:rPr>
              <a:t>Praneeth</a:t>
            </a:r>
            <a:r>
              <a:rPr lang="en-US" sz="1800" b="1" dirty="0">
                <a:solidFill>
                  <a:schemeClr val="accent5">
                    <a:lumMod val="50000"/>
                  </a:schemeClr>
                </a:solidFill>
              </a:rPr>
              <a:t> </a:t>
            </a:r>
            <a:r>
              <a:rPr lang="en-US" sz="1800" b="1" dirty="0" err="1">
                <a:solidFill>
                  <a:schemeClr val="accent5">
                    <a:lumMod val="50000"/>
                  </a:schemeClr>
                </a:solidFill>
              </a:rPr>
              <a:t>Kankanala</a:t>
            </a:r>
            <a:endParaRPr lang="en-US" sz="1800" b="1" dirty="0">
              <a:solidFill>
                <a:schemeClr val="accent5">
                  <a:lumMod val="50000"/>
                </a:schemeClr>
              </a:solidFill>
            </a:endParaRPr>
          </a:p>
          <a:p>
            <a:pPr algn="l"/>
            <a:r>
              <a:rPr lang="en-US" sz="1800" b="1" dirty="0">
                <a:solidFill>
                  <a:schemeClr val="accent5">
                    <a:lumMod val="50000"/>
                  </a:schemeClr>
                </a:solidFill>
              </a:rPr>
              <a:t>• </a:t>
            </a:r>
            <a:r>
              <a:rPr lang="en-US" sz="1800" b="1" dirty="0" err="1">
                <a:solidFill>
                  <a:schemeClr val="accent5">
                    <a:lumMod val="50000"/>
                  </a:schemeClr>
                </a:solidFill>
              </a:rPr>
              <a:t>Yashwanth</a:t>
            </a:r>
            <a:r>
              <a:rPr lang="en-US" sz="1800" b="1" dirty="0">
                <a:solidFill>
                  <a:schemeClr val="accent5">
                    <a:lumMod val="50000"/>
                  </a:schemeClr>
                </a:solidFill>
              </a:rPr>
              <a:t> </a:t>
            </a:r>
            <a:r>
              <a:rPr lang="en-US" sz="1800" b="1" dirty="0" err="1">
                <a:solidFill>
                  <a:schemeClr val="accent5">
                    <a:lumMod val="50000"/>
                  </a:schemeClr>
                </a:solidFill>
              </a:rPr>
              <a:t>Kirla</a:t>
            </a:r>
            <a:endParaRPr lang="en-US" sz="1800" b="1" dirty="0">
              <a:solidFill>
                <a:schemeClr val="accent5">
                  <a:lumMod val="50000"/>
                </a:schemeClr>
              </a:solidFill>
            </a:endParaRPr>
          </a:p>
          <a:p>
            <a:pPr algn="l"/>
            <a:endParaRPr lang="en-US" sz="800" dirty="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76C55667-CAAF-D307-6127-B4A4E88F093D}"/>
              </a:ext>
            </a:extLst>
          </p:cNvPr>
          <p:cNvSpPr txBox="1"/>
          <p:nvPr/>
        </p:nvSpPr>
        <p:spPr>
          <a:xfrm>
            <a:off x="7424164" y="5972982"/>
            <a:ext cx="4664874" cy="707886"/>
          </a:xfrm>
          <a:prstGeom prst="rect">
            <a:avLst/>
          </a:prstGeom>
          <a:noFill/>
        </p:spPr>
        <p:txBody>
          <a:bodyPr wrap="square" rtlCol="0">
            <a:spAutoFit/>
          </a:bodyPr>
          <a:lstStyle/>
          <a:p>
            <a:r>
              <a:rPr lang="en-US" sz="2000" b="1" dirty="0">
                <a:solidFill>
                  <a:schemeClr val="bg1"/>
                </a:solidFill>
              </a:rPr>
              <a:t>University of North Texas</a:t>
            </a:r>
          </a:p>
          <a:p>
            <a:r>
              <a:rPr lang="en-US" sz="2000" b="1" dirty="0">
                <a:solidFill>
                  <a:schemeClr val="bg1"/>
                </a:solidFill>
              </a:rPr>
              <a:t>Under guidance of Dr. Sayed Khushal Shah</a:t>
            </a:r>
          </a:p>
        </p:txBody>
      </p:sp>
    </p:spTree>
    <p:extLst>
      <p:ext uri="{BB962C8B-B14F-4D97-AF65-F5344CB8AC3E}">
        <p14:creationId xmlns:p14="http://schemas.microsoft.com/office/powerpoint/2010/main" val="384819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700"/>
                                        <p:tgtEl>
                                          <p:spTgt spid="3">
                                            <p:txEl>
                                              <p:pRg st="2" end="2"/>
                                            </p:txEl>
                                          </p:spTgt>
                                        </p:tgtEl>
                                      </p:cBhvr>
                                    </p:animEffect>
                                  </p:childTnLst>
                                </p:cTn>
                              </p:par>
                              <p:par>
                                <p:cTn id="17" presetID="10" presetClass="entr" presetSubtype="0" fill="hold" grpId="0" nodeType="withEffect">
                                  <p:stCondLst>
                                    <p:cond delay="1500"/>
                                  </p:stCondLst>
                                  <p:iterate>
                                    <p:tmPct val="10000"/>
                                  </p:iterate>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700"/>
                                        <p:tgtEl>
                                          <p:spTgt spid="3">
                                            <p:txEl>
                                              <p:pRg st="3" end="3"/>
                                            </p:txEl>
                                          </p:spTgt>
                                        </p:tgtEl>
                                      </p:cBhvr>
                                    </p:animEffect>
                                  </p:childTnLst>
                                </p:cTn>
                              </p:par>
                              <p:par>
                                <p:cTn id="20" presetID="10" presetClass="entr" presetSubtype="0" fill="hold" grpId="0" nodeType="withEffect">
                                  <p:stCondLst>
                                    <p:cond delay="1500"/>
                                  </p:stCondLst>
                                  <p:iterate>
                                    <p:tmPct val="10000"/>
                                  </p:iterate>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7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7164E9-314B-A393-C905-2F5B7389B4DF}"/>
              </a:ext>
            </a:extLst>
          </p:cNvPr>
          <p:cNvSpPr>
            <a:spLocks noGrp="1"/>
          </p:cNvSpPr>
          <p:nvPr>
            <p:ph type="title"/>
          </p:nvPr>
        </p:nvSpPr>
        <p:spPr>
          <a:xfrm>
            <a:off x="1115568" y="548640"/>
            <a:ext cx="10168128" cy="1179576"/>
          </a:xfrm>
        </p:spPr>
        <p:txBody>
          <a:bodyPr>
            <a:normAutofit/>
          </a:bodyPr>
          <a:lstStyle/>
          <a:p>
            <a:r>
              <a:rPr lang="en-US" sz="4000" dirty="0"/>
              <a:t>Correlation B/w Question and Answer </a:t>
            </a:r>
            <a:r>
              <a:rPr lang="en-US" sz="4000" dirty="0" err="1"/>
              <a:t>Lenghts</a:t>
            </a:r>
            <a:endParaRPr lang="en-US" sz="4000" dirty="0"/>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Content Placeholder 2" descr="A graph with a red line and blue dots&#10;&#10;Description automatically generated">
            <a:extLst>
              <a:ext uri="{FF2B5EF4-FFF2-40B4-BE49-F238E27FC236}">
                <a16:creationId xmlns:a16="http://schemas.microsoft.com/office/drawing/2014/main" id="{AA4576D4-BFC6-FAAF-33F3-5FD885D01ADA}"/>
              </a:ext>
            </a:extLst>
          </p:cNvPr>
          <p:cNvPicPr>
            <a:picLocks noGrp="1" noChangeAspect="1"/>
          </p:cNvPicPr>
          <p:nvPr>
            <p:ph idx="1"/>
          </p:nvPr>
        </p:nvPicPr>
        <p:blipFill>
          <a:blip r:embed="rId2"/>
          <a:stretch>
            <a:fillRect/>
          </a:stretch>
        </p:blipFill>
        <p:spPr>
          <a:xfrm>
            <a:off x="626850" y="2221992"/>
            <a:ext cx="5775830" cy="4087368"/>
          </a:xfrm>
          <a:prstGeom prst="rect">
            <a:avLst/>
          </a:prstGeom>
        </p:spPr>
      </p:pic>
      <p:sp>
        <p:nvSpPr>
          <p:cNvPr id="4" name="TextBox 3">
            <a:extLst>
              <a:ext uri="{FF2B5EF4-FFF2-40B4-BE49-F238E27FC236}">
                <a16:creationId xmlns:a16="http://schemas.microsoft.com/office/drawing/2014/main" id="{48146F66-CF90-BDD2-D5AA-1753412BC530}"/>
              </a:ext>
            </a:extLst>
          </p:cNvPr>
          <p:cNvSpPr txBox="1"/>
          <p:nvPr/>
        </p:nvSpPr>
        <p:spPr>
          <a:xfrm>
            <a:off x="6871716" y="2406316"/>
            <a:ext cx="4693434" cy="3046988"/>
          </a:xfrm>
          <a:prstGeom prst="rect">
            <a:avLst/>
          </a:prstGeom>
          <a:noFill/>
        </p:spPr>
        <p:txBody>
          <a:bodyPr wrap="square" rtlCol="0">
            <a:spAutoFit/>
          </a:bodyPr>
          <a:lstStyle/>
          <a:p>
            <a:r>
              <a:rPr lang="en-US" sz="2400" dirty="0">
                <a:effectLst/>
                <a:latin typeface="Times New Roman" panose="02020603050405020304" pitchFamily="18" charset="0"/>
                <a:ea typeface="Aptos" panose="020B0004020202020204" pitchFamily="34" charset="0"/>
              </a:rPr>
              <a:t>The scatter plot depicts the length of question and the length of answer without a strong correlation as shown by the spread of data points.</a:t>
            </a:r>
          </a:p>
          <a:p>
            <a:br>
              <a:rPr lang="en-US" sz="2400" dirty="0">
                <a:effectLst/>
                <a:latin typeface="Times New Roman" panose="02020603050405020304" pitchFamily="18" charset="0"/>
                <a:ea typeface="Aptos" panose="020B0004020202020204" pitchFamily="34" charset="0"/>
              </a:rPr>
            </a:br>
            <a:r>
              <a:rPr lang="en-US" sz="2400" dirty="0">
                <a:effectLst/>
                <a:latin typeface="Times New Roman" panose="02020603050405020304" pitchFamily="18" charset="0"/>
                <a:ea typeface="Aptos" panose="020B0004020202020204" pitchFamily="34" charset="0"/>
              </a:rPr>
              <a:t>We can see that the </a:t>
            </a:r>
            <a:r>
              <a:rPr lang="en-US" sz="2400" dirty="0">
                <a:effectLst/>
                <a:highlight>
                  <a:srgbClr val="FFFF00"/>
                </a:highlight>
                <a:latin typeface="Times New Roman" panose="02020603050405020304" pitchFamily="18" charset="0"/>
                <a:ea typeface="Aptos" panose="020B0004020202020204" pitchFamily="34" charset="0"/>
              </a:rPr>
              <a:t>model </a:t>
            </a:r>
            <a:r>
              <a:rPr lang="en-US" sz="2400" dirty="0" err="1">
                <a:effectLst/>
                <a:highlight>
                  <a:srgbClr val="FFFF00"/>
                </a:highlight>
                <a:latin typeface="Times New Roman" panose="02020603050405020304" pitchFamily="18" charset="0"/>
                <a:ea typeface="Aptos" panose="020B0004020202020204" pitchFamily="34" charset="0"/>
              </a:rPr>
              <a:t>doesnt</a:t>
            </a:r>
            <a:r>
              <a:rPr lang="en-US" sz="2400" dirty="0">
                <a:effectLst/>
                <a:highlight>
                  <a:srgbClr val="FFFF00"/>
                </a:highlight>
                <a:latin typeface="Times New Roman" panose="02020603050405020304" pitchFamily="18" charset="0"/>
                <a:ea typeface="Aptos" panose="020B0004020202020204" pitchFamily="34" charset="0"/>
              </a:rPr>
              <a:t> predict longer answer as accurately as good as shorter ones</a:t>
            </a:r>
            <a:r>
              <a:rPr lang="en-US" sz="2400" dirty="0">
                <a:effectLst/>
                <a:latin typeface="Times New Roman" panose="02020603050405020304" pitchFamily="18" charset="0"/>
                <a:ea typeface="Aptos" panose="020B0004020202020204" pitchFamily="34" charset="0"/>
              </a:rPr>
              <a:t>.</a:t>
            </a:r>
            <a:endParaRPr lang="en-US" sz="2400" dirty="0"/>
          </a:p>
        </p:txBody>
      </p:sp>
    </p:spTree>
    <p:extLst>
      <p:ext uri="{BB962C8B-B14F-4D97-AF65-F5344CB8AC3E}">
        <p14:creationId xmlns:p14="http://schemas.microsoft.com/office/powerpoint/2010/main" val="4034158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E5EE22-1FD4-F5E4-E54C-ED238A6F694E}"/>
              </a:ext>
            </a:extLst>
          </p:cNvPr>
          <p:cNvSpPr>
            <a:spLocks noGrp="1"/>
          </p:cNvSpPr>
          <p:nvPr>
            <p:ph type="title"/>
          </p:nvPr>
        </p:nvSpPr>
        <p:spPr>
          <a:xfrm>
            <a:off x="1115568" y="548640"/>
            <a:ext cx="10168128" cy="1179576"/>
          </a:xfrm>
        </p:spPr>
        <p:txBody>
          <a:bodyPr>
            <a:normAutofit/>
          </a:bodyPr>
          <a:lstStyle/>
          <a:p>
            <a:r>
              <a:rPr lang="en-US" sz="4000" b="1" dirty="0"/>
              <a:t>Word Cloud</a:t>
            </a:r>
          </a:p>
        </p:txBody>
      </p:sp>
      <p:sp>
        <p:nvSpPr>
          <p:cNvPr id="22" name="Rectangle 21">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descr="A close up of words&#10;&#10;Description automatically generated">
            <a:extLst>
              <a:ext uri="{FF2B5EF4-FFF2-40B4-BE49-F238E27FC236}">
                <a16:creationId xmlns:a16="http://schemas.microsoft.com/office/drawing/2014/main" id="{CCCEE769-BF07-AD71-9EFC-B7DAEF2A3958}"/>
              </a:ext>
            </a:extLst>
          </p:cNvPr>
          <p:cNvPicPr>
            <a:picLocks noChangeAspect="1"/>
          </p:cNvPicPr>
          <p:nvPr/>
        </p:nvPicPr>
        <p:blipFill>
          <a:blip r:embed="rId2"/>
          <a:stretch>
            <a:fillRect/>
          </a:stretch>
        </p:blipFill>
        <p:spPr>
          <a:xfrm>
            <a:off x="779770" y="2367285"/>
            <a:ext cx="5059556" cy="2978785"/>
          </a:xfrm>
          <a:prstGeom prst="rect">
            <a:avLst/>
          </a:prstGeom>
        </p:spPr>
      </p:pic>
      <p:pic>
        <p:nvPicPr>
          <p:cNvPr id="4" name="Picture 3" descr="A close up of words&#10;&#10;Description automatically generated">
            <a:extLst>
              <a:ext uri="{FF2B5EF4-FFF2-40B4-BE49-F238E27FC236}">
                <a16:creationId xmlns:a16="http://schemas.microsoft.com/office/drawing/2014/main" id="{34F46670-3342-D17C-CA2D-D61CA4CBBB86}"/>
              </a:ext>
            </a:extLst>
          </p:cNvPr>
          <p:cNvPicPr>
            <a:picLocks noChangeAspect="1"/>
          </p:cNvPicPr>
          <p:nvPr/>
        </p:nvPicPr>
        <p:blipFill>
          <a:blip r:embed="rId3"/>
          <a:stretch>
            <a:fillRect/>
          </a:stretch>
        </p:blipFill>
        <p:spPr>
          <a:xfrm>
            <a:off x="6224534" y="2367285"/>
            <a:ext cx="5187696" cy="2978785"/>
          </a:xfrm>
          <a:prstGeom prst="rect">
            <a:avLst/>
          </a:prstGeom>
        </p:spPr>
      </p:pic>
      <p:sp>
        <p:nvSpPr>
          <p:cNvPr id="5" name="TextBox 4">
            <a:extLst>
              <a:ext uri="{FF2B5EF4-FFF2-40B4-BE49-F238E27FC236}">
                <a16:creationId xmlns:a16="http://schemas.microsoft.com/office/drawing/2014/main" id="{E319BB14-F5A8-EAC7-28AA-E49B0FEED478}"/>
              </a:ext>
            </a:extLst>
          </p:cNvPr>
          <p:cNvSpPr txBox="1"/>
          <p:nvPr/>
        </p:nvSpPr>
        <p:spPr>
          <a:xfrm>
            <a:off x="779770" y="5710989"/>
            <a:ext cx="10942838" cy="646331"/>
          </a:xfrm>
          <a:prstGeom prst="rect">
            <a:avLst/>
          </a:prstGeom>
          <a:noFill/>
        </p:spPr>
        <p:txBody>
          <a:bodyPr wrap="square" rtlCol="0">
            <a:spAutoFit/>
          </a:bodyPr>
          <a:lstStyle/>
          <a:p>
            <a:r>
              <a:rPr lang="en-US" dirty="0"/>
              <a:t>Here, we can easily inspect the most repetitive words in true answers and predicted answers, we can observe that there are similar answers mostly appearing such as teacher, </a:t>
            </a:r>
            <a:r>
              <a:rPr lang="en-US" dirty="0" err="1"/>
              <a:t>luther</a:t>
            </a:r>
            <a:r>
              <a:rPr lang="en-US" dirty="0"/>
              <a:t> and cell.</a:t>
            </a:r>
          </a:p>
        </p:txBody>
      </p:sp>
    </p:spTree>
    <p:extLst>
      <p:ext uri="{BB962C8B-B14F-4D97-AF65-F5344CB8AC3E}">
        <p14:creationId xmlns:p14="http://schemas.microsoft.com/office/powerpoint/2010/main" val="1263088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9BE153-A33F-4EEA-5D99-43B80EC383DC}"/>
              </a:ext>
            </a:extLst>
          </p:cNvPr>
          <p:cNvSpPr>
            <a:spLocks noGrp="1"/>
          </p:cNvSpPr>
          <p:nvPr>
            <p:ph type="title"/>
          </p:nvPr>
        </p:nvSpPr>
        <p:spPr>
          <a:xfrm>
            <a:off x="600987" y="417481"/>
            <a:ext cx="11018520" cy="1282351"/>
          </a:xfrm>
        </p:spPr>
        <p:txBody>
          <a:bodyPr anchor="b">
            <a:normAutofit fontScale="90000"/>
          </a:bodyPr>
          <a:lstStyle/>
          <a:p>
            <a:r>
              <a:rPr lang="en-US" sz="4600" dirty="0"/>
              <a:t>Preprocessing</a:t>
            </a:r>
            <a:br>
              <a:rPr lang="en-US" sz="4600" dirty="0"/>
            </a:br>
            <a:endParaRPr lang="en-US" sz="4600" dirty="0"/>
          </a:p>
        </p:txBody>
      </p:sp>
      <p:sp>
        <p:nvSpPr>
          <p:cNvPr id="1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A70C6B-E736-08D0-EC43-7462F042A3C1}"/>
              </a:ext>
            </a:extLst>
          </p:cNvPr>
          <p:cNvSpPr>
            <a:spLocks noGrp="1"/>
          </p:cNvSpPr>
          <p:nvPr>
            <p:ph idx="1"/>
          </p:nvPr>
        </p:nvSpPr>
        <p:spPr>
          <a:xfrm>
            <a:off x="572493" y="2071316"/>
            <a:ext cx="8089640" cy="4119172"/>
          </a:xfrm>
        </p:spPr>
        <p:txBody>
          <a:bodyPr anchor="t">
            <a:normAutofit/>
          </a:bodyPr>
          <a:lstStyle/>
          <a:p>
            <a:r>
              <a:rPr lang="en-US" sz="1800" b="1" dirty="0">
                <a:effectLst/>
                <a:latin typeface="Times New Roman" panose="02020603050405020304" pitchFamily="18" charset="0"/>
                <a:ea typeface="Aptos" panose="020B0004020202020204" pitchFamily="34" charset="0"/>
              </a:rPr>
              <a:t>Our preprocessing included:</a:t>
            </a:r>
          </a:p>
          <a:p>
            <a:pPr marL="0" indent="0">
              <a:buNone/>
            </a:pPr>
            <a:r>
              <a:rPr lang="en-US" sz="1800" dirty="0">
                <a:effectLst/>
                <a:latin typeface="Times New Roman" panose="02020603050405020304" pitchFamily="18" charset="0"/>
                <a:ea typeface="Aptos" panose="020B0004020202020204" pitchFamily="34" charset="0"/>
              </a:rPr>
              <a:t>Tokenization, Cleaning, Normalization, Answer mapping, Truncation &amp; Padding and Attention Masking.</a:t>
            </a:r>
          </a:p>
          <a:p>
            <a:r>
              <a:rPr lang="en-US" sz="2200" dirty="0">
                <a:latin typeface="Times New Roman" panose="02020603050405020304" pitchFamily="18" charset="0"/>
                <a:cs typeface="Times New Roman" panose="02020603050405020304" pitchFamily="18" charset="0"/>
              </a:rPr>
              <a:t>Sentences from the dataset were tokenized into BERT's </a:t>
            </a:r>
            <a:r>
              <a:rPr lang="en-US" sz="2200" dirty="0" err="1">
                <a:latin typeface="Times New Roman" panose="02020603050405020304" pitchFamily="18" charset="0"/>
                <a:cs typeface="Times New Roman" panose="02020603050405020304" pitchFamily="18" charset="0"/>
              </a:rPr>
              <a:t>subword</a:t>
            </a:r>
            <a:r>
              <a:rPr lang="en-US" sz="2200" dirty="0">
                <a:latin typeface="Times New Roman" panose="02020603050405020304" pitchFamily="18" charset="0"/>
                <a:cs typeface="Times New Roman" panose="02020603050405020304" pitchFamily="18" charset="0"/>
              </a:rPr>
              <a:t> units, with textual cleaning and normalization to ensure uniform token interpretation.</a:t>
            </a:r>
          </a:p>
          <a:p>
            <a:r>
              <a:rPr lang="en-US" sz="2200" dirty="0">
                <a:latin typeface="Times New Roman" panose="02020603050405020304" pitchFamily="18" charset="0"/>
                <a:cs typeface="Times New Roman" panose="02020603050405020304" pitchFamily="18" charset="0"/>
              </a:rPr>
              <a:t>Answers were mapped to their tokenized positions, essential for training the model to predict answer spans accurately.</a:t>
            </a:r>
          </a:p>
          <a:p>
            <a:r>
              <a:rPr lang="en-US" sz="2200" dirty="0">
                <a:latin typeface="Times New Roman" panose="02020603050405020304" pitchFamily="18" charset="0"/>
                <a:cs typeface="Times New Roman" panose="02020603050405020304" pitchFamily="18" charset="0"/>
              </a:rPr>
              <a:t>Inputs were truncated or padded to fit BERT's fixed input length, and attention masks were used to direct the model's focus to relevant data during training.</a:t>
            </a:r>
          </a:p>
        </p:txBody>
      </p:sp>
      <p:pic>
        <p:nvPicPr>
          <p:cNvPr id="5" name="Picture 4" descr="Top view of cubes connected with black lines">
            <a:extLst>
              <a:ext uri="{FF2B5EF4-FFF2-40B4-BE49-F238E27FC236}">
                <a16:creationId xmlns:a16="http://schemas.microsoft.com/office/drawing/2014/main" id="{F03699D5-6A8B-2BCB-1111-900A31D48DB4}"/>
              </a:ext>
            </a:extLst>
          </p:cNvPr>
          <p:cNvPicPr>
            <a:picLocks noChangeAspect="1"/>
          </p:cNvPicPr>
          <p:nvPr/>
        </p:nvPicPr>
        <p:blipFill rotWithShape="1">
          <a:blip r:embed="rId2"/>
          <a:srcRect l="19066" r="8780"/>
          <a:stretch/>
        </p:blipFill>
        <p:spPr>
          <a:xfrm>
            <a:off x="8662133" y="2071316"/>
            <a:ext cx="2957373" cy="3603097"/>
          </a:xfrm>
          <a:prstGeom prst="rect">
            <a:avLst/>
          </a:prstGeom>
        </p:spPr>
      </p:pic>
    </p:spTree>
    <p:extLst>
      <p:ext uri="{BB962C8B-B14F-4D97-AF65-F5344CB8AC3E}">
        <p14:creationId xmlns:p14="http://schemas.microsoft.com/office/powerpoint/2010/main" val="1873567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6DEDFE-9693-5C59-8470-567A92BA62A1}"/>
              </a:ext>
            </a:extLst>
          </p:cNvPr>
          <p:cNvSpPr>
            <a:spLocks noGrp="1"/>
          </p:cNvSpPr>
          <p:nvPr>
            <p:ph type="title"/>
          </p:nvPr>
        </p:nvSpPr>
        <p:spPr>
          <a:xfrm>
            <a:off x="3850105" y="-321724"/>
            <a:ext cx="6894576" cy="1140754"/>
          </a:xfrm>
        </p:spPr>
        <p:txBody>
          <a:bodyPr anchor="b">
            <a:normAutofit/>
          </a:bodyPr>
          <a:lstStyle/>
          <a:p>
            <a:r>
              <a:rPr lang="en-US" sz="4800" dirty="0"/>
              <a:t>Implementation</a:t>
            </a:r>
          </a:p>
        </p:txBody>
      </p:sp>
      <p:pic>
        <p:nvPicPr>
          <p:cNvPr id="7" name="Picture 6" descr="CPU with binary numbers and blueprint">
            <a:extLst>
              <a:ext uri="{FF2B5EF4-FFF2-40B4-BE49-F238E27FC236}">
                <a16:creationId xmlns:a16="http://schemas.microsoft.com/office/drawing/2014/main" id="{21F85FB7-396E-7723-47CE-4D838EA08157}"/>
              </a:ext>
            </a:extLst>
          </p:cNvPr>
          <p:cNvPicPr>
            <a:picLocks noChangeAspect="1"/>
          </p:cNvPicPr>
          <p:nvPr/>
        </p:nvPicPr>
        <p:blipFill rotWithShape="1">
          <a:blip r:embed="rId2"/>
          <a:srcRect l="36331" r="30430"/>
          <a:stretch/>
        </p:blipFill>
        <p:spPr>
          <a:xfrm>
            <a:off x="20" y="1"/>
            <a:ext cx="3561327"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8"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10E891-9121-E9E3-C00A-B8EE2D7738EB}"/>
              </a:ext>
            </a:extLst>
          </p:cNvPr>
          <p:cNvSpPr>
            <a:spLocks noGrp="1"/>
          </p:cNvSpPr>
          <p:nvPr>
            <p:ph idx="1"/>
          </p:nvPr>
        </p:nvSpPr>
        <p:spPr>
          <a:xfrm>
            <a:off x="3561347" y="819031"/>
            <a:ext cx="8630653" cy="5790316"/>
          </a:xfrm>
        </p:spPr>
        <p:txBody>
          <a:bodyPr>
            <a:normAutofit/>
          </a:bodyPr>
          <a:lstStyle/>
          <a:p>
            <a:r>
              <a:rPr lang="en-US" sz="2000"/>
              <a:t>Pseudocode</a:t>
            </a:r>
            <a:endParaRPr lang="en-US" sz="2000" dirty="0"/>
          </a:p>
        </p:txBody>
      </p:sp>
      <p:pic>
        <p:nvPicPr>
          <p:cNvPr id="4" name="Picture 3" descr="A screenshot of a black and white screen&#10;&#10;Description automatically generated">
            <a:extLst>
              <a:ext uri="{FF2B5EF4-FFF2-40B4-BE49-F238E27FC236}">
                <a16:creationId xmlns:a16="http://schemas.microsoft.com/office/drawing/2014/main" id="{E8545CB8-DB6A-7AF7-EC05-0851BBBEEE96}"/>
              </a:ext>
            </a:extLst>
          </p:cNvPr>
          <p:cNvPicPr>
            <a:picLocks noChangeAspect="1"/>
          </p:cNvPicPr>
          <p:nvPr/>
        </p:nvPicPr>
        <p:blipFill>
          <a:blip r:embed="rId3"/>
          <a:stretch>
            <a:fillRect/>
          </a:stretch>
        </p:blipFill>
        <p:spPr>
          <a:xfrm>
            <a:off x="3850105" y="1243946"/>
            <a:ext cx="6224337" cy="5435445"/>
          </a:xfrm>
          <a:prstGeom prst="rect">
            <a:avLst/>
          </a:prstGeom>
        </p:spPr>
      </p:pic>
    </p:spTree>
    <p:extLst>
      <p:ext uri="{BB962C8B-B14F-4D97-AF65-F5344CB8AC3E}">
        <p14:creationId xmlns:p14="http://schemas.microsoft.com/office/powerpoint/2010/main" val="186244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585EF0F1-F5E4-0C93-E8E6-65A3C48925EE}"/>
              </a:ext>
            </a:extLst>
          </p:cNvPr>
          <p:cNvSpPr>
            <a:spLocks noGrp="1"/>
          </p:cNvSpPr>
          <p:nvPr>
            <p:ph type="title"/>
          </p:nvPr>
        </p:nvSpPr>
        <p:spPr>
          <a:xfrm>
            <a:off x="638881" y="457201"/>
            <a:ext cx="10909640" cy="1832654"/>
          </a:xfrm>
        </p:spPr>
        <p:txBody>
          <a:bodyPr vert="horz" lIns="91440" tIns="45720" rIns="91440" bIns="45720" rtlCol="0" anchor="b">
            <a:normAutofit/>
          </a:bodyPr>
          <a:lstStyle/>
          <a:p>
            <a:pPr algn="ctr"/>
            <a:r>
              <a:rPr lang="en-US" sz="6600" b="1" kern="1200">
                <a:solidFill>
                  <a:schemeClr val="tx1"/>
                </a:solidFill>
                <a:latin typeface="+mj-lt"/>
                <a:ea typeface="+mj-ea"/>
                <a:cs typeface="+mj-cs"/>
              </a:rPr>
              <a:t>Libraries Used</a:t>
            </a:r>
          </a:p>
        </p:txBody>
      </p:sp>
      <p:sp>
        <p:nvSpPr>
          <p:cNvPr id="25"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lose-up of a list of text&#10;&#10;Description automatically generated">
            <a:extLst>
              <a:ext uri="{FF2B5EF4-FFF2-40B4-BE49-F238E27FC236}">
                <a16:creationId xmlns:a16="http://schemas.microsoft.com/office/drawing/2014/main" id="{A720BB9C-0833-BFB9-1ACC-80DDF3F12C7F}"/>
              </a:ext>
            </a:extLst>
          </p:cNvPr>
          <p:cNvPicPr>
            <a:picLocks noChangeAspect="1"/>
          </p:cNvPicPr>
          <p:nvPr/>
        </p:nvPicPr>
        <p:blipFill>
          <a:blip r:embed="rId2"/>
          <a:stretch>
            <a:fillRect/>
          </a:stretch>
        </p:blipFill>
        <p:spPr>
          <a:xfrm>
            <a:off x="320040" y="3506308"/>
            <a:ext cx="11548872" cy="2338647"/>
          </a:xfrm>
          <a:prstGeom prst="rect">
            <a:avLst/>
          </a:prstGeom>
        </p:spPr>
      </p:pic>
    </p:spTree>
    <p:extLst>
      <p:ext uri="{BB962C8B-B14F-4D97-AF65-F5344CB8AC3E}">
        <p14:creationId xmlns:p14="http://schemas.microsoft.com/office/powerpoint/2010/main" val="657305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45240C-C492-83C8-79F1-AF74D2D33B75}"/>
              </a:ext>
            </a:extLst>
          </p:cNvPr>
          <p:cNvSpPr>
            <a:spLocks noGrp="1"/>
          </p:cNvSpPr>
          <p:nvPr>
            <p:ph type="title"/>
          </p:nvPr>
        </p:nvSpPr>
        <p:spPr>
          <a:xfrm>
            <a:off x="1115568" y="548640"/>
            <a:ext cx="10168128" cy="1179576"/>
          </a:xfrm>
        </p:spPr>
        <p:txBody>
          <a:bodyPr>
            <a:normAutofit/>
          </a:bodyPr>
          <a:lstStyle/>
          <a:p>
            <a:r>
              <a:rPr lang="en-US" sz="4000"/>
              <a:t>Results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a:extLst>
              <a:ext uri="{FF2B5EF4-FFF2-40B4-BE49-F238E27FC236}">
                <a16:creationId xmlns:a16="http://schemas.microsoft.com/office/drawing/2014/main" id="{8270AAB2-8302-9560-C5EF-5CA4B611FDE3}"/>
              </a:ext>
            </a:extLst>
          </p:cNvPr>
          <p:cNvPicPr>
            <a:picLocks noGrp="1" noChangeAspect="1"/>
          </p:cNvPicPr>
          <p:nvPr>
            <p:ph idx="1"/>
          </p:nvPr>
        </p:nvPicPr>
        <p:blipFill>
          <a:blip r:embed="rId2"/>
          <a:stretch>
            <a:fillRect/>
          </a:stretch>
        </p:blipFill>
        <p:spPr>
          <a:xfrm>
            <a:off x="1260157" y="2479346"/>
            <a:ext cx="9946633" cy="311980"/>
          </a:xfrm>
          <a:prstGeom prst="rect">
            <a:avLst/>
          </a:prstGeom>
        </p:spPr>
      </p:pic>
      <p:sp>
        <p:nvSpPr>
          <p:cNvPr id="5" name="TextBox 4">
            <a:extLst>
              <a:ext uri="{FF2B5EF4-FFF2-40B4-BE49-F238E27FC236}">
                <a16:creationId xmlns:a16="http://schemas.microsoft.com/office/drawing/2014/main" id="{896604B5-01AE-C7DD-B75B-3FD7C200AEB9}"/>
              </a:ext>
            </a:extLst>
          </p:cNvPr>
          <p:cNvSpPr txBox="1"/>
          <p:nvPr/>
        </p:nvSpPr>
        <p:spPr>
          <a:xfrm>
            <a:off x="858895" y="2159080"/>
            <a:ext cx="10872376" cy="4524315"/>
          </a:xfrm>
          <a:prstGeom prst="rect">
            <a:avLst/>
          </a:prstGeom>
          <a:noFill/>
        </p:spPr>
        <p:txBody>
          <a:bodyPr wrap="square" rtlCol="0">
            <a:spAutoFit/>
          </a:bodyPr>
          <a:lstStyle/>
          <a:p>
            <a:endParaRPr lang="en-US" dirty="0"/>
          </a:p>
          <a:p>
            <a:endParaRPr lang="en-US" dirty="0"/>
          </a:p>
          <a:p>
            <a:endParaRPr lang="en-US" dirty="0"/>
          </a:p>
          <a:p>
            <a:pPr marL="342900" indent="-342900">
              <a:buFont typeface="Arial" panose="020B0604020202020204" pitchFamily="34" charset="0"/>
              <a:buChar char="•"/>
            </a:pPr>
            <a:r>
              <a:rPr lang="en-US" sz="2400" dirty="0"/>
              <a:t>Exact Match (EM) and F1 scores were chosen for evaluation due to their relevance to QA systems, highlighting strict accuracy and balanced precision-recall performance, respectively.</a:t>
            </a:r>
          </a:p>
          <a:p>
            <a:pPr marL="342900" indent="-342900">
              <a:buFont typeface="Arial" panose="020B0604020202020204" pitchFamily="34" charset="0"/>
              <a:buChar char="•"/>
            </a:pPr>
            <a:r>
              <a:rPr lang="en-US" sz="2400" dirty="0"/>
              <a:t>EM, while indicative of complete matches, doesn’t fully account for the model's practical effectiveness, given the linguistic diversity and question paraphrasing in the </a:t>
            </a:r>
            <a:r>
              <a:rPr lang="en-US" sz="2400" dirty="0" err="1"/>
              <a:t>SQuAD</a:t>
            </a:r>
            <a:r>
              <a:rPr lang="en-US" sz="2400" dirty="0"/>
              <a:t> dataset.</a:t>
            </a:r>
          </a:p>
          <a:p>
            <a:pPr marL="342900" indent="-342900">
              <a:buFont typeface="Arial" panose="020B0604020202020204" pitchFamily="34" charset="0"/>
              <a:buChar char="•"/>
            </a:pPr>
            <a:r>
              <a:rPr lang="en-US" sz="2400" dirty="0"/>
              <a:t>The F1 score, reflecting both partial and full answer accuracy, offers a more holistic view of the model's real-world utility by acknowledging context variability and semantic correctness.</a:t>
            </a:r>
          </a:p>
          <a:p>
            <a:endParaRPr lang="en-US" dirty="0"/>
          </a:p>
        </p:txBody>
      </p:sp>
    </p:spTree>
    <p:extLst>
      <p:ext uri="{BB962C8B-B14F-4D97-AF65-F5344CB8AC3E}">
        <p14:creationId xmlns:p14="http://schemas.microsoft.com/office/powerpoint/2010/main" val="3913358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8F011-4AC9-38C2-703C-95697CA36920}"/>
              </a:ext>
            </a:extLst>
          </p:cNvPr>
          <p:cNvSpPr>
            <a:spLocks noGrp="1"/>
          </p:cNvSpPr>
          <p:nvPr>
            <p:ph type="title"/>
          </p:nvPr>
        </p:nvSpPr>
        <p:spPr>
          <a:xfrm>
            <a:off x="572493" y="238539"/>
            <a:ext cx="11018520" cy="1434415"/>
          </a:xfrm>
        </p:spPr>
        <p:txBody>
          <a:bodyPr anchor="b">
            <a:normAutofit/>
          </a:bodyPr>
          <a:lstStyle/>
          <a:p>
            <a:r>
              <a:rPr lang="en-US" sz="5400" dirty="0"/>
              <a:t>Work completed</a:t>
            </a:r>
          </a:p>
        </p:txBody>
      </p:sp>
      <p:sp>
        <p:nvSpPr>
          <p:cNvPr id="1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4363CE-B775-1E99-AA7D-22DE3888C33B}"/>
              </a:ext>
            </a:extLst>
          </p:cNvPr>
          <p:cNvSpPr>
            <a:spLocks noGrp="1"/>
          </p:cNvSpPr>
          <p:nvPr>
            <p:ph idx="1"/>
          </p:nvPr>
        </p:nvSpPr>
        <p:spPr>
          <a:xfrm>
            <a:off x="572492" y="2071316"/>
            <a:ext cx="7103165" cy="3637428"/>
          </a:xfrm>
        </p:spPr>
        <p:txBody>
          <a:bodyPr anchor="t">
            <a:normAutofit/>
          </a:bodyPr>
          <a:lstStyle/>
          <a:p>
            <a:r>
              <a:rPr lang="en-US" sz="2200" dirty="0"/>
              <a:t>Completed all the essential and proposed components of our project.</a:t>
            </a:r>
          </a:p>
          <a:p>
            <a:pPr>
              <a:buFont typeface="Wingdings" panose="05000000000000000000" pitchFamily="2" charset="2"/>
              <a:buChar char="v"/>
            </a:pPr>
            <a:r>
              <a:rPr lang="en-US" sz="2200" dirty="0"/>
              <a:t> BERT Model Integration</a:t>
            </a:r>
          </a:p>
          <a:p>
            <a:pPr>
              <a:buFont typeface="Wingdings" panose="05000000000000000000" pitchFamily="2" charset="2"/>
              <a:buChar char="v"/>
            </a:pPr>
            <a:r>
              <a:rPr lang="en-US" sz="2200" dirty="0"/>
              <a:t>Data Pre-processing Pipeline</a:t>
            </a:r>
          </a:p>
          <a:p>
            <a:pPr>
              <a:buFont typeface="Wingdings" panose="05000000000000000000" pitchFamily="2" charset="2"/>
              <a:buChar char="v"/>
            </a:pPr>
            <a:r>
              <a:rPr lang="en-US" sz="2200" dirty="0"/>
              <a:t>Model Training and Evaluation</a:t>
            </a:r>
          </a:p>
          <a:p>
            <a:pPr>
              <a:buFont typeface="Wingdings" panose="05000000000000000000" pitchFamily="2" charset="2"/>
              <a:buChar char="v"/>
            </a:pPr>
            <a:r>
              <a:rPr lang="en-US" sz="2200" dirty="0"/>
              <a:t>User Interface Development</a:t>
            </a:r>
          </a:p>
          <a:p>
            <a:pPr>
              <a:buFont typeface="Wingdings" panose="05000000000000000000" pitchFamily="2" charset="2"/>
              <a:buChar char="v"/>
            </a:pPr>
            <a:r>
              <a:rPr lang="en-US" sz="2200" dirty="0"/>
              <a:t>Visualization and report.</a:t>
            </a:r>
          </a:p>
        </p:txBody>
      </p:sp>
      <p:pic>
        <p:nvPicPr>
          <p:cNvPr id="12" name="Picture 11" descr="Pens and rulers">
            <a:extLst>
              <a:ext uri="{FF2B5EF4-FFF2-40B4-BE49-F238E27FC236}">
                <a16:creationId xmlns:a16="http://schemas.microsoft.com/office/drawing/2014/main" id="{0E2B05EF-3CD7-5E72-1BBE-B6D06C4975B6}"/>
              </a:ext>
            </a:extLst>
          </p:cNvPr>
          <p:cNvPicPr>
            <a:picLocks noChangeAspect="1"/>
          </p:cNvPicPr>
          <p:nvPr/>
        </p:nvPicPr>
        <p:blipFill rotWithShape="1">
          <a:blip r:embed="rId2"/>
          <a:srcRect l="14398" r="21386" b="2"/>
          <a:stretch/>
        </p:blipFill>
        <p:spPr>
          <a:xfrm>
            <a:off x="7675658" y="2093976"/>
            <a:ext cx="3941064" cy="4096512"/>
          </a:xfrm>
          <a:prstGeom prst="rect">
            <a:avLst/>
          </a:prstGeom>
        </p:spPr>
      </p:pic>
    </p:spTree>
    <p:extLst>
      <p:ext uri="{BB962C8B-B14F-4D97-AF65-F5344CB8AC3E}">
        <p14:creationId xmlns:p14="http://schemas.microsoft.com/office/powerpoint/2010/main" val="3771247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83F764-4A56-69A7-70B9-FB263F78E88A}"/>
              </a:ext>
            </a:extLst>
          </p:cNvPr>
          <p:cNvSpPr>
            <a:spLocks noGrp="1"/>
          </p:cNvSpPr>
          <p:nvPr>
            <p:ph type="title"/>
          </p:nvPr>
        </p:nvSpPr>
        <p:spPr>
          <a:xfrm>
            <a:off x="572493" y="238539"/>
            <a:ext cx="11018520" cy="1434415"/>
          </a:xfrm>
        </p:spPr>
        <p:txBody>
          <a:bodyPr anchor="b">
            <a:normAutofit/>
          </a:bodyPr>
          <a:lstStyle/>
          <a:p>
            <a:r>
              <a:rPr lang="en-US" sz="5400"/>
              <a:t>Issues/Concerns</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1FB7AB0-07E2-A7E5-C419-923476ACF470}"/>
              </a:ext>
            </a:extLst>
          </p:cNvPr>
          <p:cNvSpPr>
            <a:spLocks noGrp="1"/>
          </p:cNvSpPr>
          <p:nvPr>
            <p:ph idx="1"/>
          </p:nvPr>
        </p:nvSpPr>
        <p:spPr>
          <a:xfrm>
            <a:off x="838199" y="1825625"/>
            <a:ext cx="10972799" cy="4351338"/>
          </a:xfrm>
        </p:spPr>
        <p:txBody>
          <a:bodyPr>
            <a:normAutofit fontScale="77500" lnSpcReduction="20000"/>
          </a:bodyPr>
          <a:lstStyle/>
          <a:p>
            <a:pPr marL="0" lvl="0" indent="0">
              <a:buNone/>
            </a:pPr>
            <a:endParaRPr lang="en-US" dirty="0"/>
          </a:p>
          <a:p>
            <a:pPr lvl="0"/>
            <a:r>
              <a:rPr lang="en-US" dirty="0"/>
              <a:t>Data Quality: Certain inconsistencies in the </a:t>
            </a:r>
            <a:r>
              <a:rPr lang="en-US" dirty="0" err="1"/>
              <a:t>SQuAD</a:t>
            </a:r>
            <a:r>
              <a:rPr lang="en-US" dirty="0"/>
              <a:t> dataset required additional pre-processing steps to ensure data integrity.</a:t>
            </a:r>
          </a:p>
          <a:p>
            <a:pPr lvl="0"/>
            <a:endParaRPr lang="en-US" dirty="0"/>
          </a:p>
          <a:p>
            <a:pPr lvl="0"/>
            <a:r>
              <a:rPr lang="en-US" dirty="0"/>
              <a:t>Model Overfitting: Initial training phases indicated a tendency for the model to overfit, which was mitigated through regularization techniques and hyperparameter adjustment.</a:t>
            </a:r>
          </a:p>
          <a:p>
            <a:pPr lvl="0"/>
            <a:endParaRPr lang="en-US" dirty="0"/>
          </a:p>
          <a:p>
            <a:pPr lvl="0"/>
            <a:r>
              <a:rPr lang="en-US" dirty="0"/>
              <a:t>Computational Resources: Given the complexity of BERT, we faced constraints with computational resources, necessitating efficient resource management and scheduling.</a:t>
            </a:r>
          </a:p>
          <a:p>
            <a:pPr lvl="0"/>
            <a:endParaRPr lang="en-US" dirty="0"/>
          </a:p>
          <a:p>
            <a:pPr lvl="0"/>
            <a:r>
              <a:rPr lang="en-US" dirty="0"/>
              <a:t>User Experience: Ensuring that the user interface was both functional and user-friendly posed challenges, which were overcome through iterative design and testing.</a:t>
            </a:r>
          </a:p>
          <a:p>
            <a:pPr lvl="0"/>
            <a:endParaRPr lang="en-US" dirty="0"/>
          </a:p>
        </p:txBody>
      </p:sp>
    </p:spTree>
    <p:extLst>
      <p:ext uri="{BB962C8B-B14F-4D97-AF65-F5344CB8AC3E}">
        <p14:creationId xmlns:p14="http://schemas.microsoft.com/office/powerpoint/2010/main" val="1153508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D3FFA3-C628-54F9-7442-D9310979626B}"/>
              </a:ext>
            </a:extLst>
          </p:cNvPr>
          <p:cNvSpPr>
            <a:spLocks noGrp="1"/>
          </p:cNvSpPr>
          <p:nvPr>
            <p:ph type="title"/>
          </p:nvPr>
        </p:nvSpPr>
        <p:spPr>
          <a:xfrm>
            <a:off x="838200" y="365125"/>
            <a:ext cx="10515600" cy="1325563"/>
          </a:xfrm>
        </p:spPr>
        <p:txBody>
          <a:bodyPr>
            <a:normAutofit/>
          </a:bodyPr>
          <a:lstStyle/>
          <a:p>
            <a:r>
              <a:rPr lang="en-US" sz="5400" dirty="0"/>
              <a:t>Conclusion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846B8F-5CA8-0D84-CEDC-52DF30DA0E21}"/>
              </a:ext>
            </a:extLst>
          </p:cNvPr>
          <p:cNvSpPr>
            <a:spLocks noGrp="1"/>
          </p:cNvSpPr>
          <p:nvPr>
            <p:ph idx="1"/>
          </p:nvPr>
        </p:nvSpPr>
        <p:spPr>
          <a:xfrm>
            <a:off x="838200" y="1929384"/>
            <a:ext cx="10515600" cy="4251960"/>
          </a:xfrm>
        </p:spPr>
        <p:txBody>
          <a:bodyPr>
            <a:normAutofit/>
          </a:bodyPr>
          <a:lstStyle/>
          <a:p>
            <a:r>
              <a:rPr lang="en-US" sz="2200" dirty="0"/>
              <a:t>Our project successfully fine-tuned the BERT model for the Trivia Q&amp;A system, achieving an Exact Match of 23.1% and an F1 score of 34.07%, indicating reliable performance in context interpretation and answer accuracy.</a:t>
            </a:r>
          </a:p>
          <a:p>
            <a:pPr marL="0" indent="0">
              <a:buNone/>
            </a:pPr>
            <a:endParaRPr lang="en-US" sz="2200" dirty="0"/>
          </a:p>
          <a:p>
            <a:r>
              <a:rPr lang="en-US" sz="2200" dirty="0"/>
              <a:t>While effective in many scenarios, the results also point towards the need for improvements in handling diverse linguistic expressions and longer answer spans to match human-like understanding.</a:t>
            </a:r>
          </a:p>
          <a:p>
            <a:pPr marL="0" indent="0">
              <a:buNone/>
            </a:pPr>
            <a:endParaRPr lang="en-US" sz="2200" dirty="0"/>
          </a:p>
          <a:p>
            <a:r>
              <a:rPr lang="en-US" sz="2200" dirty="0"/>
              <a:t>Future work will focus on expanding the training dataset, refining the model to better grasp complex queries, and exploring advanced algorithms to bridge the gap between AI and natural human language comprehension.</a:t>
            </a:r>
          </a:p>
        </p:txBody>
      </p:sp>
    </p:spTree>
    <p:extLst>
      <p:ext uri="{BB962C8B-B14F-4D97-AF65-F5344CB8AC3E}">
        <p14:creationId xmlns:p14="http://schemas.microsoft.com/office/powerpoint/2010/main" val="1163163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0CD7A3-5722-4D78-331A-DFA3AA589F5D}"/>
              </a:ext>
            </a:extLst>
          </p:cNvPr>
          <p:cNvSpPr>
            <a:spLocks noGrp="1"/>
          </p:cNvSpPr>
          <p:nvPr>
            <p:ph type="title"/>
          </p:nvPr>
        </p:nvSpPr>
        <p:spPr>
          <a:xfrm>
            <a:off x="572493" y="238539"/>
            <a:ext cx="11018520" cy="1434415"/>
          </a:xfrm>
        </p:spPr>
        <p:txBody>
          <a:bodyPr anchor="b">
            <a:normAutofit/>
          </a:bodyPr>
          <a:lstStyle/>
          <a:p>
            <a:r>
              <a:rPr lang="en-US" sz="5400"/>
              <a:t>References</a:t>
            </a:r>
          </a:p>
        </p:txBody>
      </p:sp>
      <p:sp>
        <p:nvSpPr>
          <p:cNvPr id="3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1222D4-B705-AE36-A63C-7745FBF64621}"/>
              </a:ext>
            </a:extLst>
          </p:cNvPr>
          <p:cNvSpPr>
            <a:spLocks noGrp="1"/>
          </p:cNvSpPr>
          <p:nvPr>
            <p:ph idx="1"/>
          </p:nvPr>
        </p:nvSpPr>
        <p:spPr>
          <a:xfrm>
            <a:off x="559247" y="2011339"/>
            <a:ext cx="7563322" cy="4119172"/>
          </a:xfrm>
        </p:spPr>
        <p:txBody>
          <a:bodyPr anchor="t">
            <a:normAutofit fontScale="92500" lnSpcReduction="20000"/>
          </a:bodyPr>
          <a:lstStyle/>
          <a:p>
            <a:pPr marL="0" marR="0" indent="0">
              <a:spcBef>
                <a:spcPts val="0"/>
              </a:spcBef>
              <a:spcAft>
                <a:spcPts val="800"/>
              </a:spcAft>
              <a:buNone/>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[1]  </a:t>
            </a:r>
            <a:r>
              <a:rPr lang="en-US" sz="1600" u="sng" kern="100" dirty="0">
                <a:effectLst/>
                <a:latin typeface="Times New Roman" panose="02020603050405020304" pitchFamily="18" charset="0"/>
                <a:ea typeface="Aptos" panose="020B0004020202020204" pitchFamily="34" charset="0"/>
                <a:cs typeface="Times New Roman" panose="02020603050405020304" pitchFamily="18" charset="0"/>
                <a:hlinkClick r:id="rId2"/>
              </a:rPr>
              <a:t>https://adversarialqa.github.io/</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[2] </a:t>
            </a:r>
            <a:r>
              <a:rPr lang="en-US" sz="1600" u="sng" kern="100" dirty="0">
                <a:effectLst/>
                <a:latin typeface="Times New Roman" panose="02020603050405020304" pitchFamily="18" charset="0"/>
                <a:ea typeface="Aptos" panose="020B0004020202020204" pitchFamily="34" charset="0"/>
                <a:cs typeface="Times New Roman" panose="02020603050405020304" pitchFamily="18" charset="0"/>
                <a:hlinkClick r:id="rId3"/>
              </a:rPr>
              <a:t>https://github.com/ad-freiburg/large-qa-datasets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[3] Devlin, J., Chang, M., Lee, K., &amp; Toutanova, K. (2019). BERT: Pre-training of Deep Bidirectional Transformers for Language Understanding. North American Chapter of the Association for Computational Linguistics.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[4] Radford, A., &amp; Narasimhan, K. (2018). Improving Language Understanding by Generative Pre-Training.</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[5] Peters, M.E., Ruder, S., &amp; Smith, N.A. (2019). To Tune or Not to Tune? Adapting Pretrained Representations to Diverse Tasks. </a:t>
            </a:r>
            <a:r>
              <a:rPr lang="en-US" sz="1600" kern="100" dirty="0" err="1">
                <a:effectLst/>
                <a:latin typeface="Times New Roman" panose="02020603050405020304" pitchFamily="18" charset="0"/>
                <a:ea typeface="Aptos" panose="020B0004020202020204" pitchFamily="34" charset="0"/>
                <a:cs typeface="Times New Roman" panose="02020603050405020304" pitchFamily="18" charset="0"/>
              </a:rPr>
              <a:t>ArXiv</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abs/1903.05987.</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[6] Wynter, A.D., &amp; Perry, D.J. (2020). Optimal </a:t>
            </a:r>
            <a:r>
              <a:rPr lang="en-US" sz="1600" kern="100" dirty="0" err="1">
                <a:effectLst/>
                <a:latin typeface="Times New Roman" panose="02020603050405020304" pitchFamily="18" charset="0"/>
                <a:ea typeface="Aptos" panose="020B0004020202020204" pitchFamily="34" charset="0"/>
                <a:cs typeface="Times New Roman" panose="02020603050405020304" pitchFamily="18" charset="0"/>
              </a:rPr>
              <a:t>Subarchitecture</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Extraction For BERT. </a:t>
            </a:r>
            <a:r>
              <a:rPr lang="en-US" sz="1600" kern="100" dirty="0" err="1">
                <a:effectLst/>
                <a:latin typeface="Times New Roman" panose="02020603050405020304" pitchFamily="18" charset="0"/>
                <a:ea typeface="Aptos" panose="020B0004020202020204" pitchFamily="34" charset="0"/>
                <a:cs typeface="Times New Roman" panose="02020603050405020304" pitchFamily="18" charset="0"/>
              </a:rPr>
              <a:t>ArXiv</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abs/2010.10499.</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[7] Wang, W., Bi, B., Yan, M., Wu, C., Bao, Z., Peng, L., &amp; Si, L. (2019). </a:t>
            </a:r>
            <a:r>
              <a:rPr lang="en-US" sz="1600" kern="100" dirty="0" err="1">
                <a:effectLst/>
                <a:latin typeface="Times New Roman" panose="02020603050405020304" pitchFamily="18" charset="0"/>
                <a:ea typeface="Aptos" panose="020B0004020202020204" pitchFamily="34" charset="0"/>
                <a:cs typeface="Times New Roman" panose="02020603050405020304" pitchFamily="18" charset="0"/>
              </a:rPr>
              <a:t>StructBERT</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Incorporating Language Structures into Pre-training for Deep Language Understanding. </a:t>
            </a:r>
            <a:r>
              <a:rPr lang="en-US" sz="1600" kern="100" dirty="0" err="1">
                <a:effectLst/>
                <a:latin typeface="Times New Roman" panose="02020603050405020304" pitchFamily="18" charset="0"/>
                <a:ea typeface="Aptos" panose="020B0004020202020204" pitchFamily="34" charset="0"/>
                <a:cs typeface="Times New Roman" panose="02020603050405020304" pitchFamily="18" charset="0"/>
              </a:rPr>
              <a:t>ArXiv</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abs/1908.04577.</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[8] </a:t>
            </a:r>
            <a:r>
              <a:rPr lang="en-US" sz="1600" kern="100" dirty="0" err="1">
                <a:effectLst/>
                <a:latin typeface="Times New Roman" panose="02020603050405020304" pitchFamily="18" charset="0"/>
                <a:ea typeface="Aptos" panose="020B0004020202020204" pitchFamily="34" charset="0"/>
                <a:cs typeface="Times New Roman" panose="02020603050405020304" pitchFamily="18" charset="0"/>
              </a:rPr>
              <a:t>Rajpurkar</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P., Zhang, J., </a:t>
            </a:r>
            <a:r>
              <a:rPr lang="en-US" sz="1600" kern="100" dirty="0" err="1">
                <a:effectLst/>
                <a:latin typeface="Times New Roman" panose="02020603050405020304" pitchFamily="18" charset="0"/>
                <a:ea typeface="Aptos" panose="020B0004020202020204" pitchFamily="34" charset="0"/>
                <a:cs typeface="Times New Roman" panose="02020603050405020304" pitchFamily="18" charset="0"/>
              </a:rPr>
              <a:t>Lopyrev</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K., &amp; Liang, P. (2016). </a:t>
            </a:r>
            <a:r>
              <a:rPr lang="en-US" sz="1600" kern="100" dirty="0" err="1">
                <a:effectLst/>
                <a:latin typeface="Times New Roman" panose="02020603050405020304" pitchFamily="18" charset="0"/>
                <a:ea typeface="Aptos" panose="020B0004020202020204" pitchFamily="34" charset="0"/>
                <a:cs typeface="Times New Roman" panose="02020603050405020304" pitchFamily="18" charset="0"/>
              </a:rPr>
              <a:t>SQuAD</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100,000+ Questions for Machine Comprehension of Text. Conference on Empirical Methods in Natural Language Processing.</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[9] Liu, X., Cheng, H., He, P., Chen, W., Wang, Y., Poon, H., &amp; Gao, J. (2020). Adversarial Training for Large Neural Language Models. </a:t>
            </a:r>
            <a:r>
              <a:rPr lang="en-US" sz="1600" kern="100" dirty="0" err="1">
                <a:effectLst/>
                <a:latin typeface="Times New Roman" panose="02020603050405020304" pitchFamily="18" charset="0"/>
                <a:ea typeface="Aptos" panose="020B0004020202020204" pitchFamily="34" charset="0"/>
                <a:cs typeface="Times New Roman" panose="02020603050405020304" pitchFamily="18" charset="0"/>
              </a:rPr>
              <a:t>ArXiv</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abs/2004.08994.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800"/>
              </a:spcAft>
              <a:buNone/>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p>
        </p:txBody>
      </p:sp>
      <p:pic>
        <p:nvPicPr>
          <p:cNvPr id="13" name="Picture 12" descr="Diamond patterned structure">
            <a:extLst>
              <a:ext uri="{FF2B5EF4-FFF2-40B4-BE49-F238E27FC236}">
                <a16:creationId xmlns:a16="http://schemas.microsoft.com/office/drawing/2014/main" id="{A3E1FA6B-2C5F-9A7D-FC6B-23BE1C8E5C05}"/>
              </a:ext>
            </a:extLst>
          </p:cNvPr>
          <p:cNvPicPr>
            <a:picLocks noChangeAspect="1"/>
          </p:cNvPicPr>
          <p:nvPr/>
        </p:nvPicPr>
        <p:blipFill rotWithShape="1">
          <a:blip r:embed="rId4"/>
          <a:srcRect l="3289" r="30811" b="2"/>
          <a:stretch/>
        </p:blipFill>
        <p:spPr>
          <a:xfrm>
            <a:off x="8346830" y="2093976"/>
            <a:ext cx="3272677" cy="3953898"/>
          </a:xfrm>
          <a:prstGeom prst="rect">
            <a:avLst/>
          </a:prstGeom>
        </p:spPr>
      </p:pic>
    </p:spTree>
    <p:extLst>
      <p:ext uri="{BB962C8B-B14F-4D97-AF65-F5344CB8AC3E}">
        <p14:creationId xmlns:p14="http://schemas.microsoft.com/office/powerpoint/2010/main" val="3147308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37B07F-D641-9162-D971-A6D9D50C5696}"/>
              </a:ext>
            </a:extLst>
          </p:cNvPr>
          <p:cNvSpPr>
            <a:spLocks noGrp="1"/>
          </p:cNvSpPr>
          <p:nvPr>
            <p:ph type="title"/>
          </p:nvPr>
        </p:nvSpPr>
        <p:spPr>
          <a:xfrm>
            <a:off x="5144789" y="1164949"/>
            <a:ext cx="6531395" cy="767862"/>
          </a:xfrm>
        </p:spPr>
        <p:txBody>
          <a:bodyPr anchor="b">
            <a:normAutofit fontScale="90000"/>
          </a:bodyPr>
          <a:lstStyle/>
          <a:p>
            <a:r>
              <a:rPr lang="en-US" sz="5400" b="1" dirty="0"/>
              <a:t>Introduction</a:t>
            </a:r>
          </a:p>
        </p:txBody>
      </p:sp>
      <p:pic>
        <p:nvPicPr>
          <p:cNvPr id="5" name="Picture 4" descr="Magnifying glass showing decling performance">
            <a:extLst>
              <a:ext uri="{FF2B5EF4-FFF2-40B4-BE49-F238E27FC236}">
                <a16:creationId xmlns:a16="http://schemas.microsoft.com/office/drawing/2014/main" id="{AFB2B726-54ED-73B9-74B1-EE26C4D83BEF}"/>
              </a:ext>
            </a:extLst>
          </p:cNvPr>
          <p:cNvPicPr>
            <a:picLocks noChangeAspect="1"/>
          </p:cNvPicPr>
          <p:nvPr/>
        </p:nvPicPr>
        <p:blipFill rotWithShape="1">
          <a:blip r:embed="rId2"/>
          <a:srcRect l="10866" r="43803" b="-1"/>
          <a:stretch/>
        </p:blipFill>
        <p:spPr>
          <a:xfrm>
            <a:off x="1" y="10"/>
            <a:ext cx="356381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1CE469-22C9-64E0-F946-34BF7DF61E1F}"/>
              </a:ext>
            </a:extLst>
          </p:cNvPr>
          <p:cNvSpPr>
            <a:spLocks noGrp="1"/>
          </p:cNvSpPr>
          <p:nvPr>
            <p:ph idx="1"/>
          </p:nvPr>
        </p:nvSpPr>
        <p:spPr>
          <a:xfrm>
            <a:off x="4204265" y="2835370"/>
            <a:ext cx="7760677" cy="3580494"/>
          </a:xfrm>
        </p:spPr>
        <p:txBody>
          <a:bodyPr>
            <a:normAutofit/>
          </a:bodyPr>
          <a:lstStyle/>
          <a:p>
            <a:r>
              <a:rPr lang="en-US" sz="2200" dirty="0"/>
              <a:t>Importance of NLP in automating understanding and responses to human language.</a:t>
            </a:r>
          </a:p>
          <a:p>
            <a:pPr marL="0" indent="0">
              <a:buNone/>
            </a:pPr>
            <a:endParaRPr lang="en-US" sz="2200" dirty="0"/>
          </a:p>
          <a:p>
            <a:r>
              <a:rPr lang="en-US" sz="2200" dirty="0"/>
              <a:t>Question answering (QA) as a key NLP application in search engines, virtual assistants, and customer service.</a:t>
            </a:r>
          </a:p>
          <a:p>
            <a:pPr marL="0" indent="0">
              <a:buNone/>
            </a:pPr>
            <a:endParaRPr lang="en-US" sz="2200" dirty="0"/>
          </a:p>
          <a:p>
            <a:r>
              <a:rPr lang="en-US" sz="2200" dirty="0"/>
              <a:t>Project's aim to improve QA systems using BERT for deeper language comprehension.</a:t>
            </a:r>
          </a:p>
        </p:txBody>
      </p:sp>
    </p:spTree>
    <p:extLst>
      <p:ext uri="{BB962C8B-B14F-4D97-AF65-F5344CB8AC3E}">
        <p14:creationId xmlns:p14="http://schemas.microsoft.com/office/powerpoint/2010/main" val="344370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4D9F29-018C-B057-F3B4-CCB0CD7A9F2D}"/>
              </a:ext>
            </a:extLst>
          </p:cNvPr>
          <p:cNvSpPr>
            <a:spLocks noGrp="1"/>
          </p:cNvSpPr>
          <p:nvPr>
            <p:ph type="title"/>
          </p:nvPr>
        </p:nvSpPr>
        <p:spPr>
          <a:xfrm>
            <a:off x="572493" y="238539"/>
            <a:ext cx="11018520" cy="1434415"/>
          </a:xfrm>
        </p:spPr>
        <p:txBody>
          <a:bodyPr anchor="b">
            <a:normAutofit/>
          </a:bodyPr>
          <a:lstStyle/>
          <a:p>
            <a:r>
              <a:rPr lang="en-US" sz="5400" b="1" dirty="0"/>
              <a:t>Problem Statement</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8A9ABE-88ED-7418-C386-6E8956FEA16B}"/>
              </a:ext>
            </a:extLst>
          </p:cNvPr>
          <p:cNvSpPr>
            <a:spLocks noGrp="1"/>
          </p:cNvSpPr>
          <p:nvPr>
            <p:ph idx="1"/>
          </p:nvPr>
        </p:nvSpPr>
        <p:spPr>
          <a:xfrm>
            <a:off x="572493" y="2071316"/>
            <a:ext cx="6713552" cy="4119172"/>
          </a:xfrm>
        </p:spPr>
        <p:txBody>
          <a:bodyPr anchor="t">
            <a:normAutofit/>
          </a:bodyPr>
          <a:lstStyle/>
          <a:p>
            <a:r>
              <a:rPr lang="en-US" sz="2200" dirty="0"/>
              <a:t>Traditional QA systems struggle with nuanced language and context-dependent answers.</a:t>
            </a:r>
          </a:p>
          <a:p>
            <a:endParaRPr lang="en-US" sz="2200" dirty="0"/>
          </a:p>
          <a:p>
            <a:r>
              <a:rPr lang="en-US" sz="2200" dirty="0"/>
              <a:t>Inconsistent performance across varied types of questions and topics.</a:t>
            </a:r>
          </a:p>
          <a:p>
            <a:endParaRPr lang="en-US" sz="2200" dirty="0"/>
          </a:p>
          <a:p>
            <a:r>
              <a:rPr lang="en-US" sz="2200" dirty="0"/>
              <a:t>We Propose that fine-tuning BERT on a comprehensive dataset like </a:t>
            </a:r>
            <a:r>
              <a:rPr lang="en-US" sz="2200" dirty="0" err="1"/>
              <a:t>SQuAD</a:t>
            </a:r>
            <a:r>
              <a:rPr lang="en-US" sz="2200" dirty="0"/>
              <a:t> can significantly enhance accuracy and adaptability on any given question that might be phrased like general human conversation which is very important.</a:t>
            </a:r>
          </a:p>
        </p:txBody>
      </p:sp>
      <p:pic>
        <p:nvPicPr>
          <p:cNvPr id="5" name="Picture 4" descr="White puzzle with one red piece">
            <a:extLst>
              <a:ext uri="{FF2B5EF4-FFF2-40B4-BE49-F238E27FC236}">
                <a16:creationId xmlns:a16="http://schemas.microsoft.com/office/drawing/2014/main" id="{2515D4C1-0615-D9B8-6BCA-51AD0C375799}"/>
              </a:ext>
            </a:extLst>
          </p:cNvPr>
          <p:cNvPicPr>
            <a:picLocks noChangeAspect="1"/>
          </p:cNvPicPr>
          <p:nvPr/>
        </p:nvPicPr>
        <p:blipFill rotWithShape="1">
          <a:blip r:embed="rId2"/>
          <a:srcRect l="23724" r="22162" b="2"/>
          <a:stretch/>
        </p:blipFill>
        <p:spPr>
          <a:xfrm>
            <a:off x="7675658" y="2093976"/>
            <a:ext cx="3941064" cy="4096512"/>
          </a:xfrm>
          <a:prstGeom prst="rect">
            <a:avLst/>
          </a:prstGeom>
        </p:spPr>
      </p:pic>
    </p:spTree>
    <p:extLst>
      <p:ext uri="{BB962C8B-B14F-4D97-AF65-F5344CB8AC3E}">
        <p14:creationId xmlns:p14="http://schemas.microsoft.com/office/powerpoint/2010/main" val="1544973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9CAC98-7A12-2AB7-6699-D7727D407BE1}"/>
              </a:ext>
            </a:extLst>
          </p:cNvPr>
          <p:cNvSpPr>
            <a:spLocks noGrp="1"/>
          </p:cNvSpPr>
          <p:nvPr>
            <p:ph type="title"/>
          </p:nvPr>
        </p:nvSpPr>
        <p:spPr>
          <a:xfrm>
            <a:off x="6739128" y="671849"/>
            <a:ext cx="4818888" cy="1476801"/>
          </a:xfrm>
        </p:spPr>
        <p:txBody>
          <a:bodyPr anchor="b">
            <a:normAutofit/>
          </a:bodyPr>
          <a:lstStyle/>
          <a:p>
            <a:r>
              <a:rPr lang="en-US" sz="5400" b="1" dirty="0"/>
              <a:t>Methodology</a:t>
            </a:r>
          </a:p>
        </p:txBody>
      </p:sp>
      <p:pic>
        <p:nvPicPr>
          <p:cNvPr id="4" name="Picture 3" descr="A computer screen shot of a diagram&#10;&#10;Description automatically generated">
            <a:extLst>
              <a:ext uri="{FF2B5EF4-FFF2-40B4-BE49-F238E27FC236}">
                <a16:creationId xmlns:a16="http://schemas.microsoft.com/office/drawing/2014/main" id="{1E0F4222-2F76-B14D-E4B7-9E9650075D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7064" y="1156995"/>
            <a:ext cx="6402064" cy="4679109"/>
          </a:xfrm>
          <a:prstGeom prst="rect">
            <a:avLst/>
          </a:prstGeom>
        </p:spPr>
      </p:pic>
      <p:sp>
        <p:nvSpPr>
          <p:cNvPr id="11"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0D608E-3D1F-4418-1E39-A039F4173CBA}"/>
              </a:ext>
            </a:extLst>
          </p:cNvPr>
          <p:cNvSpPr>
            <a:spLocks noGrp="1"/>
          </p:cNvSpPr>
          <p:nvPr>
            <p:ph idx="1"/>
          </p:nvPr>
        </p:nvSpPr>
        <p:spPr>
          <a:xfrm>
            <a:off x="6804442" y="2669122"/>
            <a:ext cx="4818888" cy="3550789"/>
          </a:xfrm>
        </p:spPr>
        <p:txBody>
          <a:bodyPr anchor="t">
            <a:normAutofit/>
          </a:bodyPr>
          <a:lstStyle/>
          <a:p>
            <a:pPr marL="0" indent="0">
              <a:buNone/>
            </a:pPr>
            <a:r>
              <a:rPr lang="en-US" sz="2200" b="1" u="sng" dirty="0"/>
              <a:t>Workflow diagram steps:</a:t>
            </a:r>
          </a:p>
          <a:p>
            <a:r>
              <a:rPr lang="en-US" sz="2200" dirty="0"/>
              <a:t>Dataset Scouting &amp; Selection</a:t>
            </a:r>
          </a:p>
          <a:p>
            <a:r>
              <a:rPr lang="en-US" sz="2200" dirty="0"/>
              <a:t>Data Preparation</a:t>
            </a:r>
          </a:p>
          <a:p>
            <a:r>
              <a:rPr lang="en-US" sz="2200" dirty="0"/>
              <a:t>Data Formatting</a:t>
            </a:r>
          </a:p>
          <a:p>
            <a:r>
              <a:rPr lang="en-US" sz="2200" dirty="0"/>
              <a:t>Model prediction</a:t>
            </a:r>
          </a:p>
          <a:p>
            <a:r>
              <a:rPr lang="en-US" sz="2200" dirty="0"/>
              <a:t>User Interface to input questions and view the predicted answer</a:t>
            </a:r>
          </a:p>
          <a:p>
            <a:endParaRPr lang="en-US" sz="2200" b="1" dirty="0"/>
          </a:p>
          <a:p>
            <a:endParaRPr lang="en-US" sz="2200" b="1" dirty="0"/>
          </a:p>
          <a:p>
            <a:endParaRPr lang="en-US" sz="2200" dirty="0"/>
          </a:p>
          <a:p>
            <a:endParaRPr lang="en-US" sz="2200" dirty="0"/>
          </a:p>
        </p:txBody>
      </p:sp>
    </p:spTree>
    <p:extLst>
      <p:ext uri="{BB962C8B-B14F-4D97-AF65-F5344CB8AC3E}">
        <p14:creationId xmlns:p14="http://schemas.microsoft.com/office/powerpoint/2010/main" val="161470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7AF46A-076B-2D69-5E55-BC994437C26B}"/>
              </a:ext>
            </a:extLst>
          </p:cNvPr>
          <p:cNvSpPr>
            <a:spLocks noGrp="1"/>
          </p:cNvSpPr>
          <p:nvPr>
            <p:ph type="title"/>
          </p:nvPr>
        </p:nvSpPr>
        <p:spPr>
          <a:xfrm>
            <a:off x="836676" y="234948"/>
            <a:ext cx="9025781" cy="1277359"/>
          </a:xfrm>
        </p:spPr>
        <p:txBody>
          <a:bodyPr>
            <a:normAutofit/>
          </a:bodyPr>
          <a:lstStyle/>
          <a:p>
            <a:r>
              <a:rPr lang="en-US" sz="5400" b="1" dirty="0"/>
              <a:t>Architecture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diagram&#10;&#10;Description automatically generated">
            <a:extLst>
              <a:ext uri="{FF2B5EF4-FFF2-40B4-BE49-F238E27FC236}">
                <a16:creationId xmlns:a16="http://schemas.microsoft.com/office/drawing/2014/main" id="{AD0FE340-CC85-29D8-1C40-7EA8C65B2F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9036" y="2107514"/>
            <a:ext cx="4713726" cy="3693319"/>
          </a:xfrm>
          <a:prstGeom prst="rect">
            <a:avLst/>
          </a:prstGeom>
        </p:spPr>
      </p:pic>
      <p:sp>
        <p:nvSpPr>
          <p:cNvPr id="3" name="TextBox 2">
            <a:extLst>
              <a:ext uri="{FF2B5EF4-FFF2-40B4-BE49-F238E27FC236}">
                <a16:creationId xmlns:a16="http://schemas.microsoft.com/office/drawing/2014/main" id="{2738B687-B572-B617-001C-5843CD4DAFB2}"/>
              </a:ext>
            </a:extLst>
          </p:cNvPr>
          <p:cNvSpPr txBox="1"/>
          <p:nvPr/>
        </p:nvSpPr>
        <p:spPr>
          <a:xfrm>
            <a:off x="5502443" y="2107514"/>
            <a:ext cx="6448926" cy="3416320"/>
          </a:xfrm>
          <a:prstGeom prst="rect">
            <a:avLst/>
          </a:prstGeom>
          <a:noFill/>
        </p:spPr>
        <p:txBody>
          <a:bodyPr wrap="square" rtlCol="0">
            <a:spAutoFit/>
          </a:bodyPr>
          <a:lstStyle/>
          <a:p>
            <a:r>
              <a:rPr lang="en-US" dirty="0">
                <a:effectLst/>
                <a:latin typeface="Times New Roman" panose="02020603050405020304" pitchFamily="18" charset="0"/>
                <a:ea typeface="Aptos" panose="020B0004020202020204" pitchFamily="34" charset="0"/>
              </a:rPr>
              <a:t>Input Embeddings, [CLS] and [SEP] Tokens, Transformer Layers, Output Predictions, Fine-tuning Mechanism.</a:t>
            </a:r>
          </a:p>
          <a:p>
            <a:endParaRPr lang="en-US" dirty="0">
              <a:latin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BERT architecture uses input embeddings to convert tokens from questions and paragraphs into vectors, incorporating special tokens to differentiate between the two parts.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employs a multi-layered transformer structure to process these embeddings and extract word relationships, which then predict the start and end points of answers within the text.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specialize BERT for Trivia Q&amp;A, the model undergoes fine-tuning with the Trivia dataset, enhancing its initial training on extensive text data.</a:t>
            </a:r>
          </a:p>
        </p:txBody>
      </p:sp>
    </p:spTree>
    <p:extLst>
      <p:ext uri="{BB962C8B-B14F-4D97-AF65-F5344CB8AC3E}">
        <p14:creationId xmlns:p14="http://schemas.microsoft.com/office/powerpoint/2010/main" val="95173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tock exchange numbers">
            <a:extLst>
              <a:ext uri="{FF2B5EF4-FFF2-40B4-BE49-F238E27FC236}">
                <a16:creationId xmlns:a16="http://schemas.microsoft.com/office/drawing/2014/main" id="{A644BF05-D208-AC8D-6B83-0D054E25577F}"/>
              </a:ext>
            </a:extLst>
          </p:cNvPr>
          <p:cNvPicPr>
            <a:picLocks noChangeAspect="1"/>
          </p:cNvPicPr>
          <p:nvPr/>
        </p:nvPicPr>
        <p:blipFill rotWithShape="1">
          <a:blip r:embed="rId2"/>
          <a:srcRect r="9091" b="2339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DEBD7F-08B8-7926-790D-B9F3C21BD48F}"/>
              </a:ext>
            </a:extLst>
          </p:cNvPr>
          <p:cNvSpPr>
            <a:spLocks noGrp="1"/>
          </p:cNvSpPr>
          <p:nvPr>
            <p:ph type="title"/>
          </p:nvPr>
        </p:nvSpPr>
        <p:spPr>
          <a:xfrm>
            <a:off x="838200" y="365125"/>
            <a:ext cx="10515600" cy="1325563"/>
          </a:xfrm>
        </p:spPr>
        <p:txBody>
          <a:bodyPr>
            <a:normAutofit/>
          </a:bodyPr>
          <a:lstStyle/>
          <a:p>
            <a:r>
              <a:rPr lang="en-US" b="1" dirty="0"/>
              <a:t>Dataset</a:t>
            </a:r>
          </a:p>
        </p:txBody>
      </p:sp>
      <p:sp>
        <p:nvSpPr>
          <p:cNvPr id="3" name="Content Placeholder 2">
            <a:extLst>
              <a:ext uri="{FF2B5EF4-FFF2-40B4-BE49-F238E27FC236}">
                <a16:creationId xmlns:a16="http://schemas.microsoft.com/office/drawing/2014/main" id="{177800AD-7A10-EA58-FA17-B995B1C8FD39}"/>
              </a:ext>
            </a:extLst>
          </p:cNvPr>
          <p:cNvSpPr>
            <a:spLocks noGrp="1"/>
          </p:cNvSpPr>
          <p:nvPr>
            <p:ph idx="1"/>
          </p:nvPr>
        </p:nvSpPr>
        <p:spPr>
          <a:xfrm>
            <a:off x="838200" y="1690688"/>
            <a:ext cx="11065042" cy="4351338"/>
          </a:xfrm>
        </p:spPr>
        <p:txBody>
          <a:bodyPr>
            <a:normAutofit lnSpcReduction="10000"/>
          </a:bodyPr>
          <a:lstStyle/>
          <a:p>
            <a:pPr>
              <a:buFont typeface="Wingdings" panose="05000000000000000000" pitchFamily="2" charset="2"/>
              <a:buChar char="§"/>
            </a:pPr>
            <a:r>
              <a:rPr lang="en-US" dirty="0"/>
              <a:t>The data used here is an NLP and QA benchmark, the Stanford Question Answering Dataset (</a:t>
            </a:r>
            <a:r>
              <a:rPr lang="en-US" dirty="0" err="1"/>
              <a:t>SQuAD</a:t>
            </a:r>
            <a:r>
              <a:rPr lang="en-US" dirty="0"/>
              <a:t>) in </a:t>
            </a:r>
            <a:r>
              <a:rPr lang="en-US" dirty="0" err="1"/>
              <a:t>json</a:t>
            </a:r>
            <a:r>
              <a:rPr lang="en-US" dirty="0"/>
              <a:t> format.</a:t>
            </a:r>
          </a:p>
          <a:p>
            <a:pPr>
              <a:buFont typeface="Wingdings" panose="05000000000000000000" pitchFamily="2" charset="2"/>
              <a:buChar char="§"/>
            </a:pPr>
            <a:r>
              <a:rPr lang="en-US" dirty="0" err="1"/>
              <a:t>SQuAD</a:t>
            </a:r>
            <a:r>
              <a:rPr lang="en-US" dirty="0"/>
              <a:t> is very popular and continues to dominate machine learning research on NLP and QA tasks. </a:t>
            </a:r>
          </a:p>
          <a:p>
            <a:pPr>
              <a:buFont typeface="Wingdings" panose="05000000000000000000" pitchFamily="2" charset="2"/>
              <a:buChar char="§"/>
            </a:pPr>
            <a:r>
              <a:rPr lang="en-US" dirty="0"/>
              <a:t>It was derived from human paraphrases of more than 500 Wikipedia articles and is made up of more than 100,000 question-answer pairs </a:t>
            </a:r>
          </a:p>
          <a:p>
            <a:pPr marL="0" indent="0">
              <a:buNone/>
            </a:pPr>
            <a:endParaRPr lang="en-US" dirty="0"/>
          </a:p>
          <a:p>
            <a:pPr marL="0" indent="0">
              <a:buNone/>
            </a:pPr>
            <a:r>
              <a:rPr lang="en-US" dirty="0"/>
              <a:t>Total number of articles: 21</a:t>
            </a:r>
          </a:p>
          <a:p>
            <a:pPr marL="0" indent="0">
              <a:buNone/>
            </a:pPr>
            <a:r>
              <a:rPr lang="en-US" dirty="0"/>
              <a:t>Total number of paragraphs: 283</a:t>
            </a:r>
          </a:p>
          <a:p>
            <a:pPr marL="0" indent="0">
              <a:buNone/>
            </a:pPr>
            <a:r>
              <a:rPr lang="en-US" dirty="0"/>
              <a:t>Total number of questions: 1000</a:t>
            </a:r>
          </a:p>
          <a:p>
            <a:pPr marL="0" indent="0">
              <a:buNone/>
            </a:pPr>
            <a:endParaRPr lang="en-US" dirty="0"/>
          </a:p>
        </p:txBody>
      </p:sp>
    </p:spTree>
    <p:extLst>
      <p:ext uri="{BB962C8B-B14F-4D97-AF65-F5344CB8AC3E}">
        <p14:creationId xmlns:p14="http://schemas.microsoft.com/office/powerpoint/2010/main" val="1217390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6090358-553E-757E-58F2-07C4AD8D8A7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Squad Data Format</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computer screen shot of white text&#10;&#10;Description automatically generated">
            <a:extLst>
              <a:ext uri="{FF2B5EF4-FFF2-40B4-BE49-F238E27FC236}">
                <a16:creationId xmlns:a16="http://schemas.microsoft.com/office/drawing/2014/main" id="{C9B4A759-3E33-554B-A2D7-5CF24B990D3E}"/>
              </a:ext>
            </a:extLst>
          </p:cNvPr>
          <p:cNvPicPr>
            <a:picLocks noGrp="1" noChangeAspect="1"/>
          </p:cNvPicPr>
          <p:nvPr>
            <p:ph idx="1"/>
          </p:nvPr>
        </p:nvPicPr>
        <p:blipFill>
          <a:blip r:embed="rId2"/>
          <a:stretch>
            <a:fillRect/>
          </a:stretch>
        </p:blipFill>
        <p:spPr>
          <a:xfrm>
            <a:off x="4849574" y="640080"/>
            <a:ext cx="6707585" cy="5550408"/>
          </a:xfrm>
          <a:prstGeom prst="rect">
            <a:avLst/>
          </a:prstGeom>
        </p:spPr>
      </p:pic>
    </p:spTree>
    <p:extLst>
      <p:ext uri="{BB962C8B-B14F-4D97-AF65-F5344CB8AC3E}">
        <p14:creationId xmlns:p14="http://schemas.microsoft.com/office/powerpoint/2010/main" val="3722585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C9D6B-E02C-6F24-F440-DA153C8D45EF}"/>
              </a:ext>
            </a:extLst>
          </p:cNvPr>
          <p:cNvSpPr>
            <a:spLocks noGrp="1"/>
          </p:cNvSpPr>
          <p:nvPr>
            <p:ph type="title"/>
          </p:nvPr>
        </p:nvSpPr>
        <p:spPr>
          <a:xfrm>
            <a:off x="838200" y="365125"/>
            <a:ext cx="10515600" cy="1325563"/>
          </a:xfrm>
        </p:spPr>
        <p:txBody>
          <a:bodyPr>
            <a:normAutofit/>
          </a:bodyPr>
          <a:lstStyle/>
          <a:p>
            <a:r>
              <a:rPr lang="en-US" sz="5400"/>
              <a:t>EDA</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7C16F5-A51A-B38F-12C6-FC7908F126E7}"/>
              </a:ext>
            </a:extLst>
          </p:cNvPr>
          <p:cNvSpPr>
            <a:spLocks noGrp="1"/>
          </p:cNvSpPr>
          <p:nvPr>
            <p:ph idx="1"/>
          </p:nvPr>
        </p:nvSpPr>
        <p:spPr>
          <a:xfrm>
            <a:off x="838200" y="1929384"/>
            <a:ext cx="10515600" cy="4251960"/>
          </a:xfrm>
        </p:spPr>
        <p:txBody>
          <a:bodyPr>
            <a:normAutofit/>
          </a:bodyPr>
          <a:lstStyle/>
          <a:p>
            <a:r>
              <a:rPr lang="en-US" sz="2200" dirty="0"/>
              <a:t>Visualization</a:t>
            </a:r>
          </a:p>
          <a:p>
            <a:endParaRPr lang="en-US" sz="2200" dirty="0"/>
          </a:p>
        </p:txBody>
      </p:sp>
      <p:pic>
        <p:nvPicPr>
          <p:cNvPr id="4" name="Picture 3" descr="A graph with a red line and blue dots&#10;&#10;Description automatically generated">
            <a:extLst>
              <a:ext uri="{FF2B5EF4-FFF2-40B4-BE49-F238E27FC236}">
                <a16:creationId xmlns:a16="http://schemas.microsoft.com/office/drawing/2014/main" id="{AD2E2474-FB50-D788-43B7-56EDBD399B22}"/>
              </a:ext>
            </a:extLst>
          </p:cNvPr>
          <p:cNvPicPr>
            <a:picLocks noChangeAspect="1"/>
          </p:cNvPicPr>
          <p:nvPr/>
        </p:nvPicPr>
        <p:blipFill>
          <a:blip r:embed="rId2"/>
          <a:stretch>
            <a:fillRect/>
          </a:stretch>
        </p:blipFill>
        <p:spPr>
          <a:xfrm>
            <a:off x="475648" y="2507234"/>
            <a:ext cx="5882640" cy="3655822"/>
          </a:xfrm>
          <a:prstGeom prst="rect">
            <a:avLst/>
          </a:prstGeom>
        </p:spPr>
      </p:pic>
      <p:sp>
        <p:nvSpPr>
          <p:cNvPr id="5" name="TextBox 4">
            <a:extLst>
              <a:ext uri="{FF2B5EF4-FFF2-40B4-BE49-F238E27FC236}">
                <a16:creationId xmlns:a16="http://schemas.microsoft.com/office/drawing/2014/main" id="{9AE224F6-55EB-FDF8-32C4-F77C1E4F352F}"/>
              </a:ext>
            </a:extLst>
          </p:cNvPr>
          <p:cNvSpPr txBox="1"/>
          <p:nvPr/>
        </p:nvSpPr>
        <p:spPr>
          <a:xfrm>
            <a:off x="6769768" y="2871537"/>
            <a:ext cx="4584032" cy="2677656"/>
          </a:xfrm>
          <a:prstGeom prst="rect">
            <a:avLst/>
          </a:prstGeom>
          <a:noFill/>
        </p:spPr>
        <p:txBody>
          <a:bodyPr wrap="square" rtlCol="0">
            <a:spAutoFit/>
          </a:bodyPr>
          <a:lstStyle/>
          <a:p>
            <a:r>
              <a:rPr lang="en-US" sz="2400" dirty="0">
                <a:effectLst/>
                <a:latin typeface="Times New Roman" panose="02020603050405020304" pitchFamily="18" charset="0"/>
                <a:ea typeface="Aptos" panose="020B0004020202020204" pitchFamily="34" charset="0"/>
              </a:rPr>
              <a:t>our model's estimates of the length of the correct answers is </a:t>
            </a:r>
            <a:r>
              <a:rPr lang="en-US" sz="2400" dirty="0">
                <a:effectLst/>
                <a:highlight>
                  <a:srgbClr val="FFFF00"/>
                </a:highlight>
                <a:latin typeface="Times New Roman" panose="02020603050405020304" pitchFamily="18" charset="0"/>
                <a:ea typeface="Aptos" panose="020B0004020202020204" pitchFamily="34" charset="0"/>
              </a:rPr>
              <a:t>better for short answers than for longer ones </a:t>
            </a:r>
            <a:r>
              <a:rPr lang="en-US" sz="2400" dirty="0">
                <a:effectLst/>
                <a:latin typeface="Times New Roman" panose="02020603050405020304" pitchFamily="18" charset="0"/>
                <a:ea typeface="Aptos" panose="020B0004020202020204" pitchFamily="34" charset="0"/>
              </a:rPr>
              <a:t>This suggests shortcomings that need to be accounted for to achieve higher accuracy levels of leading models.</a:t>
            </a:r>
            <a:endParaRPr lang="en-US" sz="2400" dirty="0"/>
          </a:p>
        </p:txBody>
      </p:sp>
    </p:spTree>
    <p:extLst>
      <p:ext uri="{BB962C8B-B14F-4D97-AF65-F5344CB8AC3E}">
        <p14:creationId xmlns:p14="http://schemas.microsoft.com/office/powerpoint/2010/main" val="791133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DA1537-AD0F-F715-4464-E73292553311}"/>
              </a:ext>
            </a:extLst>
          </p:cNvPr>
          <p:cNvSpPr>
            <a:spLocks noGrp="1"/>
          </p:cNvSpPr>
          <p:nvPr>
            <p:ph type="title"/>
          </p:nvPr>
        </p:nvSpPr>
        <p:spPr>
          <a:xfrm>
            <a:off x="1115568" y="548640"/>
            <a:ext cx="10168128" cy="1179576"/>
          </a:xfrm>
        </p:spPr>
        <p:txBody>
          <a:bodyPr>
            <a:normAutofit/>
          </a:bodyPr>
          <a:lstStyle/>
          <a:p>
            <a:r>
              <a:rPr lang="en-US" sz="4000" dirty="0"/>
              <a:t>Trend of Top question starting words</a:t>
            </a: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descr="A graph with a line going up&#10;&#10;Description automatically generated">
            <a:extLst>
              <a:ext uri="{FF2B5EF4-FFF2-40B4-BE49-F238E27FC236}">
                <a16:creationId xmlns:a16="http://schemas.microsoft.com/office/drawing/2014/main" id="{56AB95A8-4874-5084-3C1E-64F75B845C17}"/>
              </a:ext>
            </a:extLst>
          </p:cNvPr>
          <p:cNvPicPr>
            <a:picLocks noChangeAspect="1"/>
          </p:cNvPicPr>
          <p:nvPr/>
        </p:nvPicPr>
        <p:blipFill>
          <a:blip r:embed="rId2"/>
          <a:stretch>
            <a:fillRect/>
          </a:stretch>
        </p:blipFill>
        <p:spPr>
          <a:xfrm>
            <a:off x="558209" y="2276856"/>
            <a:ext cx="6970267" cy="4109152"/>
          </a:xfrm>
          <a:prstGeom prst="rect">
            <a:avLst/>
          </a:prstGeom>
        </p:spPr>
      </p:pic>
      <p:sp>
        <p:nvSpPr>
          <p:cNvPr id="3" name="TextBox 2">
            <a:extLst>
              <a:ext uri="{FF2B5EF4-FFF2-40B4-BE49-F238E27FC236}">
                <a16:creationId xmlns:a16="http://schemas.microsoft.com/office/drawing/2014/main" id="{D43F7782-4EA0-219D-AFF7-BC203926E641}"/>
              </a:ext>
            </a:extLst>
          </p:cNvPr>
          <p:cNvSpPr txBox="1"/>
          <p:nvPr/>
        </p:nvSpPr>
        <p:spPr>
          <a:xfrm>
            <a:off x="7700211" y="2470484"/>
            <a:ext cx="3933580" cy="3477875"/>
          </a:xfrm>
          <a:prstGeom prst="rect">
            <a:avLst/>
          </a:prstGeom>
          <a:noFill/>
        </p:spPr>
        <p:txBody>
          <a:bodyPr wrap="square" rtlCol="0">
            <a:spAutoFit/>
          </a:bodyPr>
          <a:lstStyle/>
          <a:p>
            <a:r>
              <a:rPr lang="en-US" sz="2000" dirty="0">
                <a:effectLst/>
                <a:latin typeface="Times New Roman" panose="02020603050405020304" pitchFamily="18" charset="0"/>
                <a:ea typeface="Aptos" panose="020B0004020202020204" pitchFamily="34" charset="0"/>
              </a:rPr>
              <a:t>line graph shows how often certain leading words in questions from our dataset resonated as the most frequent words (What being the most common). There is a steep fall off from that point, with other words such as How and When being much less frequent in our data, </a:t>
            </a:r>
            <a:r>
              <a:rPr lang="en-US" sz="2000" dirty="0">
                <a:effectLst/>
                <a:highlight>
                  <a:srgbClr val="FFFF00"/>
                </a:highlight>
                <a:latin typeface="Times New Roman" panose="02020603050405020304" pitchFamily="18" charset="0"/>
                <a:ea typeface="Aptos" panose="020B0004020202020204" pitchFamily="34" charset="0"/>
              </a:rPr>
              <a:t>so using these as starting point might influence the model to produce accurate results</a:t>
            </a:r>
            <a:r>
              <a:rPr lang="en-US" sz="2000" dirty="0">
                <a:effectLst/>
                <a:latin typeface="Times New Roman" panose="02020603050405020304" pitchFamily="18" charset="0"/>
                <a:ea typeface="Aptos" panose="020B0004020202020204" pitchFamily="34" charset="0"/>
              </a:rPr>
              <a:t>.</a:t>
            </a:r>
            <a:endParaRPr lang="en-US" sz="2000" dirty="0"/>
          </a:p>
        </p:txBody>
      </p:sp>
    </p:spTree>
    <p:extLst>
      <p:ext uri="{BB962C8B-B14F-4D97-AF65-F5344CB8AC3E}">
        <p14:creationId xmlns:p14="http://schemas.microsoft.com/office/powerpoint/2010/main" val="1417307743"/>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430</TotalTime>
  <Words>1281</Words>
  <Application>Microsoft Office PowerPoint</Application>
  <PresentationFormat>Widescreen</PresentationFormat>
  <Paragraphs>103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Arial</vt:lpstr>
      <vt:lpstr>Calibri</vt:lpstr>
      <vt:lpstr>Calibri Light</vt:lpstr>
      <vt:lpstr>Times New Roman</vt:lpstr>
      <vt:lpstr>Wingdings</vt:lpstr>
      <vt:lpstr>Office 2013 - 2022 Theme</vt:lpstr>
      <vt:lpstr>Building a Language Understanding and Question Answering System from open-ended Trivia Data</vt:lpstr>
      <vt:lpstr>Introduction</vt:lpstr>
      <vt:lpstr>Problem Statement</vt:lpstr>
      <vt:lpstr>Methodology</vt:lpstr>
      <vt:lpstr>Architecture</vt:lpstr>
      <vt:lpstr>Dataset</vt:lpstr>
      <vt:lpstr>Squad Data Format</vt:lpstr>
      <vt:lpstr>EDA</vt:lpstr>
      <vt:lpstr>Trend of Top question starting words</vt:lpstr>
      <vt:lpstr>Correlation B/w Question and Answer Lenghts</vt:lpstr>
      <vt:lpstr>Word Cloud</vt:lpstr>
      <vt:lpstr>Preprocessing </vt:lpstr>
      <vt:lpstr>Implementation</vt:lpstr>
      <vt:lpstr>Libraries Used</vt:lpstr>
      <vt:lpstr>Results</vt:lpstr>
      <vt:lpstr>Work completed</vt:lpstr>
      <vt:lpstr>Issues/Concerns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and Classifying Sentiments in Elections</dc:title>
  <dc:creator>vanam sree charan</dc:creator>
  <cp:lastModifiedBy>Vanam, Sreecharan</cp:lastModifiedBy>
  <cp:revision>19</cp:revision>
  <dcterms:created xsi:type="dcterms:W3CDTF">2023-11-07T20:56:13Z</dcterms:created>
  <dcterms:modified xsi:type="dcterms:W3CDTF">2024-06-01T05:48:58Z</dcterms:modified>
</cp:coreProperties>
</file>