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4" r:id="rId5"/>
    <p:sldId id="259" r:id="rId6"/>
    <p:sldId id="272" r:id="rId7"/>
    <p:sldId id="275" r:id="rId8"/>
    <p:sldId id="276" r:id="rId9"/>
    <p:sldId id="260" r:id="rId10"/>
    <p:sldId id="261" r:id="rId11"/>
    <p:sldId id="262" r:id="rId12"/>
    <p:sldId id="279" r:id="rId13"/>
    <p:sldId id="280" r:id="rId14"/>
    <p:sldId id="281" r:id="rId15"/>
    <p:sldId id="282" r:id="rId16"/>
    <p:sldId id="263" r:id="rId17"/>
    <p:sldId id="283" r:id="rId18"/>
    <p:sldId id="266" r:id="rId19"/>
    <p:sldId id="27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B59"/>
    <a:srgbClr val="B7B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8FC26-F9F4-4E2E-866E-C67827D869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691E9-6D12-4BC9-B47F-92C8AE151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691E9-6D12-4BC9-B47F-92C8AE1518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8A5B-B202-8BDA-CFA9-0C72656B8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04991-C387-6A24-91A5-2224A646B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C027-4CDC-89CB-7F8F-C3A93FFD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D468D-8DFB-2584-E39E-D72A44BE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3B32-A980-8AD5-481D-5E53D95F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A8E3-F0E1-6FEE-B49A-5CB2785A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21108-C22F-2FFF-7D17-67A3183E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7635-EC44-67BC-EF9D-CF7DD85E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CFF6-C206-B356-5DC3-87CA8AC9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92C3-709D-FFA4-4631-3584E7C0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90A1C-9A3E-63FA-6B6B-0AF243764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A9AC7-AD1E-C963-3AD7-1EEA01D90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FB066-E86C-B40D-069A-B47BEE39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78A4-BFE6-B54D-271A-A6AC6E5C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9A16-6883-3242-AE08-67A0690D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106C-45B6-A3C6-9794-D6D9A235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AEDB-040F-3455-6B5D-FEB6A7E1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B599-BC1A-8E12-EF62-89553DBB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E002-099D-F8F7-3B7B-8B341A09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1AE8-70E6-3B13-25F4-0B7947A8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2C21-16C5-2807-F6BA-43354608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76ADD-6306-A67E-99CE-FD951355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04FD-34B0-85FB-F728-4251B035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5F20-F334-8FB7-EC0A-6EC8088C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C73F-AAD9-A078-82A6-3B15DB4A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F84E-505C-CB5F-5A1C-47BC7FA2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0B9B-3CAC-48BF-4681-55E1BFFEF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819E-367C-121D-AE76-551970249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6174D-47E8-F09E-F214-58FF8E39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B9438-8A06-FE47-38C4-A0621E30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7447E-9DD6-654B-7C07-EDF1617C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71EB-885A-8176-8E1C-2109E34A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6752-58E4-2CB7-9ED9-7035E5F6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EB4FD-D4FA-7A4C-F57C-5C9F2A71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20FF9-546C-9F3F-843F-EB132960A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58389-53FE-149C-3662-340F208CA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B38A-5CD9-132C-A8E8-AF6B3A3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F4F40-7281-AFD0-2C83-066271E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AEEA5-82E0-5EE8-8304-5FEFD17A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B81D-3857-EAD5-C625-8D4B68F4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0875-9953-ACDF-6D92-8053C227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9418E-16DA-0CF0-6358-35CDC40D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C1C1-274B-5416-5EEB-4C89539B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26DB7-7F8E-EEF8-E3FB-889F8656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751DA-D5BD-ADE8-BDAA-15011FDE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01386-9D45-B4A8-FF7B-5A136845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5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F5AD-76AA-82D4-943C-2BF8699C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D57A-E699-BAD8-4F5D-D468F2A3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A85E7-BD79-90AB-2474-E5B23600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7FE0E-E400-396E-3919-2EF7F4DD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819B-358F-C1F1-8957-616EDA6B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B7DA0-D90D-4425-4604-E64B8DB8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9593-3D8F-FA37-F460-94315477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7EE62-B95A-4314-24D2-3EAB7B5B0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4AB7E-57F4-30B8-4A08-74F48EC9B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A042A-7112-9B50-CB9F-41B91207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B7EDA-97AD-089B-FFC0-4D37C845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82788-FF4A-876E-2322-792DFD05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5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85B03-EBB3-3510-D078-EA67307D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E7BCE-6405-F55E-F1EE-CC462CCD6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3C5D-8310-E625-BBFD-A56DED88C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FFEE5-43A4-4BA0-972E-0F811C8A5A4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D0A8-4FE9-AD58-94A4-59383311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879C-3D9E-7845-3B0C-D99F88478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AD482-CD78-4506-86C4-39988628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45450-1C20-6FCE-95DC-1D641BB0A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780" y="625151"/>
            <a:ext cx="11318031" cy="15198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CIFAR-10 Image Classification with Diverse Architectures Using Ensemble Learning</a:t>
            </a:r>
            <a:endParaRPr lang="en-US" sz="3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CAB0C-8557-9451-93A7-B45AE47BB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By</a:t>
            </a:r>
          </a:p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Sreecharan Vanam</a:t>
            </a:r>
          </a:p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Rohit </a:t>
            </a:r>
            <a:r>
              <a:rPr lang="en-US" sz="20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Suddala</a:t>
            </a:r>
            <a:endParaRPr lang="en-US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Mukunda Krishna </a:t>
            </a:r>
            <a:r>
              <a:rPr lang="en-US" sz="20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Ramisetti</a:t>
            </a:r>
            <a:endParaRPr lang="en-US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000" dirty="0"/>
              <a:t>at</a:t>
            </a:r>
            <a:br>
              <a:rPr lang="en-US" sz="2000" dirty="0"/>
            </a:b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University of North Texas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0A36-B498-788A-9602-2243C0E1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Training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0A52-AAFE-3EE2-D559-919DE8C0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Employing Adam optimizer for adaptive learning rate adjustments, enhancing convergence speeds.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Methods: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dropout, batch normalization, and weight decay to prevent overfitting and ensure robust model training.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A6D0-FB0C-CDCF-58E5-D2814A9A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6355-81BD-F7D3-C315-74D7FE16B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4832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models achieved varying levels of success, with CNN outperforming RNN and VGG16 in initial tests.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Advantage: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ensemble model demonstrated superior performance, achieving a significant improvement in accuracy and robustness over individual models.</a:t>
            </a:r>
          </a:p>
        </p:txBody>
      </p:sp>
      <p:pic>
        <p:nvPicPr>
          <p:cNvPr id="5" name="Picture 4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A2945BAD-A246-9566-CB35-29C1E838C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46" y="2904330"/>
            <a:ext cx="6351149" cy="16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7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C246-EC17-1F63-1A53-D5B03B81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47" y="0"/>
            <a:ext cx="10515600" cy="1325563"/>
          </a:xfrm>
        </p:spPr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CC51-92C5-D779-789E-3A7B11A1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47" y="1171074"/>
            <a:ext cx="11724774" cy="547244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78.91%,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80.69%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misclassifications noted due to feature overlap (e.g., color and texture similarities leading to a horse being labeled as a bird).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challenge of distinguishing classes with overlapping features in complex datasets.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llage of animals">
            <a:extLst>
              <a:ext uri="{FF2B5EF4-FFF2-40B4-BE49-F238E27FC236}">
                <a16:creationId xmlns:a16="http://schemas.microsoft.com/office/drawing/2014/main" id="{CEE49D92-5A05-942E-7D00-0264F58F9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3" y="2085344"/>
            <a:ext cx="10067564" cy="1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7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B583-59B1-B165-8C84-9BDD5F7F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0"/>
            <a:ext cx="10515600" cy="1325563"/>
          </a:xfrm>
        </p:spPr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A195-FF3C-9F50-C972-4978E724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189204"/>
            <a:ext cx="11325727" cy="526774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49.86%,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49.98%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RNN's design, inherently biased towards temporal patterns, struggles with spatial feature recognition.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Improvement: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suggest a significant opportunity for enhancing model performance. Struggles to classify correctly.</a:t>
            </a:r>
          </a:p>
        </p:txBody>
      </p:sp>
      <p:pic>
        <p:nvPicPr>
          <p:cNvPr id="5" name="Picture 4" descr="A collage of animals&#10;&#10;Description automatically generated">
            <a:extLst>
              <a:ext uri="{FF2B5EF4-FFF2-40B4-BE49-F238E27FC236}">
                <a16:creationId xmlns:a16="http://schemas.microsoft.com/office/drawing/2014/main" id="{8A76221D-6811-2D44-6D0F-DCE038147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43" y="2024093"/>
            <a:ext cx="878911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0CFC-56CC-72EB-7192-A7062330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1"/>
            <a:ext cx="10515600" cy="1155032"/>
          </a:xfrm>
        </p:spPr>
        <p:txBody>
          <a:bodyPr/>
          <a:lstStyle/>
          <a:p>
            <a:r>
              <a:rPr lang="en-US"/>
              <a:t>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F8E3-897A-0C34-DC1D-790BDE1F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1042737"/>
            <a:ext cx="11189370" cy="5470358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61.51%,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61.13% 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Although not as high as CNN, the performance confirms that transfer learning provides a substantial improvement over random guessing.</a:t>
            </a: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to CNN: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Indicates room for improvement in handling CIFAR-10 complexities compared to CNN.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290C1690-48C0-16D2-4104-062C557EC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9" y="1872650"/>
            <a:ext cx="901566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4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14FC-C9BD-695A-971E-997863FA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2" y="-1"/>
            <a:ext cx="10515600" cy="1325563"/>
          </a:xfrm>
        </p:spPr>
        <p:txBody>
          <a:bodyPr/>
          <a:lstStyle/>
          <a:p>
            <a:r>
              <a:rPr lang="en-US" dirty="0"/>
              <a:t>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7DC9-6FA8-678F-FA82-01E19009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2" y="1197225"/>
            <a:ext cx="11321716" cy="50591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83.52%,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83.52%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strengths of CNN, RNN, and VGG16 models enhances overall model performance, leveraging their individual advantages for superior results.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ensemble's robust performance confirms the benefit of integrating diverse modeling approaches for complex classification tasks.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ollage of animals&#10;&#10;Description automatically generated">
            <a:extLst>
              <a:ext uri="{FF2B5EF4-FFF2-40B4-BE49-F238E27FC236}">
                <a16:creationId xmlns:a16="http://schemas.microsoft.com/office/drawing/2014/main" id="{7FEAE603-E786-CCA0-BC32-416AC70D5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46" y="2046240"/>
            <a:ext cx="974790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6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B55F-1817-D3B6-25BC-C23B3FBD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44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39B43C-0956-E279-F165-72981E136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6" y="1325563"/>
            <a:ext cx="7602415" cy="54449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720AC-AFF0-1F0C-0DE8-F5B84575695F}"/>
              </a:ext>
            </a:extLst>
          </p:cNvPr>
          <p:cNvSpPr txBox="1"/>
          <p:nvPr/>
        </p:nvSpPr>
        <p:spPr>
          <a:xfrm>
            <a:off x="8183939" y="2185722"/>
            <a:ext cx="38797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clearly see that the </a:t>
            </a:r>
            <a:r>
              <a:rPr lang="en-US" sz="2800" b="1" u="sng" dirty="0">
                <a:solidFill>
                  <a:srgbClr val="C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significantly outperformed all individual models, demonstrating the efficacy of our approach.</a:t>
            </a:r>
          </a:p>
        </p:txBody>
      </p:sp>
    </p:spTree>
    <p:extLst>
      <p:ext uri="{BB962C8B-B14F-4D97-AF65-F5344CB8AC3E}">
        <p14:creationId xmlns:p14="http://schemas.microsoft.com/office/powerpoint/2010/main" val="64327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8657-617E-6BA7-2EF2-7E19109E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730"/>
            <a:ext cx="10515600" cy="966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classes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AF2719-A1F2-D38F-3ECF-041693D6F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6" y="1467100"/>
            <a:ext cx="6116500" cy="45307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7D5415-DEC9-BE26-5267-DF252C0CF522}"/>
              </a:ext>
            </a:extLst>
          </p:cNvPr>
          <p:cNvSpPr txBox="1"/>
          <p:nvPr/>
        </p:nvSpPr>
        <p:spPr>
          <a:xfrm>
            <a:off x="8117306" y="2015536"/>
            <a:ext cx="3641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ensemble model has high precision, recall and F1 scores across most classes, showing that its performance is generally very good, especially in detecting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automobile and ship.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3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62873-503F-3718-2A9B-7F93CAD6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247408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072C-5FDE-8BDB-AA3C-08228B64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Intensity: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models require more resources and time.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Potential: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a risk of overfitting with complex base models.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models complicates deployment and maintenance.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43AB5-E0F9-8C3B-3CC4-2053B056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387720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B86C-A866-9C28-BB50-1ADFBFFF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Findings: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Our ensemble approach markedly enhances CIFAR-10 image classification, setting a new benchmark for future studies.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could explore the integration of additional model types and deeper ensembles to tackle even more complex classification tasks.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AEC20-579F-CF37-7D6F-D34103C9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04" y="-200997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 descr="A group of images of animals&#10;&#10;Description automatically generated">
            <a:extLst>
              <a:ext uri="{FF2B5EF4-FFF2-40B4-BE49-F238E27FC236}">
                <a16:creationId xmlns:a16="http://schemas.microsoft.com/office/drawing/2014/main" id="{B2B017E2-CC47-95F1-6B6B-F089B500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3" y="2336217"/>
            <a:ext cx="4851264" cy="22425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7412-60D5-ADAA-09E0-52AA9364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690" y="2085878"/>
            <a:ext cx="6480597" cy="3695614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revolutionizes image recognition, pushing the boundaries of what machines can understand in order to classify any entity in an image.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CIFAR-10's small 32x32 pixel images present unique classification challenges due to their low resolution and high variability.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enhance classification performance by implementing an ensemble of diverse deep learning architectures.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A2A78-ACB5-8608-C2B9-AF442E60B96E}"/>
              </a:ext>
            </a:extLst>
          </p:cNvPr>
          <p:cNvSpPr txBox="1"/>
          <p:nvPr/>
        </p:nvSpPr>
        <p:spPr>
          <a:xfrm>
            <a:off x="899587" y="4779737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CIFAR-10 dataset</a:t>
            </a:r>
          </a:p>
        </p:txBody>
      </p:sp>
    </p:spTree>
    <p:extLst>
      <p:ext uri="{BB962C8B-B14F-4D97-AF65-F5344CB8AC3E}">
        <p14:creationId xmlns:p14="http://schemas.microsoft.com/office/powerpoint/2010/main" val="428091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CD7BB75-2FDD-9BC6-3606-D6E80F91F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D7AA0-2404-1906-9124-E47D294B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Questions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A403-8B5D-9F3A-D113-F1C22D55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196" y="2285999"/>
            <a:ext cx="6076682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attention. We welcome any questions or feedback regarding our approach and findings.</a:t>
            </a:r>
          </a:p>
        </p:txBody>
      </p:sp>
    </p:spTree>
    <p:extLst>
      <p:ext uri="{BB962C8B-B14F-4D97-AF65-F5344CB8AC3E}">
        <p14:creationId xmlns:p14="http://schemas.microsoft.com/office/powerpoint/2010/main" val="23938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879AC-DC8A-44AC-8390-2F906070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22" y="92915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C5D2-6EF3-D770-79F6-23AAF204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422" y="1825917"/>
            <a:ext cx="10722811" cy="41176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Ensemble Learning for CIFAR-10 Image Classification?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CIFAR-10: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CIFAR-10 dataset consists of small 32x32 pixel images which pose significant challenges in terms of image recognition accuracy due to limited resolution and high intra-class variation.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issues include overfitting and inadequate generalization when using traditional single-model approaches.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is motivated by the need for higher accuracy and robustness in image classification tasks, particularly in datasets with high variability like CIFAR-10.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68A22-18D8-A200-020F-65DDDE92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387720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B327-25FF-5E78-7C8C-11CD3B7EB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351314"/>
            <a:ext cx="9688296" cy="3521453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 combine the strengths of multiple learning algorithms, thereby improving the accuracy and robustness over individual models.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other models' advantages in detecting small features that might not be considering by CNN to build an ensemble model.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diverse architectures (CNN, RNN, VGG16), the ensemble approach seeks to leverage their unique capabilities to address different aspects of the image classification task.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F507B-BED7-479F-349D-AFEAC36F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0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5637-6B14-2117-E3F6-7DA101D2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31437"/>
            <a:ext cx="11047445" cy="3941330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approaches primarily use CNNs for image classification tasks due to their effectiveness in recognizing hierarchical image features.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models often struggled with the variability and complexity of CIFAR-10. Ensemble learning introduces a way to utilize the collective intelligence of multiple models to enhance predictive performance.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model approaches often face challenges like overfitting and limited generalization on complex datasets like CIFAR-10.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research has shown that ensemble methods, which combine multiple models, can significantly improve accuracy and robustness.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4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A2E0-A022-46D1-2FD0-44FFC178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6AB2-2A34-F2F3-5150-F630D777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strengths of multiple models (CNN, RNN, VGG16) to improve classification accuracy and robustness.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Diversity: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a combination of convolutional and recurrent networks alongside transfer learning to capture a broad spectrum of features.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Synergy: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ensemble method aims to integrate the unique advantages of each model, compensating for their individual weaknesses.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9EB71-7C85-1B43-A494-BBBD3CED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model Architecture</a:t>
            </a:r>
          </a:p>
        </p:txBody>
      </p:sp>
      <p:pic>
        <p:nvPicPr>
          <p:cNvPr id="5" name="Content Placeholder 4" descr="A diagram of a cluster of data&#10;&#10;Description automatically generated">
            <a:extLst>
              <a:ext uri="{FF2B5EF4-FFF2-40B4-BE49-F238E27FC236}">
                <a16:creationId xmlns:a16="http://schemas.microsoft.com/office/drawing/2014/main" id="{57FCDD80-EAC1-E8A4-2B53-86C9D78A6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6" y="2132729"/>
            <a:ext cx="7590263" cy="3804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EC47F-19DD-18D5-DCF0-265F3AF5D7A8}"/>
              </a:ext>
            </a:extLst>
          </p:cNvPr>
          <p:cNvSpPr txBox="1"/>
          <p:nvPr/>
        </p:nvSpPr>
        <p:spPr>
          <a:xfrm>
            <a:off x="8400442" y="3122447"/>
            <a:ext cx="3171443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256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Classfier-1 : </a:t>
            </a:r>
            <a:r>
              <a:rPr lang="en-US" sz="2256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CNN</a:t>
            </a:r>
          </a:p>
          <a:p>
            <a:pPr defTabSz="859536">
              <a:spcAft>
                <a:spcPts val="600"/>
              </a:spcAft>
            </a:pPr>
            <a:endParaRPr lang="en-US" sz="2256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859536">
              <a:spcAft>
                <a:spcPts val="600"/>
              </a:spcAft>
            </a:pPr>
            <a:r>
              <a:rPr lang="en-US" sz="2256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Classifier-2 : </a:t>
            </a:r>
            <a:r>
              <a:rPr lang="en-US" sz="2256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RNN</a:t>
            </a:r>
          </a:p>
          <a:p>
            <a:pPr defTabSz="859536">
              <a:spcAft>
                <a:spcPts val="600"/>
              </a:spcAft>
            </a:pPr>
            <a:endParaRPr lang="en-US" sz="2256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859536">
              <a:spcAft>
                <a:spcPts val="600"/>
              </a:spcAft>
            </a:pPr>
            <a:r>
              <a:rPr lang="en-US" sz="2256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Classifier-3 : </a:t>
            </a:r>
            <a:r>
              <a:rPr lang="en-US" sz="2256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VGG16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ABD08-84BE-20CC-7A31-8D9CDB7DD654}"/>
              </a:ext>
            </a:extLst>
          </p:cNvPr>
          <p:cNvSpPr txBox="1"/>
          <p:nvPr/>
        </p:nvSpPr>
        <p:spPr>
          <a:xfrm>
            <a:off x="3054296" y="5937542"/>
            <a:ext cx="3715118" cy="35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Stacking ensemble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3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A67CB-F450-CBEE-0798-A9647208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CFBA23-560A-E667-9947-AEA0884DD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0" y="1966293"/>
            <a:ext cx="1035385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6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A61E2-F1CB-8CDC-CEBC-673DEB4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4" y="139959"/>
            <a:ext cx="6598681" cy="65209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2A2E-0E6C-74D0-73FC-27505765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14" y="941340"/>
            <a:ext cx="11559394" cy="5310170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models based on their proven performance in similar tasks - CNN for spatial features, RNN for sequences, VGG16 for transfer learning.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Methods: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advanced techniques like Adam optimization and data augmentation to improve model training and generalization.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Adam optimizer for adaptive learning rate adjustments, enhancing convergence speeds.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Methods: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dropout, batch normalization, and weight decay to prevent overfitting and ensure robust model training.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different ensemble techniques such as averaging, bagging, boosting, and stacking.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Architecture: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involves training a meta-model to optimally combine the predictions from base models, enhancing overall prediction accuracy.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accuracy, precision, recall, and F1-score to evaluate model performance comprehensively.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Strategy: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rigorous cross-validation methods to assess the generalization capabilities of the ensemble model.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112</TotalTime>
  <Words>1030</Words>
  <Application>Microsoft Office PowerPoint</Application>
  <PresentationFormat>Widescreen</PresentationFormat>
  <Paragraphs>120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Times New Roman</vt:lpstr>
      <vt:lpstr>Office Theme</vt:lpstr>
      <vt:lpstr>Improving CIFAR-10 Image Classification with Diverse Architectures Using Ensemble Learning</vt:lpstr>
      <vt:lpstr>Introduction</vt:lpstr>
      <vt:lpstr>Motivation</vt:lpstr>
      <vt:lpstr>Advantages</vt:lpstr>
      <vt:lpstr>Previous Works</vt:lpstr>
      <vt:lpstr>Approach</vt:lpstr>
      <vt:lpstr>Meta model Architecture</vt:lpstr>
      <vt:lpstr>Workflow</vt:lpstr>
      <vt:lpstr>Methodology</vt:lpstr>
      <vt:lpstr>Training and Optimization</vt:lpstr>
      <vt:lpstr>Experiments</vt:lpstr>
      <vt:lpstr>CNN</vt:lpstr>
      <vt:lpstr>RNN</vt:lpstr>
      <vt:lpstr>VGG16</vt:lpstr>
      <vt:lpstr>Ensemble Model</vt:lpstr>
      <vt:lpstr>Performance Comparison</vt:lpstr>
      <vt:lpstr>Performance across classes </vt:lpstr>
      <vt:lpstr>Limitations</vt:lpstr>
      <vt:lpstr>Conclusion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CIFAR-10 Image Classification with Diverse Architectures Using Ensemble Learning</dc:title>
  <dc:creator>Vanam, Sreecharan</dc:creator>
  <cp:lastModifiedBy>Vanam, Sreecharan</cp:lastModifiedBy>
  <cp:revision>5</cp:revision>
  <dcterms:created xsi:type="dcterms:W3CDTF">2024-04-22T22:05:13Z</dcterms:created>
  <dcterms:modified xsi:type="dcterms:W3CDTF">2024-06-01T05:35:57Z</dcterms:modified>
</cp:coreProperties>
</file>