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64" r:id="rId3"/>
    <p:sldId id="257" r:id="rId4"/>
    <p:sldId id="259" r:id="rId5"/>
    <p:sldId id="258" r:id="rId6"/>
    <p:sldId id="260" r:id="rId7"/>
    <p:sldId id="261" r:id="rId8"/>
    <p:sldId id="263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B3F87-63E0-4C71-B6B0-00C1CEAE8DF7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48AAD-2693-4C8D-BDBB-3C5171D53D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892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B3F87-63E0-4C71-B6B0-00C1CEAE8DF7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48AAD-2693-4C8D-BDBB-3C5171D53D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037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B3F87-63E0-4C71-B6B0-00C1CEAE8DF7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48AAD-2693-4C8D-BDBB-3C5171D53D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1969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B3F87-63E0-4C71-B6B0-00C1CEAE8DF7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48AAD-2693-4C8D-BDBB-3C5171D53D6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070493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B3F87-63E0-4C71-B6B0-00C1CEAE8DF7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48AAD-2693-4C8D-BDBB-3C5171D53D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0698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B3F87-63E0-4C71-B6B0-00C1CEAE8DF7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48AAD-2693-4C8D-BDBB-3C5171D53D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4052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B3F87-63E0-4C71-B6B0-00C1CEAE8DF7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48AAD-2693-4C8D-BDBB-3C5171D53D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2029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B3F87-63E0-4C71-B6B0-00C1CEAE8DF7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48AAD-2693-4C8D-BDBB-3C5171D53D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8785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B3F87-63E0-4C71-B6B0-00C1CEAE8DF7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48AAD-2693-4C8D-BDBB-3C5171D53D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482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B3F87-63E0-4C71-B6B0-00C1CEAE8DF7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48AAD-2693-4C8D-BDBB-3C5171D53D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264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B3F87-63E0-4C71-B6B0-00C1CEAE8DF7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48AAD-2693-4C8D-BDBB-3C5171D53D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992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B3F87-63E0-4C71-B6B0-00C1CEAE8DF7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48AAD-2693-4C8D-BDBB-3C5171D53D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572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B3F87-63E0-4C71-B6B0-00C1CEAE8DF7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48AAD-2693-4C8D-BDBB-3C5171D53D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554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B3F87-63E0-4C71-B6B0-00C1CEAE8DF7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48AAD-2693-4C8D-BDBB-3C5171D53D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560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B3F87-63E0-4C71-B6B0-00C1CEAE8DF7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48AAD-2693-4C8D-BDBB-3C5171D53D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928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B3F87-63E0-4C71-B6B0-00C1CEAE8DF7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48AAD-2693-4C8D-BDBB-3C5171D53D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481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B3F87-63E0-4C71-B6B0-00C1CEAE8DF7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48AAD-2693-4C8D-BDBB-3C5171D53D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730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1B3F87-63E0-4C71-B6B0-00C1CEAE8DF7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B48AAD-2693-4C8D-BDBB-3C5171D53D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206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269640"/>
            <a:ext cx="9001462" cy="1847418"/>
          </a:xfrm>
        </p:spPr>
        <p:txBody>
          <a:bodyPr>
            <a:normAutofit/>
          </a:bodyPr>
          <a:lstStyle/>
          <a:p>
            <a:r>
              <a:rPr lang="en-US" sz="5400" dirty="0" smtClean="0"/>
              <a:t>ALPHA SKI 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80962" y="3117058"/>
            <a:ext cx="7230076" cy="582035"/>
          </a:xfrm>
        </p:spPr>
        <p:txBody>
          <a:bodyPr>
            <a:normAutofit/>
          </a:bodyPr>
          <a:lstStyle/>
          <a:p>
            <a:r>
              <a:rPr lang="en-US" b="1" dirty="0" smtClean="0"/>
              <a:t>Implementation approach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7786255" y="3990110"/>
            <a:ext cx="3269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Sreedeepak</a:t>
            </a:r>
            <a:r>
              <a:rPr lang="en-US" dirty="0" smtClean="0"/>
              <a:t> </a:t>
            </a:r>
            <a:r>
              <a:rPr lang="en-US" dirty="0" err="1" smtClean="0"/>
              <a:t>Charugundla</a:t>
            </a:r>
            <a:endParaRPr lang="en-US" dirty="0" smtClean="0"/>
          </a:p>
          <a:p>
            <a:r>
              <a:rPr lang="en-US" dirty="0" smtClean="0"/>
              <a:t>					V 0.1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775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8238" y="1651928"/>
            <a:ext cx="10353762" cy="3695136"/>
          </a:xfrm>
        </p:spPr>
        <p:txBody>
          <a:bodyPr/>
          <a:lstStyle/>
          <a:p>
            <a:r>
              <a:rPr lang="en-US" sz="2400" dirty="0"/>
              <a:t>Azure </a:t>
            </a:r>
            <a:r>
              <a:rPr lang="en-US" sz="2400" dirty="0" smtClean="0"/>
              <a:t>regions</a:t>
            </a:r>
          </a:p>
          <a:p>
            <a:r>
              <a:rPr lang="en-US" sz="2400" dirty="0"/>
              <a:t>Network </a:t>
            </a:r>
            <a:r>
              <a:rPr lang="en-US" sz="2400" dirty="0" smtClean="0"/>
              <a:t>requirements</a:t>
            </a:r>
          </a:p>
          <a:p>
            <a:r>
              <a:rPr lang="en-US" sz="2400" dirty="0"/>
              <a:t>Application/web/DB </a:t>
            </a:r>
            <a:r>
              <a:rPr lang="en-US" sz="2400" dirty="0" smtClean="0"/>
              <a:t>Server</a:t>
            </a:r>
          </a:p>
          <a:p>
            <a:r>
              <a:rPr lang="en-US" sz="2400" dirty="0"/>
              <a:t>Game Downhill </a:t>
            </a:r>
            <a:r>
              <a:rPr lang="en-US" sz="2400" dirty="0" smtClean="0"/>
              <a:t>racer</a:t>
            </a:r>
          </a:p>
          <a:p>
            <a:r>
              <a:rPr lang="en-US" sz="2400" dirty="0"/>
              <a:t>Azure AD </a:t>
            </a:r>
            <a:endParaRPr lang="en-US" sz="2400" dirty="0" smtClean="0"/>
          </a:p>
          <a:p>
            <a:r>
              <a:rPr lang="en-US" sz="2400" b="1" dirty="0"/>
              <a:t>Architecture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267097" y="910399"/>
            <a:ext cx="52773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Topics Covered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839910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6" y="762001"/>
            <a:ext cx="4032278" cy="651164"/>
          </a:xfrm>
        </p:spPr>
        <p:txBody>
          <a:bodyPr/>
          <a:lstStyle/>
          <a:p>
            <a:r>
              <a:rPr lang="en-US" dirty="0" smtClean="0"/>
              <a:t>Azure regions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6" y="1749701"/>
            <a:ext cx="10353762" cy="3695136"/>
          </a:xfrm>
        </p:spPr>
        <p:txBody>
          <a:bodyPr/>
          <a:lstStyle/>
          <a:p>
            <a:r>
              <a:rPr lang="en-US" dirty="0" smtClean="0"/>
              <a:t>USA Locations  (</a:t>
            </a:r>
            <a:r>
              <a:rPr lang="en-US" dirty="0">
                <a:effectLst/>
              </a:rPr>
              <a:t>COLORADO, </a:t>
            </a:r>
            <a:r>
              <a:rPr lang="en-US" dirty="0" smtClean="0">
                <a:effectLst/>
              </a:rPr>
              <a:t>WYOMING AND UTAH)</a:t>
            </a:r>
            <a:endParaRPr lang="en-US" dirty="0">
              <a:effectLst/>
            </a:endParaRPr>
          </a:p>
          <a:p>
            <a:pPr lvl="1"/>
            <a:r>
              <a:rPr lang="en-US" dirty="0" smtClean="0"/>
              <a:t>nearest Azure Regions are at WEST US  or WEST US2</a:t>
            </a:r>
          </a:p>
          <a:p>
            <a:r>
              <a:rPr lang="en-US" dirty="0" smtClean="0"/>
              <a:t>Europe Locations (</a:t>
            </a:r>
            <a:r>
              <a:rPr lang="en-US" dirty="0">
                <a:effectLst/>
              </a:rPr>
              <a:t>ITALY, AND 2 IN SWITZERLAND 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Nearest Azure region is </a:t>
            </a:r>
            <a:r>
              <a:rPr lang="en-US" dirty="0">
                <a:effectLst/>
              </a:rPr>
              <a:t>Zürich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53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1"/>
            <a:ext cx="6484532" cy="651164"/>
          </a:xfrm>
        </p:spPr>
        <p:txBody>
          <a:bodyPr>
            <a:normAutofit/>
          </a:bodyPr>
          <a:lstStyle/>
          <a:p>
            <a:r>
              <a:rPr lang="en-US" sz="3200" dirty="0" smtClean="0"/>
              <a:t>Network</a:t>
            </a:r>
            <a:r>
              <a:rPr lang="en-US" dirty="0" smtClean="0"/>
              <a:t>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6" y="1625010"/>
            <a:ext cx="10353762" cy="3695136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Implement </a:t>
            </a:r>
            <a:r>
              <a:rPr lang="en-US" b="1" dirty="0" smtClean="0"/>
              <a:t>Azure SITE – SITE VPN gateway </a:t>
            </a:r>
            <a:r>
              <a:rPr lang="en-US" dirty="0" smtClean="0"/>
              <a:t>connection between On-premises network to an Azure Virtual Network.</a:t>
            </a:r>
          </a:p>
          <a:p>
            <a:r>
              <a:rPr lang="en-US" dirty="0" smtClean="0"/>
              <a:t>Plan/Create </a:t>
            </a:r>
            <a:r>
              <a:rPr lang="en-US" b="1" dirty="0" smtClean="0"/>
              <a:t>Virtual network </a:t>
            </a:r>
            <a:r>
              <a:rPr lang="en-US" dirty="0" smtClean="0"/>
              <a:t>required for VMs post migration to Azure.</a:t>
            </a:r>
          </a:p>
          <a:p>
            <a:r>
              <a:rPr lang="en-US" dirty="0" smtClean="0"/>
              <a:t>Post </a:t>
            </a:r>
            <a:r>
              <a:rPr lang="en-US" dirty="0"/>
              <a:t>migration to </a:t>
            </a:r>
            <a:r>
              <a:rPr lang="en-US" dirty="0" smtClean="0"/>
              <a:t>Azure assign Static private IP to each VM that matches the on-premises IP address.</a:t>
            </a:r>
          </a:p>
          <a:p>
            <a:r>
              <a:rPr lang="en-US" b="1" dirty="0" err="1" smtClean="0"/>
              <a:t>Vnet</a:t>
            </a:r>
            <a:r>
              <a:rPr lang="en-US" b="1" dirty="0" smtClean="0"/>
              <a:t> peering </a:t>
            </a:r>
            <a:r>
              <a:rPr lang="en-US" dirty="0" smtClean="0"/>
              <a:t>connection between virtual networks to route traffic between them privately.</a:t>
            </a:r>
          </a:p>
          <a:p>
            <a:r>
              <a:rPr lang="en-US" b="1" dirty="0" smtClean="0"/>
              <a:t>Azure Traffic manager </a:t>
            </a:r>
            <a:r>
              <a:rPr lang="en-US" dirty="0" smtClean="0">
                <a:effectLst/>
              </a:rPr>
              <a:t>service </a:t>
            </a:r>
            <a:r>
              <a:rPr lang="en-US" dirty="0">
                <a:effectLst/>
              </a:rPr>
              <a:t>allows you to distribute traffic to your public facing applications across the global Azure </a:t>
            </a:r>
            <a:r>
              <a:rPr lang="en-US" dirty="0" smtClean="0">
                <a:effectLst/>
              </a:rPr>
              <a:t>regions</a:t>
            </a:r>
          </a:p>
          <a:p>
            <a:r>
              <a:rPr lang="en-US" dirty="0" smtClean="0">
                <a:effectLst/>
              </a:rPr>
              <a:t>Implement firewall rules for DB servers to restrict un-authorized web traffic.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959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6" y="609601"/>
            <a:ext cx="7509768" cy="512618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Application/web/DB</a:t>
            </a:r>
            <a:r>
              <a:rPr lang="en-US" dirty="0" smtClean="0"/>
              <a:t>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6" y="1482437"/>
            <a:ext cx="10353762" cy="3695136"/>
          </a:xfrm>
        </p:spPr>
        <p:txBody>
          <a:bodyPr/>
          <a:lstStyle/>
          <a:p>
            <a:r>
              <a:rPr lang="en-US" dirty="0"/>
              <a:t>Deploy Microsoft Azure Traffic manager to balance traffic across the </a:t>
            </a:r>
            <a:r>
              <a:rPr lang="en-US" dirty="0" smtClean="0"/>
              <a:t>regions</a:t>
            </a:r>
          </a:p>
          <a:p>
            <a:r>
              <a:rPr lang="en-US" dirty="0" smtClean="0"/>
              <a:t>WEB Server : Deploy two web servers use availability set in each region and configure the azure application gateway</a:t>
            </a:r>
          </a:p>
          <a:p>
            <a:r>
              <a:rPr lang="en-US" dirty="0" smtClean="0"/>
              <a:t>APP Server : Deploy two App servers using availability set in each region and configure Load balancer between them.</a:t>
            </a:r>
          </a:p>
          <a:p>
            <a:r>
              <a:rPr lang="en-US" dirty="0" smtClean="0"/>
              <a:t>DB Server : One SQL server per region and Use Active Geo-Replication to create a readable secondary DB in other region.  It can be make primary DB (read write ) incase of any failure at region.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090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5999623" cy="692727"/>
          </a:xfrm>
        </p:spPr>
        <p:txBody>
          <a:bodyPr/>
          <a:lstStyle/>
          <a:p>
            <a:r>
              <a:rPr lang="en-US" dirty="0" smtClean="0"/>
              <a:t>Game </a:t>
            </a:r>
            <a:r>
              <a:rPr lang="en-US" sz="3200" dirty="0" smtClean="0"/>
              <a:t>Downhill</a:t>
            </a:r>
            <a:r>
              <a:rPr lang="en-US" dirty="0" smtClean="0"/>
              <a:t> racer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7758" y="1569591"/>
            <a:ext cx="10353762" cy="3695136"/>
          </a:xfrm>
        </p:spPr>
        <p:txBody>
          <a:bodyPr/>
          <a:lstStyle/>
          <a:p>
            <a:r>
              <a:rPr lang="en-US" dirty="0" smtClean="0"/>
              <a:t>Would recommend Azure </a:t>
            </a:r>
            <a:r>
              <a:rPr lang="en-US" b="1" dirty="0" err="1" smtClean="0"/>
              <a:t>PlatFab</a:t>
            </a:r>
            <a:r>
              <a:rPr lang="en-US" dirty="0" smtClean="0"/>
              <a:t> for mobile game services.</a:t>
            </a:r>
          </a:p>
          <a:p>
            <a:r>
              <a:rPr lang="en-US" dirty="0" smtClean="0"/>
              <a:t>We can Build and operate live games on single platform</a:t>
            </a:r>
          </a:p>
          <a:p>
            <a:r>
              <a:rPr lang="en-US" dirty="0" smtClean="0"/>
              <a:t>It has game services,  data analytics and live services</a:t>
            </a:r>
          </a:p>
          <a:p>
            <a:r>
              <a:rPr lang="en-US" dirty="0" err="1" smtClean="0"/>
              <a:t>PlatFab</a:t>
            </a:r>
            <a:r>
              <a:rPr lang="en-US" dirty="0" smtClean="0"/>
              <a:t> works with all major platforms </a:t>
            </a:r>
          </a:p>
          <a:p>
            <a:pPr lvl="1"/>
            <a:r>
              <a:rPr lang="en-US" dirty="0"/>
              <a:t>Android, windows, IOS, Facebook, XBOX </a:t>
            </a:r>
            <a:r>
              <a:rPr lang="en-US" dirty="0" err="1"/>
              <a:t>e.t.c</a:t>
            </a:r>
            <a:endParaRPr lang="en-US" dirty="0"/>
          </a:p>
          <a:p>
            <a:r>
              <a:rPr lang="en-US" dirty="0" err="1" smtClean="0">
                <a:effectLst/>
              </a:rPr>
              <a:t>PlayFab</a:t>
            </a:r>
            <a:r>
              <a:rPr lang="en-US" dirty="0" smtClean="0">
                <a:effectLst/>
              </a:rPr>
              <a:t> </a:t>
            </a:r>
            <a:r>
              <a:rPr lang="en-US" dirty="0">
                <a:effectLst/>
              </a:rPr>
              <a:t>is free to try in development mode, which lets you connect a title currently in development without running up the </a:t>
            </a:r>
            <a:r>
              <a:rPr lang="en-US" dirty="0" err="1" smtClean="0">
                <a:effectLst/>
              </a:rPr>
              <a:t>bill</a:t>
            </a:r>
            <a:r>
              <a:rPr lang="en-US" dirty="0" err="1">
                <a:effectLst/>
              </a:rPr>
              <a:t>,</a:t>
            </a:r>
            <a:r>
              <a:rPr lang="en-US" dirty="0" err="1" smtClean="0">
                <a:effectLst/>
              </a:rPr>
              <a:t>A</a:t>
            </a:r>
            <a:r>
              <a:rPr lang="en-US" dirty="0" smtClean="0">
                <a:effectLst/>
              </a:rPr>
              <a:t> </a:t>
            </a:r>
            <a:r>
              <a:rPr lang="en-US" dirty="0">
                <a:effectLst/>
              </a:rPr>
              <a:t>title in development mode can have only up to 100,000 users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95552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2632969" cy="637309"/>
          </a:xfrm>
        </p:spPr>
        <p:txBody>
          <a:bodyPr/>
          <a:lstStyle/>
          <a:p>
            <a:r>
              <a:rPr lang="en-US" dirty="0" smtClean="0"/>
              <a:t>Azure AD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1569592"/>
            <a:ext cx="10353762" cy="3695136"/>
          </a:xfrm>
        </p:spPr>
        <p:txBody>
          <a:bodyPr/>
          <a:lstStyle/>
          <a:p>
            <a:r>
              <a:rPr lang="en-US" dirty="0" smtClean="0"/>
              <a:t>Use(Azure RBAC) Role Based Access Control for access management of Azure resources (users ).</a:t>
            </a:r>
          </a:p>
          <a:p>
            <a:r>
              <a:rPr lang="en-US" dirty="0" smtClean="0"/>
              <a:t>Create a </a:t>
            </a:r>
            <a:r>
              <a:rPr lang="en-US" dirty="0">
                <a:effectLst/>
              </a:rPr>
              <a:t>Multiple forests, single Azure AD directory topology </a:t>
            </a:r>
            <a:r>
              <a:rPr lang="en-US" dirty="0" smtClean="0">
                <a:effectLst/>
              </a:rPr>
              <a:t>to connect On-Premises to Azure AD.</a:t>
            </a:r>
          </a:p>
          <a:p>
            <a:r>
              <a:rPr lang="en-US" dirty="0" smtClean="0"/>
              <a:t>Implement MFA ( multi factor authenticator for all administrator accounts )</a:t>
            </a:r>
          </a:p>
          <a:p>
            <a:r>
              <a:rPr lang="en-US" dirty="0" smtClean="0"/>
              <a:t>PIM (privileged identity management) to provide approval based access control for critical accounts.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549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44819" y="160892"/>
            <a:ext cx="280397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Architecture</a:t>
            </a:r>
          </a:p>
          <a:p>
            <a:endParaRPr lang="en-US" sz="3200" dirty="0"/>
          </a:p>
        </p:txBody>
      </p:sp>
      <p:sp>
        <p:nvSpPr>
          <p:cNvPr id="7" name="Rounded Rectangle 6"/>
          <p:cNvSpPr/>
          <p:nvPr/>
        </p:nvSpPr>
        <p:spPr>
          <a:xfrm>
            <a:off x="3102003" y="1113902"/>
            <a:ext cx="3560619" cy="5220554"/>
          </a:xfrm>
          <a:prstGeom prst="round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8264976" y="1122999"/>
            <a:ext cx="3602181" cy="5208004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loud Callout 8"/>
          <p:cNvSpPr/>
          <p:nvPr/>
        </p:nvSpPr>
        <p:spPr>
          <a:xfrm>
            <a:off x="6507087" y="-51128"/>
            <a:ext cx="1662545" cy="734290"/>
          </a:xfrm>
          <a:prstGeom prst="cloudCallou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Internet</a:t>
            </a:r>
            <a:endParaRPr lang="en-US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Decagon 9"/>
          <p:cNvSpPr/>
          <p:nvPr/>
        </p:nvSpPr>
        <p:spPr>
          <a:xfrm>
            <a:off x="6989409" y="1339113"/>
            <a:ext cx="798581" cy="683914"/>
          </a:xfrm>
          <a:prstGeom prst="decagon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920814" y="2058265"/>
            <a:ext cx="11313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Traffic</a:t>
            </a:r>
            <a:r>
              <a:rPr lang="en-US" dirty="0" smtClean="0">
                <a:solidFill>
                  <a:schemeClr val="bg1"/>
                </a:solidFill>
              </a:rPr>
              <a:t>       </a:t>
            </a:r>
            <a:r>
              <a:rPr lang="en-US" dirty="0" smtClean="0"/>
              <a:t>Manager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7327968" y="666000"/>
            <a:ext cx="10391" cy="611705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118233" y="744570"/>
            <a:ext cx="1267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Region 1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9432222" y="744570"/>
            <a:ext cx="1267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Region 2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3730123" y="1496290"/>
            <a:ext cx="2123211" cy="369561"/>
          </a:xfrm>
          <a:prstGeom prst="rect">
            <a:avLst/>
          </a:prstGeom>
          <a:solidFill>
            <a:schemeClr val="tx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Public IP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9019324" y="1496290"/>
            <a:ext cx="2098964" cy="369561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Public IP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7787990" y="1744063"/>
            <a:ext cx="1135221" cy="2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5853334" y="1744063"/>
            <a:ext cx="1136075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76947" y="2975762"/>
            <a:ext cx="1319933" cy="2409759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34916" y="5775687"/>
            <a:ext cx="1731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On-Premises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887318" y="744570"/>
            <a:ext cx="9157855" cy="593055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Left-Right Arrow 33"/>
          <p:cNvSpPr/>
          <p:nvPr/>
        </p:nvSpPr>
        <p:spPr>
          <a:xfrm>
            <a:off x="1404150" y="3436550"/>
            <a:ext cx="1461760" cy="218675"/>
          </a:xfrm>
          <a:prstGeom prst="leftRightArrow">
            <a:avLst/>
          </a:prstGeom>
          <a:solidFill>
            <a:schemeClr val="tx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1673895" y="3719378"/>
            <a:ext cx="1107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VPN Gateway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3502476" y="2221622"/>
            <a:ext cx="2618509" cy="802740"/>
          </a:xfrm>
          <a:prstGeom prst="rect">
            <a:avLst/>
          </a:prstGeom>
          <a:noFill/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3536559" y="3483169"/>
            <a:ext cx="2609924" cy="796031"/>
          </a:xfrm>
          <a:prstGeom prst="rect">
            <a:avLst/>
          </a:prstGeom>
          <a:noFill/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8730023" y="2204131"/>
            <a:ext cx="2800965" cy="802740"/>
          </a:xfrm>
          <a:prstGeom prst="rect">
            <a:avLst/>
          </a:prstGeom>
          <a:noFill/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8735777" y="3436550"/>
            <a:ext cx="2800965" cy="819616"/>
          </a:xfrm>
          <a:prstGeom prst="rect">
            <a:avLst/>
          </a:prstGeom>
          <a:noFill/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3931920" y="2270801"/>
            <a:ext cx="457200" cy="4412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5165754" y="2271386"/>
            <a:ext cx="440340" cy="440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9236465" y="2251902"/>
            <a:ext cx="457200" cy="4412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0570753" y="2251902"/>
            <a:ext cx="457200" cy="4412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3931920" y="3612469"/>
            <a:ext cx="457200" cy="441237"/>
          </a:xfrm>
          <a:prstGeom prst="rect">
            <a:avLst/>
          </a:prstGeom>
          <a:solidFill>
            <a:schemeClr val="tx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5221973" y="3585301"/>
            <a:ext cx="457200" cy="441237"/>
          </a:xfrm>
          <a:prstGeom prst="rect">
            <a:avLst/>
          </a:prstGeom>
          <a:solidFill>
            <a:schemeClr val="tx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9257768" y="3559342"/>
            <a:ext cx="457200" cy="441237"/>
          </a:xfrm>
          <a:prstGeom prst="rect">
            <a:avLst/>
          </a:prstGeom>
          <a:solidFill>
            <a:schemeClr val="tx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10699913" y="3559342"/>
            <a:ext cx="457200" cy="441237"/>
          </a:xfrm>
          <a:prstGeom prst="rect">
            <a:avLst/>
          </a:prstGeom>
          <a:solidFill>
            <a:schemeClr val="tx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lowchart: Magnetic Disk 3"/>
          <p:cNvSpPr/>
          <p:nvPr/>
        </p:nvSpPr>
        <p:spPr>
          <a:xfrm>
            <a:off x="4103119" y="4756048"/>
            <a:ext cx="1459870" cy="85700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DB 1</a:t>
            </a:r>
            <a:endParaRPr lang="en-US" dirty="0"/>
          </a:p>
        </p:txBody>
      </p:sp>
      <p:sp>
        <p:nvSpPr>
          <p:cNvPr id="43" name="Flowchart: Magnetic Disk 42"/>
          <p:cNvSpPr/>
          <p:nvPr/>
        </p:nvSpPr>
        <p:spPr>
          <a:xfrm>
            <a:off x="9447316" y="4756048"/>
            <a:ext cx="1459870" cy="85700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DB 2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04307" y="2734539"/>
            <a:ext cx="23594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bg2">
                    <a:lumMod val="50000"/>
                  </a:schemeClr>
                </a:solidFill>
              </a:rPr>
              <a:t>Web server availability set</a:t>
            </a:r>
            <a:endParaRPr lang="en-US" sz="11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9158769" y="2714152"/>
            <a:ext cx="23594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bg2">
                    <a:lumMod val="50000"/>
                  </a:schemeClr>
                </a:solidFill>
              </a:rPr>
              <a:t>Web server availability set</a:t>
            </a:r>
            <a:endParaRPr lang="en-US" sz="11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444363" y="4535429"/>
            <a:ext cx="457200" cy="441237"/>
          </a:xfrm>
          <a:prstGeom prst="rect">
            <a:avLst/>
          </a:prstGeom>
          <a:solidFill>
            <a:schemeClr val="tx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476149" y="3187945"/>
            <a:ext cx="457200" cy="4412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45733" y="3821926"/>
            <a:ext cx="457200" cy="4412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3890693" y="4035648"/>
            <a:ext cx="23594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bg2">
                    <a:lumMod val="50000"/>
                  </a:schemeClr>
                </a:solidFill>
              </a:rPr>
              <a:t>App server availability set</a:t>
            </a:r>
            <a:endParaRPr lang="en-US" sz="11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9198740" y="4034493"/>
            <a:ext cx="23594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bg2">
                    <a:lumMod val="50000"/>
                  </a:schemeClr>
                </a:solidFill>
              </a:rPr>
              <a:t>App server availability set</a:t>
            </a:r>
            <a:endParaRPr lang="en-US" sz="11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2" name="Left-Right Arrow 11"/>
          <p:cNvSpPr/>
          <p:nvPr/>
        </p:nvSpPr>
        <p:spPr>
          <a:xfrm>
            <a:off x="5641056" y="5184549"/>
            <a:ext cx="3753049" cy="20097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619957" y="5425396"/>
            <a:ext cx="1849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Geo-Replication</a:t>
            </a:r>
            <a:endParaRPr lang="en-US" sz="1600" dirty="0"/>
          </a:p>
        </p:txBody>
      </p:sp>
      <p:sp>
        <p:nvSpPr>
          <p:cNvPr id="19" name="Diamond 18"/>
          <p:cNvSpPr/>
          <p:nvPr/>
        </p:nvSpPr>
        <p:spPr>
          <a:xfrm>
            <a:off x="4661099" y="1916013"/>
            <a:ext cx="315525" cy="291963"/>
          </a:xfrm>
          <a:prstGeom prst="diamond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Diamond 49"/>
          <p:cNvSpPr/>
          <p:nvPr/>
        </p:nvSpPr>
        <p:spPr>
          <a:xfrm>
            <a:off x="9935437" y="1927259"/>
            <a:ext cx="261257" cy="287550"/>
          </a:xfrm>
          <a:prstGeom prst="diamond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Diamond 50"/>
          <p:cNvSpPr/>
          <p:nvPr/>
        </p:nvSpPr>
        <p:spPr>
          <a:xfrm>
            <a:off x="4663187" y="3099288"/>
            <a:ext cx="261257" cy="287550"/>
          </a:xfrm>
          <a:prstGeom prst="diamond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Diamond 51"/>
          <p:cNvSpPr/>
          <p:nvPr/>
        </p:nvSpPr>
        <p:spPr>
          <a:xfrm>
            <a:off x="9935436" y="3044170"/>
            <a:ext cx="261257" cy="287550"/>
          </a:xfrm>
          <a:prstGeom prst="diamond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4976624" y="2058265"/>
            <a:ext cx="409300" cy="163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H="1">
            <a:off x="4309603" y="2023027"/>
            <a:ext cx="308764" cy="181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4998032" y="3256121"/>
            <a:ext cx="330088" cy="208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H="1">
            <a:off x="4118233" y="3224955"/>
            <a:ext cx="500134" cy="351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4894412" y="4340608"/>
            <a:ext cx="0" cy="379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10196693" y="4279200"/>
            <a:ext cx="0" cy="476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10214986" y="4296103"/>
            <a:ext cx="0" cy="42433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4909023" y="4340608"/>
            <a:ext cx="0" cy="37982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flipH="1">
            <a:off x="9600332" y="3224955"/>
            <a:ext cx="256643" cy="25821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10303115" y="3236740"/>
            <a:ext cx="496238" cy="29956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H="1">
            <a:off x="9521871" y="2058265"/>
            <a:ext cx="356512" cy="10856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>
            <a:off x="10303115" y="2077068"/>
            <a:ext cx="370565" cy="17483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38" idx="2"/>
            <a:endCxn id="52" idx="0"/>
          </p:cNvCxnSpPr>
          <p:nvPr/>
        </p:nvCxnSpPr>
        <p:spPr>
          <a:xfrm flipH="1">
            <a:off x="10066065" y="3006871"/>
            <a:ext cx="64441" cy="3729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7526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2410691"/>
            <a:ext cx="10353761" cy="1326321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522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155</TotalTime>
  <Words>428</Words>
  <Application>Microsoft Office PowerPoint</Application>
  <PresentationFormat>Widescreen</PresentationFormat>
  <Paragraphs>59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Bookman Old Style</vt:lpstr>
      <vt:lpstr>Rockwell</vt:lpstr>
      <vt:lpstr>Damask</vt:lpstr>
      <vt:lpstr>ALPHA SKI </vt:lpstr>
      <vt:lpstr>PowerPoint Presentation</vt:lpstr>
      <vt:lpstr>Azure regions</vt:lpstr>
      <vt:lpstr>Network requirements</vt:lpstr>
      <vt:lpstr>Application/web/DB Server</vt:lpstr>
      <vt:lpstr>Game Downhill racer</vt:lpstr>
      <vt:lpstr>Azure AD 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ALPHA SKI </dc:title>
  <dc:creator>SREDEEPAK</dc:creator>
  <cp:lastModifiedBy>SREDEEPAK</cp:lastModifiedBy>
  <cp:revision>37</cp:revision>
  <dcterms:created xsi:type="dcterms:W3CDTF">2021-09-08T12:16:03Z</dcterms:created>
  <dcterms:modified xsi:type="dcterms:W3CDTF">2021-09-08T14:52:38Z</dcterms:modified>
</cp:coreProperties>
</file>