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3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8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8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8C31-B59A-419D-8951-E6E8C53C9F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9E81-AB2D-435B-9764-77F12C5E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6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nefits of using Azure Cloud products - Web Hosting | Cloud Computing |  Datacenter | Domain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18357" y="1731817"/>
            <a:ext cx="4913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	</a:t>
            </a:r>
            <a:r>
              <a:rPr lang="en-US" sz="4400" dirty="0" smtClean="0">
                <a:solidFill>
                  <a:srgbClr val="002060"/>
                </a:solidFill>
              </a:rPr>
              <a:t>	</a:t>
            </a:r>
            <a:r>
              <a:rPr lang="en-US" sz="4000" dirty="0" smtClean="0">
                <a:solidFill>
                  <a:srgbClr val="002060"/>
                </a:solidFill>
              </a:rPr>
              <a:t>	  </a:t>
            </a:r>
            <a:r>
              <a:rPr lang="en-US" sz="4000" b="1" dirty="0" smtClean="0">
                <a:solidFill>
                  <a:srgbClr val="002060"/>
                </a:solidFill>
              </a:rPr>
              <a:t>POC 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AZURE MIGRATION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9925" y="3417372"/>
            <a:ext cx="268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Sreedeepak</a:t>
            </a:r>
            <a:r>
              <a:rPr lang="en-US" b="1" dirty="0" smtClean="0"/>
              <a:t> </a:t>
            </a:r>
            <a:r>
              <a:rPr lang="en-US" b="1" dirty="0" err="1" smtClean="0"/>
              <a:t>Charugundla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V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67900"/>
            <a:ext cx="9905998" cy="1478570"/>
          </a:xfrm>
        </p:spPr>
        <p:txBody>
          <a:bodyPr/>
          <a:lstStyle/>
          <a:p>
            <a:r>
              <a:rPr lang="en-US" dirty="0"/>
              <a:t>Database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34692"/>
            <a:ext cx="9905999" cy="3541714"/>
          </a:xfrm>
        </p:spPr>
        <p:txBody>
          <a:bodyPr/>
          <a:lstStyle/>
          <a:p>
            <a:pPr lvl="1"/>
            <a:r>
              <a:rPr lang="en-US" sz="2400" dirty="0" smtClean="0"/>
              <a:t>Azure Data </a:t>
            </a:r>
            <a:r>
              <a:rPr lang="en-US" sz="2400" dirty="0"/>
              <a:t>Migration </a:t>
            </a:r>
            <a:r>
              <a:rPr lang="en-US" sz="2400" dirty="0" smtClean="0"/>
              <a:t>Assistant</a:t>
            </a:r>
          </a:p>
          <a:p>
            <a:pPr lvl="1"/>
            <a:r>
              <a:rPr lang="en-US" sz="2400" dirty="0"/>
              <a:t>Data Migration </a:t>
            </a:r>
            <a:r>
              <a:rPr lang="en-US" sz="2400" dirty="0" smtClean="0"/>
              <a:t>Assessment</a:t>
            </a:r>
          </a:p>
          <a:p>
            <a:pPr lvl="2"/>
            <a:r>
              <a:rPr lang="en-US" sz="2000" dirty="0"/>
              <a:t>Assess </a:t>
            </a:r>
            <a:r>
              <a:rPr lang="en-US" sz="2000" dirty="0" smtClean="0"/>
              <a:t>the on-premises </a:t>
            </a:r>
            <a:r>
              <a:rPr lang="en-US" sz="2000" dirty="0"/>
              <a:t>Database</a:t>
            </a:r>
          </a:p>
          <a:p>
            <a:pPr lvl="1"/>
            <a:r>
              <a:rPr lang="en-US" sz="2400" dirty="0" smtClean="0"/>
              <a:t>Database </a:t>
            </a:r>
            <a:r>
              <a:rPr lang="en-US" sz="2400" dirty="0"/>
              <a:t>Migration Service </a:t>
            </a:r>
          </a:p>
          <a:p>
            <a:pPr lvl="2"/>
            <a:r>
              <a:rPr lang="en-US" sz="2000" dirty="0" smtClean="0"/>
              <a:t>Migrate the on-premises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012" y="856115"/>
            <a:ext cx="9905999" cy="3541714"/>
          </a:xfrm>
        </p:spPr>
        <p:txBody>
          <a:bodyPr/>
          <a:lstStyle/>
          <a:p>
            <a:r>
              <a:rPr lang="en-US" dirty="0"/>
              <a:t>Data Migration </a:t>
            </a:r>
            <a:r>
              <a:rPr lang="en-US" dirty="0" smtClean="0"/>
              <a:t>Assessment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DMA is integrated with Azure Migrate providing a single hub for assessment and migration </a:t>
            </a:r>
            <a:r>
              <a:rPr lang="en-US" sz="2000" dirty="0" smtClean="0"/>
              <a:t>tools</a:t>
            </a:r>
          </a:p>
          <a:p>
            <a:r>
              <a:rPr lang="en-US" sz="2000" dirty="0"/>
              <a:t> to assess an on-premises database for readiness to migrate to Azure SQL, and uploaded the assessment results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24" y="3101068"/>
            <a:ext cx="32861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3544"/>
            <a:ext cx="9905999" cy="3541714"/>
          </a:xfrm>
        </p:spPr>
        <p:txBody>
          <a:bodyPr/>
          <a:lstStyle/>
          <a:p>
            <a:r>
              <a:rPr lang="en-US" b="1" dirty="0"/>
              <a:t>Azure Database Migration Service</a:t>
            </a:r>
          </a:p>
          <a:p>
            <a:r>
              <a:rPr lang="en-US" sz="2000" dirty="0"/>
              <a:t>Azure Database Migration </a:t>
            </a:r>
            <a:r>
              <a:rPr lang="en-US" sz="2000" dirty="0" smtClean="0"/>
              <a:t>Service (DMS) </a:t>
            </a:r>
            <a:r>
              <a:rPr lang="en-US" sz="2000" dirty="0"/>
              <a:t>used for schema migration and data migration</a:t>
            </a:r>
            <a:endParaRPr lang="en-US" sz="2000" b="1" dirty="0" smtClean="0"/>
          </a:p>
          <a:p>
            <a:pPr lvl="1"/>
            <a:r>
              <a:rPr lang="en-US" dirty="0" smtClean="0"/>
              <a:t>Migrate </a:t>
            </a:r>
            <a:r>
              <a:rPr lang="en-US" dirty="0"/>
              <a:t>the database </a:t>
            </a:r>
            <a:r>
              <a:rPr lang="en-US" dirty="0" smtClean="0"/>
              <a:t>schema</a:t>
            </a:r>
          </a:p>
          <a:p>
            <a:pPr lvl="1"/>
            <a:r>
              <a:rPr lang="en-US" dirty="0"/>
              <a:t>Migrate </a:t>
            </a:r>
            <a:r>
              <a:rPr lang="en-US" dirty="0" smtClean="0"/>
              <a:t>the on-premises database to Azure SQL database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944573"/>
          </a:xfrm>
        </p:spPr>
        <p:txBody>
          <a:bodyPr>
            <a:normAutofit/>
          </a:bodyPr>
          <a:lstStyle/>
          <a:p>
            <a:r>
              <a:rPr lang="en-US" dirty="0" smtClean="0"/>
              <a:t>Server </a:t>
            </a:r>
            <a:r>
              <a:rPr lang="en-US" dirty="0"/>
              <a:t>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6360"/>
            <a:ext cx="9905999" cy="3541714"/>
          </a:xfrm>
        </p:spPr>
        <p:txBody>
          <a:bodyPr/>
          <a:lstStyle/>
          <a:p>
            <a:r>
              <a:rPr lang="en-US" dirty="0" smtClean="0"/>
              <a:t>Server Assessment</a:t>
            </a:r>
          </a:p>
          <a:p>
            <a:r>
              <a:rPr lang="en-US" dirty="0" smtClean="0"/>
              <a:t>Server Migration service</a:t>
            </a:r>
          </a:p>
          <a:p>
            <a:pPr lvl="1"/>
            <a:r>
              <a:rPr lang="en-US" dirty="0" smtClean="0"/>
              <a:t>Azure Site recovery manager</a:t>
            </a:r>
          </a:p>
          <a:p>
            <a:pPr lvl="1"/>
            <a:r>
              <a:rPr lang="en-US" dirty="0" smtClean="0"/>
              <a:t>Replicate the VMs </a:t>
            </a:r>
          </a:p>
          <a:p>
            <a:pPr lvl="1"/>
            <a:r>
              <a:rPr lang="en-US" dirty="0" smtClean="0"/>
              <a:t>Test Migration</a:t>
            </a:r>
          </a:p>
          <a:p>
            <a:pPr lvl="1"/>
            <a:r>
              <a:rPr lang="en-US" dirty="0" smtClean="0"/>
              <a:t>Migration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37" y="2166360"/>
            <a:ext cx="5915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59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Post-migration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77949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Installing the Azure VM Agent</a:t>
            </a:r>
          </a:p>
          <a:p>
            <a:r>
              <a:rPr lang="en-US" dirty="0"/>
              <a:t>Cleaning up migration resources</a:t>
            </a:r>
          </a:p>
          <a:p>
            <a:r>
              <a:rPr lang="en-US" dirty="0"/>
              <a:t>Enabling backup and disaster recovery</a:t>
            </a:r>
          </a:p>
          <a:p>
            <a:r>
              <a:rPr lang="en-US" dirty="0"/>
              <a:t>Encrypting VM disks</a:t>
            </a:r>
          </a:p>
          <a:p>
            <a:r>
              <a:rPr lang="en-US" dirty="0"/>
              <a:t>Ensuring the network is properly secured</a:t>
            </a:r>
          </a:p>
          <a:p>
            <a:r>
              <a:rPr lang="en-US" dirty="0"/>
              <a:t>Ensuring proper subscription governance is in place, such as role-based access control and Azure Policy</a:t>
            </a:r>
          </a:p>
          <a:p>
            <a:r>
              <a:rPr lang="en-US" dirty="0"/>
              <a:t>Reviewing recommendations from Azure Advisor and Security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nefits of using Azure Cloud products - Web Hosting | Cloud Computing |  Datacenter | Domain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6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1981" y="2316163"/>
            <a:ext cx="3348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Thank You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migration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69" y="1915659"/>
            <a:ext cx="9905999" cy="3541714"/>
          </a:xfrm>
        </p:spPr>
        <p:txBody>
          <a:bodyPr/>
          <a:lstStyle/>
          <a:p>
            <a:r>
              <a:rPr lang="en-US" sz="2800" dirty="0" smtClean="0"/>
              <a:t>Assessment report </a:t>
            </a:r>
          </a:p>
          <a:p>
            <a:r>
              <a:rPr lang="en-US" sz="2800" dirty="0" smtClean="0"/>
              <a:t>Network Infrastructure</a:t>
            </a:r>
          </a:p>
          <a:p>
            <a:r>
              <a:rPr lang="en-US" sz="2800" dirty="0" smtClean="0"/>
              <a:t>Database Migration</a:t>
            </a:r>
          </a:p>
          <a:p>
            <a:r>
              <a:rPr lang="en-US" sz="2800" dirty="0" smtClean="0"/>
              <a:t>Server </a:t>
            </a:r>
            <a:r>
              <a:rPr lang="en-US" sz="2800" dirty="0" smtClean="0"/>
              <a:t>Migration</a:t>
            </a:r>
          </a:p>
          <a:p>
            <a:r>
              <a:rPr lang="en-US" sz="2800" dirty="0"/>
              <a:t>Post-migration steps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926" y="1218973"/>
            <a:ext cx="9905999" cy="3541714"/>
          </a:xfrm>
        </p:spPr>
        <p:txBody>
          <a:bodyPr/>
          <a:lstStyle/>
          <a:p>
            <a:r>
              <a:rPr lang="en-US" dirty="0" smtClean="0"/>
              <a:t>We are taking </a:t>
            </a:r>
            <a:r>
              <a:rPr lang="en-US" dirty="0" err="1" smtClean="0"/>
              <a:t>SmartHotel</a:t>
            </a:r>
            <a:r>
              <a:rPr lang="en-US" dirty="0" smtClean="0"/>
              <a:t> application as reference for POC</a:t>
            </a:r>
          </a:p>
          <a:p>
            <a:r>
              <a:rPr lang="en-US" dirty="0" smtClean="0"/>
              <a:t>On-premises environment </a:t>
            </a:r>
            <a:r>
              <a:rPr lang="en-US" dirty="0"/>
              <a:t>comprises 4 VMs hosted in </a:t>
            </a:r>
            <a:r>
              <a:rPr lang="en-US" dirty="0" smtClean="0"/>
              <a:t>Hyper-V</a:t>
            </a:r>
          </a:p>
          <a:p>
            <a:pPr lvl="1"/>
            <a:r>
              <a:rPr lang="en-US" b="1" dirty="0"/>
              <a:t>Database tier</a:t>
            </a:r>
            <a:r>
              <a:rPr lang="en-US" dirty="0"/>
              <a:t> Hosted on the smarthotelSQL1 </a:t>
            </a:r>
            <a:r>
              <a:rPr lang="en-US" dirty="0" smtClean="0"/>
              <a:t>VM</a:t>
            </a:r>
          </a:p>
          <a:p>
            <a:pPr lvl="1"/>
            <a:r>
              <a:rPr lang="en-US" b="1" dirty="0"/>
              <a:t>Application tier</a:t>
            </a:r>
            <a:r>
              <a:rPr lang="en-US" dirty="0"/>
              <a:t> Hosted on the smarthotelweb2 </a:t>
            </a:r>
            <a:r>
              <a:rPr lang="en-US" dirty="0" smtClean="0"/>
              <a:t>VM</a:t>
            </a:r>
          </a:p>
          <a:p>
            <a:pPr lvl="1"/>
            <a:r>
              <a:rPr lang="en-US" b="1" dirty="0"/>
              <a:t>Web tier</a:t>
            </a:r>
            <a:r>
              <a:rPr lang="en-US" dirty="0"/>
              <a:t> Hosted on the smarthotelweb1 </a:t>
            </a:r>
            <a:r>
              <a:rPr lang="en-US" dirty="0" smtClean="0"/>
              <a:t>VM</a:t>
            </a:r>
          </a:p>
          <a:p>
            <a:pPr lvl="1"/>
            <a:r>
              <a:rPr lang="en-US" b="1" dirty="0"/>
              <a:t>Web proxy</a:t>
            </a:r>
            <a:r>
              <a:rPr lang="en-US" dirty="0"/>
              <a:t> Hosted on the </a:t>
            </a:r>
            <a:r>
              <a:rPr lang="en-US" dirty="0" err="1"/>
              <a:t>UbuntuWAF</a:t>
            </a:r>
            <a:r>
              <a:rPr lang="en-US" dirty="0"/>
              <a:t> VM</a:t>
            </a:r>
          </a:p>
        </p:txBody>
      </p:sp>
    </p:spTree>
    <p:extLst>
      <p:ext uri="{BB962C8B-B14F-4D97-AF65-F5344CB8AC3E}">
        <p14:creationId xmlns:p14="http://schemas.microsoft.com/office/powerpoint/2010/main" val="2064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76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Assessment </a:t>
            </a:r>
            <a:r>
              <a:rPr lang="en-US" dirty="0"/>
              <a:t>report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6631"/>
            <a:ext cx="9905999" cy="3541714"/>
          </a:xfrm>
        </p:spPr>
        <p:txBody>
          <a:bodyPr/>
          <a:lstStyle/>
          <a:p>
            <a:r>
              <a:rPr lang="en-US" dirty="0" smtClean="0"/>
              <a:t>Discover and assess the on-premises environment</a:t>
            </a:r>
          </a:p>
          <a:p>
            <a:r>
              <a:rPr lang="en-US" dirty="0" smtClean="0"/>
              <a:t>Assessment report describe</a:t>
            </a:r>
          </a:p>
          <a:p>
            <a:pPr lvl="1"/>
            <a:r>
              <a:rPr lang="en-US" dirty="0" smtClean="0"/>
              <a:t>Azure cost details</a:t>
            </a:r>
          </a:p>
          <a:p>
            <a:pPr lvl="1"/>
            <a:r>
              <a:rPr lang="en-US" dirty="0" smtClean="0"/>
              <a:t>Azure Readiness</a:t>
            </a:r>
          </a:p>
          <a:p>
            <a:pPr lvl="1"/>
            <a:r>
              <a:rPr lang="en-US" dirty="0" smtClean="0"/>
              <a:t>Explore dependency report</a:t>
            </a:r>
          </a:p>
        </p:txBody>
      </p:sp>
    </p:spTree>
    <p:extLst>
      <p:ext uri="{BB962C8B-B14F-4D97-AF65-F5344CB8AC3E}">
        <p14:creationId xmlns:p14="http://schemas.microsoft.com/office/powerpoint/2010/main" val="20000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2515"/>
            <a:ext cx="9905999" cy="3541714"/>
          </a:xfrm>
        </p:spPr>
        <p:txBody>
          <a:bodyPr/>
          <a:lstStyle/>
          <a:p>
            <a:r>
              <a:rPr lang="en-US" sz="2800" dirty="0" smtClean="0"/>
              <a:t>Azure Cost details</a:t>
            </a:r>
          </a:p>
          <a:p>
            <a:pPr marL="0" indent="0">
              <a:buNone/>
            </a:pPr>
            <a:r>
              <a:rPr lang="en-US" dirty="0" smtClean="0"/>
              <a:t>Estimated monthly cost for 3 VMs is showing below , it is further segregated in to compute cost and storage cost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41" y="3033372"/>
            <a:ext cx="7400278" cy="23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049" y="1232826"/>
            <a:ext cx="9905999" cy="3541714"/>
          </a:xfrm>
        </p:spPr>
        <p:txBody>
          <a:bodyPr/>
          <a:lstStyle/>
          <a:p>
            <a:r>
              <a:rPr lang="en-US" sz="2800" dirty="0"/>
              <a:t>Azure </a:t>
            </a:r>
            <a:r>
              <a:rPr lang="en-US" sz="2800" dirty="0" smtClean="0"/>
              <a:t>Readiness</a:t>
            </a:r>
          </a:p>
          <a:p>
            <a:r>
              <a:rPr lang="en-US" dirty="0" smtClean="0"/>
              <a:t>In this report it shows the Azure cloud readiness for the On-Premises (present) environment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46" y="3003683"/>
            <a:ext cx="3613151" cy="22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441" y="1207097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dependency </a:t>
            </a:r>
            <a:r>
              <a:rPr lang="en-US" sz="2800" dirty="0" smtClean="0"/>
              <a:t>report</a:t>
            </a:r>
          </a:p>
          <a:p>
            <a:r>
              <a:rPr lang="en-US" dirty="0" smtClean="0"/>
              <a:t>In this report it list the dependency software/agents need to install before migration of the on-premises VM’s to Azure cloud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17" y="3170425"/>
            <a:ext cx="7281182" cy="26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957" y="778175"/>
            <a:ext cx="8047499" cy="51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</a:t>
            </a:r>
            <a:r>
              <a:rPr lang="en-US" b="1" dirty="0"/>
              <a:t>Virtual Network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irtual network will be used once we migrate the VMs to Azure</a:t>
            </a:r>
          </a:p>
          <a:p>
            <a:pPr lvl="1"/>
            <a:r>
              <a:rPr lang="en-US" dirty="0" smtClean="0"/>
              <a:t>Migrate will only VMs Network infrastructure should be staged in advance</a:t>
            </a:r>
          </a:p>
          <a:p>
            <a:pPr lvl="1"/>
            <a:r>
              <a:rPr lang="en-US" dirty="0" smtClean="0"/>
              <a:t>Create subnets for application and DB servers</a:t>
            </a:r>
          </a:p>
          <a:p>
            <a:pPr lvl="1"/>
            <a:r>
              <a:rPr lang="en-US" dirty="0" smtClean="0"/>
              <a:t>Private end point for secure access of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324</TotalTime>
  <Words>372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PowerPoint Presentation</vt:lpstr>
      <vt:lpstr>Plan of migration covering</vt:lpstr>
      <vt:lpstr>PowerPoint Presentation</vt:lpstr>
      <vt:lpstr>    Assessment report  </vt:lpstr>
      <vt:lpstr>PowerPoint Presentation</vt:lpstr>
      <vt:lpstr>PowerPoint Presentation</vt:lpstr>
      <vt:lpstr>PowerPoint Presentation</vt:lpstr>
      <vt:lpstr>PowerPoint Presentation</vt:lpstr>
      <vt:lpstr>Network Infrastructure </vt:lpstr>
      <vt:lpstr>Database Migration </vt:lpstr>
      <vt:lpstr>PowerPoint Presentation</vt:lpstr>
      <vt:lpstr>PowerPoint Presentation</vt:lpstr>
      <vt:lpstr>Server Migration </vt:lpstr>
      <vt:lpstr>Post-migration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SREDEEPAK</dc:creator>
  <cp:lastModifiedBy>SREDEEPAK</cp:lastModifiedBy>
  <cp:revision>41</cp:revision>
  <dcterms:created xsi:type="dcterms:W3CDTF">2021-09-07T14:43:44Z</dcterms:created>
  <dcterms:modified xsi:type="dcterms:W3CDTF">2021-09-08T14:56:27Z</dcterms:modified>
</cp:coreProperties>
</file>