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6B6D22-2FE8-42C4-840D-2FB23BDA8041}"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279837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27877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2275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2518405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299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3011787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B6D22-2FE8-42C4-840D-2FB23BDA8041}"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3113237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B6D22-2FE8-42C4-840D-2FB23BDA8041}"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4244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B6D22-2FE8-42C4-840D-2FB23BDA8041}"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1661050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B6D22-2FE8-42C4-840D-2FB23BDA8041}"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213505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B6D22-2FE8-42C4-840D-2FB23BDA8041}"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354437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B6D22-2FE8-42C4-840D-2FB23BDA8041}" type="datetimeFigureOut">
              <a:rPr lang="en-US" smtClean="0"/>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80405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6B6D22-2FE8-42C4-840D-2FB23BDA8041}" type="datetimeFigureOut">
              <a:rPr lang="en-US" smtClean="0"/>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406060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B6D22-2FE8-42C4-840D-2FB23BDA8041}" type="datetimeFigureOut">
              <a:rPr lang="en-US" smtClean="0"/>
              <a:t>6/25/2019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19483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6B6D22-2FE8-42C4-840D-2FB23BDA8041}"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83084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B6D22-2FE8-42C4-840D-2FB23BDA8041}"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D48B1-6D2E-4DDC-9063-44BB1A3F175E}" type="slidenum">
              <a:rPr lang="en-US" smtClean="0"/>
              <a:t>‹#›</a:t>
            </a:fld>
            <a:endParaRPr lang="en-US"/>
          </a:p>
        </p:txBody>
      </p:sp>
    </p:spTree>
    <p:extLst>
      <p:ext uri="{BB962C8B-B14F-4D97-AF65-F5344CB8AC3E}">
        <p14:creationId xmlns:p14="http://schemas.microsoft.com/office/powerpoint/2010/main" val="15909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6B6D22-2FE8-42C4-840D-2FB23BDA8041}" type="datetimeFigureOut">
              <a:rPr lang="en-US" smtClean="0"/>
              <a:t>6/25/2019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FD48B1-6D2E-4DDC-9063-44BB1A3F175E}" type="slidenum">
              <a:rPr lang="en-US" smtClean="0"/>
              <a:t>‹#›</a:t>
            </a:fld>
            <a:endParaRPr lang="en-US"/>
          </a:p>
        </p:txBody>
      </p:sp>
    </p:spTree>
    <p:extLst>
      <p:ext uri="{BB962C8B-B14F-4D97-AF65-F5344CB8AC3E}">
        <p14:creationId xmlns:p14="http://schemas.microsoft.com/office/powerpoint/2010/main" val="116340795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90D1-C627-4C9A-B8E0-C085C7C41893}"/>
              </a:ext>
            </a:extLst>
          </p:cNvPr>
          <p:cNvSpPr>
            <a:spLocks noGrp="1"/>
          </p:cNvSpPr>
          <p:nvPr>
            <p:ph type="ctrTitle"/>
          </p:nvPr>
        </p:nvSpPr>
        <p:spPr/>
        <p:txBody>
          <a:bodyPr>
            <a:normAutofit fontScale="90000"/>
          </a:bodyPr>
          <a:lstStyle/>
          <a:p>
            <a:r>
              <a:rPr lang="en-US" dirty="0"/>
              <a:t>Identifying Neighborhood to open a restaurant</a:t>
            </a:r>
          </a:p>
        </p:txBody>
      </p:sp>
      <p:sp>
        <p:nvSpPr>
          <p:cNvPr id="3" name="Subtitle 2">
            <a:extLst>
              <a:ext uri="{FF2B5EF4-FFF2-40B4-BE49-F238E27FC236}">
                <a16:creationId xmlns:a16="http://schemas.microsoft.com/office/drawing/2014/main" id="{9E7EDFA0-FFBB-47EC-AE9E-527B068C7428}"/>
              </a:ext>
            </a:extLst>
          </p:cNvPr>
          <p:cNvSpPr>
            <a:spLocks noGrp="1"/>
          </p:cNvSpPr>
          <p:nvPr>
            <p:ph type="subTitle" idx="1"/>
          </p:nvPr>
        </p:nvSpPr>
        <p:spPr/>
        <p:txBody>
          <a:bodyPr/>
          <a:lstStyle/>
          <a:p>
            <a:r>
              <a:rPr lang="en-US" dirty="0"/>
              <a:t>In which neighborhood in North York a restaurant can be opened</a:t>
            </a:r>
          </a:p>
        </p:txBody>
      </p:sp>
    </p:spTree>
    <p:extLst>
      <p:ext uri="{BB962C8B-B14F-4D97-AF65-F5344CB8AC3E}">
        <p14:creationId xmlns:p14="http://schemas.microsoft.com/office/powerpoint/2010/main" val="416037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D9FA-0D44-4793-913A-E4EA2C96860C}"/>
              </a:ext>
            </a:extLst>
          </p:cNvPr>
          <p:cNvSpPr>
            <a:spLocks noGrp="1"/>
          </p:cNvSpPr>
          <p:nvPr>
            <p:ph type="title"/>
          </p:nvPr>
        </p:nvSpPr>
        <p:spPr>
          <a:xfrm flipH="1" flipV="1">
            <a:off x="1026942" y="225084"/>
            <a:ext cx="424637" cy="579436"/>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C2DC95B6-D550-4B24-A037-9B31BF780CFF}"/>
              </a:ext>
            </a:extLst>
          </p:cNvPr>
          <p:cNvSpPr>
            <a:spLocks noGrp="1"/>
          </p:cNvSpPr>
          <p:nvPr>
            <p:ph idx="1"/>
          </p:nvPr>
        </p:nvSpPr>
        <p:spPr>
          <a:xfrm>
            <a:off x="1451579" y="1026942"/>
            <a:ext cx="9603275" cy="3038621"/>
          </a:xfrm>
        </p:spPr>
        <p:txBody>
          <a:bodyPr>
            <a:normAutofit/>
          </a:bodyPr>
          <a:lstStyle/>
          <a:p>
            <a:r>
              <a:rPr lang="en-US" dirty="0"/>
              <a:t>To suggest her the best neighborhood, below are the few things that I considered along with competition.</a:t>
            </a:r>
          </a:p>
          <a:p>
            <a:r>
              <a:rPr lang="en-US" dirty="0"/>
              <a:t>Accessibility If restaurant near residential or student living places, it provides better commute.</a:t>
            </a:r>
          </a:p>
          <a:p>
            <a:r>
              <a:rPr lang="en-US" dirty="0"/>
              <a:t>Visibility If it is in a place where there are few other restaurants, shopping malls, grocery stores it gives more visibility</a:t>
            </a:r>
          </a:p>
          <a:p>
            <a:r>
              <a:rPr lang="en-US" dirty="0"/>
              <a:t>Crime rate High crime rates can make potential customers uncomfortable. Therefore if restaurant is in a busy neighborhood surrounded by few other malls or restaurants, less crime rate more customers.</a:t>
            </a:r>
          </a:p>
          <a:p>
            <a:endParaRPr lang="en-US" dirty="0"/>
          </a:p>
        </p:txBody>
      </p:sp>
    </p:spTree>
    <p:extLst>
      <p:ext uri="{BB962C8B-B14F-4D97-AF65-F5344CB8AC3E}">
        <p14:creationId xmlns:p14="http://schemas.microsoft.com/office/powerpoint/2010/main" val="228987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64DC-25C8-4A16-9A30-98A6C7B0328A}"/>
              </a:ext>
            </a:extLst>
          </p:cNvPr>
          <p:cNvSpPr>
            <a:spLocks noGrp="1"/>
          </p:cNvSpPr>
          <p:nvPr>
            <p:ph type="title"/>
          </p:nvPr>
        </p:nvSpPr>
        <p:spPr>
          <a:xfrm flipV="1">
            <a:off x="677334" y="323557"/>
            <a:ext cx="45719" cy="286043"/>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75773D20-8424-4B6E-B4A7-E940FD8E9102}"/>
              </a:ext>
            </a:extLst>
          </p:cNvPr>
          <p:cNvSpPr>
            <a:spLocks noGrp="1"/>
          </p:cNvSpPr>
          <p:nvPr>
            <p:ph idx="1"/>
          </p:nvPr>
        </p:nvSpPr>
        <p:spPr>
          <a:xfrm>
            <a:off x="677334" y="2160590"/>
            <a:ext cx="8596668" cy="1904974"/>
          </a:xfrm>
        </p:spPr>
        <p:txBody>
          <a:bodyPr/>
          <a:lstStyle/>
          <a:p>
            <a:pPr marL="0" indent="0">
              <a:buNone/>
            </a:pPr>
            <a:r>
              <a:rPr lang="en-US" dirty="0"/>
              <a:t>DATA COLLECTING AND CLEANING:</a:t>
            </a:r>
          </a:p>
          <a:p>
            <a:pPr marL="0" indent="0">
              <a:buNone/>
            </a:pPr>
            <a:r>
              <a:rPr lang="en-US" dirty="0"/>
              <a:t>latitude and longitude numbers of that borough(43.7708175, -79.4132998)</a:t>
            </a:r>
          </a:p>
          <a:p>
            <a:pPr marL="0" indent="0">
              <a:buNone/>
            </a:pPr>
            <a:r>
              <a:rPr lang="en-US" dirty="0"/>
              <a:t>data about different venues in different neighborhoods of that specific borough. In order to gain that information I will use "Foursquare" locational information. (52 venues were returned by Foursquare)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5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2F35-F1C9-482C-8218-1ECD5A280A50}"/>
              </a:ext>
            </a:extLst>
          </p:cNvPr>
          <p:cNvSpPr>
            <a:spLocks noGrp="1"/>
          </p:cNvSpPr>
          <p:nvPr>
            <p:ph type="title"/>
          </p:nvPr>
        </p:nvSpPr>
        <p:spPr>
          <a:xfrm flipV="1">
            <a:off x="677334" y="393895"/>
            <a:ext cx="237066" cy="215705"/>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D46AAABE-19F0-4D75-A004-1DF0BBFDFCEB}"/>
              </a:ext>
            </a:extLst>
          </p:cNvPr>
          <p:cNvSpPr>
            <a:spLocks noGrp="1"/>
          </p:cNvSpPr>
          <p:nvPr>
            <p:ph idx="1"/>
          </p:nvPr>
        </p:nvSpPr>
        <p:spPr>
          <a:xfrm>
            <a:off x="677334" y="801859"/>
            <a:ext cx="8596668" cy="5239504"/>
          </a:xfrm>
        </p:spPr>
        <p:txBody>
          <a:bodyPr/>
          <a:lstStyle/>
          <a:p>
            <a:pPr marL="0" indent="0">
              <a:buNone/>
            </a:pPr>
            <a:r>
              <a:rPr lang="en-US" dirty="0" err="1"/>
              <a:t>Onehot</a:t>
            </a:r>
            <a:r>
              <a:rPr lang="en-US" dirty="0"/>
              <a:t> encoding.</a:t>
            </a:r>
          </a:p>
          <a:p>
            <a:pPr marL="0" indent="0">
              <a:buNone/>
            </a:pPr>
            <a:endParaRPr lang="en-US" dirty="0"/>
          </a:p>
        </p:txBody>
      </p:sp>
      <p:pic>
        <p:nvPicPr>
          <p:cNvPr id="4" name="Picture 3">
            <a:extLst>
              <a:ext uri="{FF2B5EF4-FFF2-40B4-BE49-F238E27FC236}">
                <a16:creationId xmlns:a16="http://schemas.microsoft.com/office/drawing/2014/main" id="{47085E81-40E4-4365-850D-5EA4F032FFDE}"/>
              </a:ext>
            </a:extLst>
          </p:cNvPr>
          <p:cNvPicPr>
            <a:picLocks noChangeAspect="1"/>
          </p:cNvPicPr>
          <p:nvPr/>
        </p:nvPicPr>
        <p:blipFill>
          <a:blip r:embed="rId2"/>
          <a:stretch>
            <a:fillRect/>
          </a:stretch>
        </p:blipFill>
        <p:spPr>
          <a:xfrm>
            <a:off x="478302" y="1218447"/>
            <a:ext cx="9340947" cy="5239504"/>
          </a:xfrm>
          <a:prstGeom prst="rect">
            <a:avLst/>
          </a:prstGeom>
        </p:spPr>
      </p:pic>
    </p:spTree>
    <p:extLst>
      <p:ext uri="{BB962C8B-B14F-4D97-AF65-F5344CB8AC3E}">
        <p14:creationId xmlns:p14="http://schemas.microsoft.com/office/powerpoint/2010/main" val="302794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EAC5-F23C-4A8D-97B8-9ECAD770353B}"/>
              </a:ext>
            </a:extLst>
          </p:cNvPr>
          <p:cNvSpPr>
            <a:spLocks noGrp="1"/>
          </p:cNvSpPr>
          <p:nvPr>
            <p:ph type="title"/>
          </p:nvPr>
        </p:nvSpPr>
        <p:spPr>
          <a:xfrm flipV="1">
            <a:off x="677334" y="436098"/>
            <a:ext cx="45719" cy="173502"/>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4A13132A-B9AA-4998-B22E-22B0412FEA8D}"/>
              </a:ext>
            </a:extLst>
          </p:cNvPr>
          <p:cNvSpPr>
            <a:spLocks noGrp="1"/>
          </p:cNvSpPr>
          <p:nvPr>
            <p:ph idx="1"/>
          </p:nvPr>
        </p:nvSpPr>
        <p:spPr>
          <a:xfrm>
            <a:off x="677334" y="2160589"/>
            <a:ext cx="8596668" cy="4085466"/>
          </a:xfrm>
        </p:spPr>
        <p:txBody>
          <a:bodyPr/>
          <a:lstStyle/>
          <a:p>
            <a:pPr marL="0" indent="0">
              <a:buNone/>
            </a:pPr>
            <a:r>
              <a:rPr lang="en-US" b="1" dirty="0"/>
              <a:t>Applying one of Machine Learning Techniques (K-Means Clustering)</a:t>
            </a:r>
          </a:p>
          <a:p>
            <a:r>
              <a:rPr lang="en-US" dirty="0"/>
              <a:t>Here we cluster neighborhoods via K-means clustering method. We think that 5 clusters is enough and can cover the complexity of our problem. After clustering we will update our dataset and create a column representing the group for each neighborhood.</a:t>
            </a:r>
          </a:p>
          <a:p>
            <a:endParaRPr lang="en-US" dirty="0"/>
          </a:p>
        </p:txBody>
      </p:sp>
      <p:pic>
        <p:nvPicPr>
          <p:cNvPr id="4" name="Picture 3">
            <a:extLst>
              <a:ext uri="{FF2B5EF4-FFF2-40B4-BE49-F238E27FC236}">
                <a16:creationId xmlns:a16="http://schemas.microsoft.com/office/drawing/2014/main" id="{88E91547-D360-42A7-BEBC-E2930FBBC34D}"/>
              </a:ext>
            </a:extLst>
          </p:cNvPr>
          <p:cNvPicPr>
            <a:picLocks noChangeAspect="1"/>
          </p:cNvPicPr>
          <p:nvPr/>
        </p:nvPicPr>
        <p:blipFill>
          <a:blip r:embed="rId2"/>
          <a:stretch>
            <a:fillRect/>
          </a:stretch>
        </p:blipFill>
        <p:spPr>
          <a:xfrm>
            <a:off x="989455" y="3742006"/>
            <a:ext cx="8284547" cy="2504049"/>
          </a:xfrm>
          <a:prstGeom prst="rect">
            <a:avLst/>
          </a:prstGeom>
        </p:spPr>
      </p:pic>
    </p:spTree>
    <p:extLst>
      <p:ext uri="{BB962C8B-B14F-4D97-AF65-F5344CB8AC3E}">
        <p14:creationId xmlns:p14="http://schemas.microsoft.com/office/powerpoint/2010/main" val="255833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2197-D260-437B-AF60-3B3373B65139}"/>
              </a:ext>
            </a:extLst>
          </p:cNvPr>
          <p:cNvSpPr>
            <a:spLocks noGrp="1"/>
          </p:cNvSpPr>
          <p:nvPr>
            <p:ph type="title"/>
          </p:nvPr>
        </p:nvSpPr>
        <p:spPr>
          <a:xfrm>
            <a:off x="677334" y="609600"/>
            <a:ext cx="265201" cy="107852"/>
          </a:xfrm>
        </p:spPr>
        <p:txBody>
          <a:bodyPr>
            <a:normAutofit fontScale="90000"/>
          </a:bodyPr>
          <a:lstStyle/>
          <a:p>
            <a:r>
              <a:rPr lang="en-US" dirty="0"/>
              <a:t>.</a:t>
            </a:r>
          </a:p>
        </p:txBody>
      </p:sp>
      <p:pic>
        <p:nvPicPr>
          <p:cNvPr id="4" name="Content Placeholder 3">
            <a:extLst>
              <a:ext uri="{FF2B5EF4-FFF2-40B4-BE49-F238E27FC236}">
                <a16:creationId xmlns:a16="http://schemas.microsoft.com/office/drawing/2014/main" id="{382E3BF6-5888-4B04-A90A-451C6A1D791E}"/>
              </a:ext>
            </a:extLst>
          </p:cNvPr>
          <p:cNvPicPr>
            <a:picLocks noGrp="1" noChangeAspect="1"/>
          </p:cNvPicPr>
          <p:nvPr>
            <p:ph idx="1"/>
          </p:nvPr>
        </p:nvPicPr>
        <p:blipFill>
          <a:blip r:embed="rId2"/>
          <a:stretch>
            <a:fillRect/>
          </a:stretch>
        </p:blipFill>
        <p:spPr>
          <a:xfrm>
            <a:off x="677335" y="609601"/>
            <a:ext cx="9620216" cy="5226050"/>
          </a:xfrm>
          <a:prstGeom prst="rect">
            <a:avLst/>
          </a:prstGeom>
        </p:spPr>
      </p:pic>
    </p:spTree>
    <p:extLst>
      <p:ext uri="{BB962C8B-B14F-4D97-AF65-F5344CB8AC3E}">
        <p14:creationId xmlns:p14="http://schemas.microsoft.com/office/powerpoint/2010/main" val="403406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EA25-332B-4F5D-9A21-B74EFD8BB139}"/>
              </a:ext>
            </a:extLst>
          </p:cNvPr>
          <p:cNvSpPr>
            <a:spLocks noGrp="1"/>
          </p:cNvSpPr>
          <p:nvPr>
            <p:ph type="title"/>
          </p:nvPr>
        </p:nvSpPr>
        <p:spPr>
          <a:xfrm>
            <a:off x="677334" y="351692"/>
            <a:ext cx="8596668" cy="2138290"/>
          </a:xfrm>
        </p:spPr>
        <p:txBody>
          <a:bodyPr>
            <a:normAutofit fontScale="90000"/>
          </a:bodyPr>
          <a:lstStyle/>
          <a:p>
            <a:r>
              <a:rPr lang="en-US" dirty="0"/>
              <a:t>Results:</a:t>
            </a:r>
            <a:br>
              <a:rPr lang="en-US" dirty="0"/>
            </a:br>
            <a:r>
              <a:rPr lang="en-US" sz="1600" dirty="0">
                <a:solidFill>
                  <a:schemeClr val="tx1"/>
                </a:solidFill>
              </a:rPr>
              <a:t>Here for North York, I have used 5 clusters(k=5 </a:t>
            </a:r>
            <a:r>
              <a:rPr lang="en-US" sz="1600" dirty="0" err="1">
                <a:solidFill>
                  <a:schemeClr val="tx1"/>
                </a:solidFill>
              </a:rPr>
              <a:t>ie</a:t>
            </a:r>
            <a:r>
              <a:rPr lang="en-US" sz="1600" dirty="0">
                <a:solidFill>
                  <a:schemeClr val="tx1"/>
                </a:solidFill>
              </a:rPr>
              <a:t> 0,1,2,3,4). If we look at k=3 cluster, M3A zip code has park, decent restaurants and also shopping stores. It satisfies few of above mentioned criteria like accessibility, visibility and less crime rate. This algorithm although is pretty straightforward yet is strongly powerful.</a:t>
            </a:r>
            <a:br>
              <a:rPr lang="en-US" sz="1600" dirty="0">
                <a:solidFill>
                  <a:schemeClr val="tx1"/>
                </a:solidFill>
              </a:rPr>
            </a:br>
            <a:r>
              <a:rPr lang="en-US" sz="1600" b="1" dirty="0">
                <a:solidFill>
                  <a:schemeClr val="tx1"/>
                </a:solidFill>
              </a:rPr>
              <a:t>Results:</a:t>
            </a:r>
            <a:br>
              <a:rPr lang="en-US" sz="1600" b="1" dirty="0">
                <a:solidFill>
                  <a:schemeClr val="tx1"/>
                </a:solidFill>
              </a:rPr>
            </a:br>
            <a:r>
              <a:rPr lang="en-US" sz="1600" dirty="0">
                <a:solidFill>
                  <a:schemeClr val="tx1"/>
                </a:solidFill>
              </a:rPr>
              <a:t>Based on this analysis, the best recommended neighborhood will be: 'Neighborhood': '</a:t>
            </a:r>
            <a:r>
              <a:rPr lang="en-US" sz="1600" dirty="0" err="1">
                <a:solidFill>
                  <a:schemeClr val="tx1"/>
                </a:solidFill>
              </a:rPr>
              <a:t>Parkwoods</a:t>
            </a:r>
            <a:r>
              <a:rPr lang="en-US" sz="1600" dirty="0">
                <a:solidFill>
                  <a:schemeClr val="tx1"/>
                </a:solidFill>
              </a:rPr>
              <a:t>', 'Postal Code': 'M3A', 'Neighborhood Latitude': 43.753259, 'Neighborhood Longitude': -79.329656</a:t>
            </a:r>
            <a:br>
              <a:rPr lang="en-US" sz="1600" dirty="0">
                <a:solidFill>
                  <a:schemeClr val="tx1"/>
                </a:solidFill>
              </a:rPr>
            </a:br>
            <a:br>
              <a:rPr lang="en-US" dirty="0"/>
            </a:br>
            <a:endParaRPr lang="en-US" dirty="0"/>
          </a:p>
        </p:txBody>
      </p:sp>
      <p:pic>
        <p:nvPicPr>
          <p:cNvPr id="7" name="Content Placeholder 6">
            <a:extLst>
              <a:ext uri="{FF2B5EF4-FFF2-40B4-BE49-F238E27FC236}">
                <a16:creationId xmlns:a16="http://schemas.microsoft.com/office/drawing/2014/main" id="{D0B293D0-F672-4A78-9314-D664C00C9005}"/>
              </a:ext>
            </a:extLst>
          </p:cNvPr>
          <p:cNvPicPr>
            <a:picLocks noGrp="1" noChangeAspect="1"/>
          </p:cNvPicPr>
          <p:nvPr>
            <p:ph idx="1"/>
          </p:nvPr>
        </p:nvPicPr>
        <p:blipFill>
          <a:blip r:embed="rId2"/>
          <a:stretch>
            <a:fillRect/>
          </a:stretch>
        </p:blipFill>
        <p:spPr>
          <a:xfrm>
            <a:off x="956603" y="2884488"/>
            <a:ext cx="9383152" cy="3347500"/>
          </a:xfrm>
          <a:prstGeom prst="rect">
            <a:avLst/>
          </a:prstGeom>
        </p:spPr>
      </p:pic>
    </p:spTree>
    <p:extLst>
      <p:ext uri="{BB962C8B-B14F-4D97-AF65-F5344CB8AC3E}">
        <p14:creationId xmlns:p14="http://schemas.microsoft.com/office/powerpoint/2010/main" val="11328066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TotalTime>
  <Words>223</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Identifying Neighborhood to open a restaurant</vt:lpstr>
      <vt:lpstr>.</vt:lpstr>
      <vt:lpstr>.</vt:lpstr>
      <vt:lpstr>.</vt:lpstr>
      <vt:lpstr>.</vt:lpstr>
      <vt:lpstr>.</vt:lpstr>
      <vt:lpstr>Results: Here for North York, I have used 5 clusters(k=5 ie 0,1,2,3,4). If we look at k=3 cluster, M3A zip code has park, decent restaurants and also shopping stores. It satisfies few of above mentioned criteria like accessibility, visibility and less crime rate. This algorithm although is pretty straightforward yet is strongly powerful. Results: Based on this analysis, the best recommended neighborhood will be: 'Neighborhood': 'Parkwoods', 'Postal Code': 'M3A', 'Neighborhood Latitude': 43.753259, 'Neighborhood Longitude': -79.329656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Neighborhood to open a restaurant</dc:title>
  <dc:creator>Satish Vadlamani</dc:creator>
  <cp:lastModifiedBy>Satish Vadlamani</cp:lastModifiedBy>
  <cp:revision>4</cp:revision>
  <dcterms:created xsi:type="dcterms:W3CDTF">2019-06-26T01:01:48Z</dcterms:created>
  <dcterms:modified xsi:type="dcterms:W3CDTF">2019-06-26T01:39:10Z</dcterms:modified>
</cp:coreProperties>
</file>