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tmp" ContentType="image/tmp"/>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39" d="100"/>
          <a:sy n="139"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4/16/2024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75471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483381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685800" y="1143000"/>
            <a:ext cx="5486400" cy="3086100"/>
          </a:xfrm>
          <a:prstGeom prst="rect"/>
          <a:noFill/>
          <a:ln w="12700" cmpd="sng" cap="flat">
            <a:noFill/>
            <a:prstDash val="solid"/>
            <a:miter/>
          </a:ln>
        </p:spPr>
      </p:sp>
      <p:sp>
        <p:nvSpPr>
          <p:cNvPr id="8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185772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685800" y="1143000"/>
            <a:ext cx="5486400" cy="3086100"/>
          </a:xfrm>
          <a:prstGeom prst="rect"/>
          <a:noFill/>
          <a:ln w="12700" cmpd="sng" cap="flat">
            <a:noFill/>
            <a:prstDash val="solid"/>
            <a:miter/>
          </a:ln>
        </p:spPr>
      </p:sp>
      <p:sp>
        <p:nvSpPr>
          <p:cNvPr id="9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101626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93" name="对象"/>
          <p:cNvSpPr>
            <a:spLocks noGrp="1"/>
          </p:cNvSpPr>
          <p:nvPr>
            <p:ph type="sldImg"/>
          </p:nvPr>
        </p:nvSpPr>
        <p:spPr>
          <a:xfrm rot="0">
            <a:off x="685800" y="1143000"/>
            <a:ext cx="5486400" cy="3086100"/>
          </a:xfrm>
          <a:prstGeom prst="rect"/>
          <a:noFill/>
          <a:ln w="12700" cmpd="sng" cap="flat">
            <a:noFill/>
            <a:prstDash val="solid"/>
            <a:miter/>
          </a:ln>
        </p:spPr>
      </p:sp>
      <p:sp>
        <p:nvSpPr>
          <p:cNvPr id="9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371161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97" name="对象"/>
          <p:cNvSpPr>
            <a:spLocks noGrp="1"/>
          </p:cNvSpPr>
          <p:nvPr>
            <p:ph type="sldImg"/>
          </p:nvPr>
        </p:nvSpPr>
        <p:spPr>
          <a:xfrm rot="0">
            <a:off x="685800" y="1143000"/>
            <a:ext cx="5486400" cy="3086100"/>
          </a:xfrm>
          <a:prstGeom prst="rect"/>
          <a:noFill/>
          <a:ln w="12700" cmpd="sng" cap="flat">
            <a:noFill/>
            <a:prstDash val="solid"/>
            <a:miter/>
          </a:ln>
        </p:spPr>
      </p:sp>
      <p:sp>
        <p:nvSpPr>
          <p:cNvPr id="9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011929"/>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685800" y="1143000"/>
            <a:ext cx="5486400" cy="3086100"/>
          </a:xfrm>
          <a:prstGeom prst="rect"/>
          <a:noFill/>
          <a:ln w="12700" cmpd="sng" cap="flat">
            <a:noFill/>
            <a:prstDash val="solid"/>
            <a:miter/>
          </a:ln>
        </p:spPr>
      </p:sp>
      <p:sp>
        <p:nvSpPr>
          <p:cNvPr id="10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172155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101091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6" name="对象"/>
          <p:cNvSpPr>
            <a:spLocks noGrp="1"/>
          </p:cNvSpPr>
          <p:nvPr>
            <p:ph type="sldImg"/>
          </p:nvPr>
        </p:nvSpPr>
        <p:spPr>
          <a:xfrm rot="0">
            <a:off x="685800" y="1143000"/>
            <a:ext cx="5486400" cy="3086100"/>
          </a:xfrm>
          <a:prstGeom prst="rect"/>
          <a:noFill/>
          <a:ln w="12700" cmpd="sng" cap="flat">
            <a:noFill/>
            <a:prstDash val="solid"/>
            <a:miter/>
          </a:ln>
        </p:spPr>
      </p:sp>
      <p:sp>
        <p:nvSpPr>
          <p:cNvPr id="4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360735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51" name="对象"/>
          <p:cNvSpPr>
            <a:spLocks noGrp="1"/>
          </p:cNvSpPr>
          <p:nvPr>
            <p:ph type="sldImg"/>
          </p:nvPr>
        </p:nvSpPr>
        <p:spPr>
          <a:xfrm rot="0">
            <a:off x="685800" y="1143000"/>
            <a:ext cx="5486400" cy="3086100"/>
          </a:xfrm>
          <a:prstGeom prst="rect"/>
          <a:noFill/>
          <a:ln w="12700" cmpd="sng" cap="flat">
            <a:noFill/>
            <a:prstDash val="solid"/>
            <a:miter/>
          </a:ln>
        </p:spPr>
      </p:sp>
      <p:sp>
        <p:nvSpPr>
          <p:cNvPr id="5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402907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366643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1" name="对象"/>
          <p:cNvSpPr>
            <a:spLocks noGrp="1"/>
          </p:cNvSpPr>
          <p:nvPr>
            <p:ph type="sldImg"/>
          </p:nvPr>
        </p:nvSpPr>
        <p:spPr>
          <a:xfrm rot="0">
            <a:off x="685800" y="1143000"/>
            <a:ext cx="5486400" cy="3086100"/>
          </a:xfrm>
          <a:prstGeom prst="rect"/>
          <a:noFill/>
          <a:ln w="12700" cmpd="sng" cap="flat">
            <a:noFill/>
            <a:prstDash val="solid"/>
            <a:miter/>
          </a:ln>
        </p:spPr>
      </p:sp>
      <p:sp>
        <p:nvSpPr>
          <p:cNvPr id="6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184556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6" name="对象"/>
          <p:cNvSpPr>
            <a:spLocks noGrp="1"/>
          </p:cNvSpPr>
          <p:nvPr>
            <p:ph type="sldImg"/>
          </p:nvPr>
        </p:nvSpPr>
        <p:spPr>
          <a:xfrm rot="0">
            <a:off x="685800" y="1143000"/>
            <a:ext cx="5486400" cy="3086100"/>
          </a:xfrm>
          <a:prstGeom prst="rect"/>
          <a:noFill/>
          <a:ln w="12700" cmpd="sng" cap="flat">
            <a:noFill/>
            <a:prstDash val="solid"/>
            <a:miter/>
          </a:ln>
        </p:spPr>
      </p:sp>
      <p:sp>
        <p:nvSpPr>
          <p:cNvPr id="6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5111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63147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80" name="对象"/>
          <p:cNvSpPr>
            <a:spLocks noGrp="1"/>
          </p:cNvSpPr>
          <p:nvPr>
            <p:ph type="sldImg"/>
          </p:nvPr>
        </p:nvSpPr>
        <p:spPr>
          <a:xfrm rot="0">
            <a:off x="685800" y="1143000"/>
            <a:ext cx="5486400" cy="3086100"/>
          </a:xfrm>
          <a:prstGeom prst="rect"/>
          <a:noFill/>
          <a:ln w="12700" cmpd="sng" cap="flat">
            <a:noFill/>
            <a:prstDash val="solid"/>
            <a:miter/>
          </a:ln>
        </p:spPr>
      </p:sp>
      <p:sp>
        <p:nvSpPr>
          <p:cNvPr id="8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499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4/16/2024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6983114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41574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016470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93236802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99"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00"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01"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0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03"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04"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105"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106"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6113260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257629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49684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422058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72210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84172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589601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450465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951395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37656358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2.tmp"/><Relationship Id="rId2" Type="http://schemas.openxmlformats.org/officeDocument/2006/relationships/image" Target="../media/3.tmp"/><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4.tmp"/><Relationship Id="rId2" Type="http://schemas.openxmlformats.org/officeDocument/2006/relationships/image" Target="../media/5.tmp"/><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4717705" y="4538741"/>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Sree devDevi.A</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Latha</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Mathavan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Engineering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college,Madurai</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III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rd</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year, 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5568001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83" name="图片"/>
          <p:cNvPicPr>
            <a:picLocks noChangeAspect="1"/>
          </p:cNvPicPr>
          <p:nvPr/>
        </p:nvPicPr>
        <p:blipFill>
          <a:blip r:embed="rId1" cstate="print"/>
          <a:stretch>
            <a:fillRect/>
          </a:stretch>
        </p:blipFill>
        <p:spPr>
          <a:xfrm rot="0">
            <a:off x="2401824" y="1946913"/>
            <a:ext cx="6948306" cy="3906516"/>
          </a:xfrm>
          <a:prstGeom prst="rect"/>
          <a:noFill/>
          <a:ln w="12700" cmpd="sng" cap="flat">
            <a:noFill/>
            <a:prstDash val="solid"/>
            <a:miter/>
          </a:ln>
        </p:spPr>
      </p:pic>
      <p:sp>
        <p:nvSpPr>
          <p:cNvPr id="84" name="矩形"/>
          <p:cNvSpPr>
            <a:spLocks/>
          </p:cNvSpPr>
          <p:nvPr/>
        </p:nvSpPr>
        <p:spPr>
          <a:xfrm rot="0">
            <a:off x="3877055" y="1377696"/>
            <a:ext cx="3889248" cy="36576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 file showing user’s keystroke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626790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A</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 a result we got to know about keylogger and how a hacker use it effectively to do a data breach using keylogger by finding our </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keystrokes.Now</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 we can be aware of it and also we can use it for good purpose</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92063414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Parental Control and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Keyloggers could be used as a tool for parents to monitor their children's online activities, ensuring their safety and protecting them from cyberbullying, online predators, or exposure to inappropriate content.</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Employee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In a workplace environment, keyloggers could be used by employers to monitor employee activities on company-owned devices to ensure compliance with company policies, prevent data breaches, and enhance productivity.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User </a:t>
            </a: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Behavior</a:t>
            </a: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 Analysis</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Keyloggers could be integrated into software applications to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analyze</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user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behavior</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and improve user experience. For example, tracking keystrokes in an educational software to understand how students interact with the system and identify areas for improvement.</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92"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89854980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9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hlinkClick r:id="rId1"/>
              </a:rPr>
              <a:t>Wikipedia</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Listening to the free course offered by naan </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mudhalvan</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-IBM(</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skillbuild</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8151407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55732728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5270257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4" name="矩形"/>
          <p:cNvSpPr>
            <a:spLocks/>
          </p:cNvSpPr>
          <p:nvPr/>
        </p:nvSpPr>
        <p:spPr>
          <a:xfrm rot="0">
            <a:off x="1572768" y="2097024"/>
            <a:ext cx="9290305"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Problem Statement: A Keylogger is form of malware or hardware that keep track of your keystrokes as you type in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system.It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Hardware type or Software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type.Hardware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keyloggers are very difficult to implement as you cannot implement without owner’s knowledge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Software keylogger is in the form of coding which track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keystrokes,log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it and send it to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hacker.In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todays world protecting our data is important because through our personal data the hacker can gain knowledge and in anyway he can attack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us.It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our personal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data,OTP,Bank</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information or any other sensible statements.</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45" name="右箭头"/>
          <p:cNvSpPr>
            <a:spLocks/>
          </p:cNvSpPr>
          <p:nvPr/>
        </p:nvSpPr>
        <p:spPr>
          <a:xfrm rot="0">
            <a:off x="1402080" y="2279904"/>
            <a:ext cx="170688" cy="109725"/>
          </a:xfrm>
          <a:prstGeom prst="rightArrow">
            <a:avLst>
              <a:gd name="adj1" fmla="val 50000"/>
              <a:gd name="adj2" fmla="val 48691"/>
            </a:avLst>
          </a:prstGeom>
          <a:solidFill>
            <a:srgbClr val="BFDBD9"/>
          </a:solidFill>
          <a:ln w="22225" cmpd="sng" cap="rnd">
            <a:solidFill>
              <a:srgbClr val="117EA7"/>
            </a:solidFill>
            <a:prstDash val="solid"/>
            <a:round/>
          </a:ln>
        </p:spPr>
      </p:sp>
    </p:spTree>
    <p:extLst>
      <p:ext uri="{BB962C8B-B14F-4D97-AF65-F5344CB8AC3E}">
        <p14:creationId xmlns:p14="http://schemas.microsoft.com/office/powerpoint/2010/main" val="18811454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9"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50" name="矩形"/>
          <p:cNvSpPr>
            <a:spLocks/>
          </p:cNvSpPr>
          <p:nvPr/>
        </p:nvSpPr>
        <p:spPr>
          <a:xfrm rot="0">
            <a:off x="1060704" y="1670304"/>
            <a:ext cx="9851136" cy="3444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endPar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Anti-keyloggers: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An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anti-keylogger</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is a piece of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software</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Automatic form filler programs: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Automatic form-filling programs may prevent keylogging by removing the requirement for a user to type personal details and passwords using the keyboard.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Form</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fillers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are primarily designed for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web</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browsers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to fill in checkout pages and log users into their accounts. Once the user's account and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credit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information has been entered into the program, it will be automatically entered into forms without ever using the keyboard 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clipboard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thereby reducing the possibility that private data is being recorded.</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Speech recognition</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Similar to on-screen keyboards,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speech-to-text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conversion</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zh-CN" altLang="en-US"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3108895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4" name="矩形"/>
          <p:cNvSpPr>
            <a:spLocks/>
          </p:cNvSpPr>
          <p:nvPr/>
        </p:nvSpPr>
        <p:spPr>
          <a:xfrm rot="0">
            <a:off x="1414272" y="1597152"/>
            <a:ext cx="9302496"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rPr>
              <a:t>In the session we are going to demonstrate keylogger using python and its libraries</a:t>
            </a:r>
            <a:endPar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System Requirement: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System with latest python version installed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Python has  libraries like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pynput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tkinter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which are useful in implementing 	keylogger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55" name="流程图: 联系"/>
          <p:cNvSpPr>
            <a:spLocks/>
          </p:cNvSpPr>
          <p:nvPr/>
        </p:nvSpPr>
        <p:spPr>
          <a:xfrm flipH="1" rot="0">
            <a:off x="2246377" y="2905202"/>
            <a:ext cx="45719" cy="45718"/>
          </a:xfrm>
          <a:prstGeom prst="flowChartConnector"/>
          <a:solidFill>
            <a:schemeClr val="accent1"/>
          </a:solidFill>
          <a:ln w="22225" cmpd="sng" cap="rnd">
            <a:solidFill>
              <a:srgbClr val="117EA7"/>
            </a:solidFill>
            <a:prstDash val="solid"/>
            <a:round/>
          </a:ln>
        </p:spPr>
      </p:sp>
      <p:sp>
        <p:nvSpPr>
          <p:cNvPr id="56" name="流程图: 联系"/>
          <p:cNvSpPr>
            <a:spLocks/>
          </p:cNvSpPr>
          <p:nvPr/>
        </p:nvSpPr>
        <p:spPr>
          <a:xfrm rot="0">
            <a:off x="2246377" y="3194304"/>
            <a:ext cx="45719" cy="45718"/>
          </a:xfrm>
          <a:prstGeom prst="flowChartConnector"/>
          <a:solidFill>
            <a:schemeClr val="accent1"/>
          </a:solidFill>
          <a:ln w="22225" cmpd="sng" cap="rnd">
            <a:solidFill>
              <a:srgbClr val="117EA7"/>
            </a:solidFill>
            <a:prstDash val="solid"/>
            <a:round/>
          </a:ln>
        </p:spPr>
      </p:sp>
    </p:spTree>
    <p:extLst>
      <p:ext uri="{BB962C8B-B14F-4D97-AF65-F5344CB8AC3E}">
        <p14:creationId xmlns:p14="http://schemas.microsoft.com/office/powerpoint/2010/main" val="32540781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矩形"/>
          <p:cNvSpPr>
            <a:spLocks/>
          </p:cNvSpPr>
          <p:nvPr/>
        </p:nvSpPr>
        <p:spPr>
          <a:xfrm rot="0">
            <a:off x="780288" y="1365504"/>
            <a:ext cx="10363199" cy="3558540"/>
          </a:xfrm>
          <a:prstGeom prst="rect"/>
          <a:noFill/>
          <a:ln w="12700" cmpd="sng" cap="flat">
            <a:noFill/>
            <a:prstDash val="solid"/>
            <a:miter/>
          </a:ln>
        </p:spPr>
        <p:txBody>
          <a:bodyPr vert="horz" wrap="square" lIns="91440" tIns="45720" rIns="91440" bIns="45720" anchor="t" anchorCtr="0">
            <a:prstTxWarp prst="textNoShape"/>
            <a:spAutoFit/>
          </a:bodyPr>
          <a:lstStyle/>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Algorithm Selection: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1: Install the Required Library</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2: Importing the Necessary Libraries</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3: Define the Log File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4: Create the Key Press Event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FunctionStep</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7: Run the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Codee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5: Register the Key Press Event</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6: Wait for Key Presses</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7: create a top level window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8:And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create a two buttons for start and stop respectively </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Step:9 Run</a:t>
            </a:r>
            <a:endPar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Training Process: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The program is well defined and it is user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friendly.The</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program keep track of your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keystroke.It</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detects your keystroke and save it as a json and text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8683694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Algorithm</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4" name="文本框"/>
          <p:cNvSpPr>
            <a:spLocks noGrp="1"/>
          </p:cNvSpPr>
          <p:nvPr>
            <p:ph type="body" idx="1"/>
          </p:nvPr>
        </p:nvSpPr>
        <p:spPr>
          <a:xfrm rot="0">
            <a:off x="2962656" y="2974848"/>
            <a:ext cx="7829274" cy="193301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5" name="矩形"/>
          <p:cNvSpPr>
            <a:spLocks/>
          </p:cNvSpPr>
          <p:nvPr/>
        </p:nvSpPr>
        <p:spPr>
          <a:xfrm rot="0">
            <a:off x="1074907" y="1491539"/>
            <a:ext cx="9851137" cy="3139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Data Input: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keystrokes are input for this program</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Prediction Process:</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There will be two file created one is text file and the other is json file both representing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For example:</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 user has run the program and start the keylogger and made it to listen the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once the start button is clicked it starts to listen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in the root directory two files will be created one is txt file in the name key_log.txt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the other is json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3812795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69" name="图片"/>
          <p:cNvPicPr>
            <a:picLocks noChangeAspect="1"/>
          </p:cNvPicPr>
          <p:nvPr/>
        </p:nvPicPr>
        <p:blipFill>
          <a:blip r:embed="rId1" cstate="print"/>
          <a:stretch>
            <a:fillRect/>
          </a:stretch>
        </p:blipFill>
        <p:spPr>
          <a:xfrm rot="0">
            <a:off x="7063193" y="2631719"/>
            <a:ext cx="4547612" cy="3277057"/>
          </a:xfrm>
          <a:prstGeom prst="rect"/>
          <a:noFill/>
          <a:ln w="12700" cmpd="sng" cap="flat">
            <a:noFill/>
            <a:prstDash val="solid"/>
            <a:miter/>
          </a:ln>
        </p:spPr>
      </p:pic>
      <p:pic>
        <p:nvPicPr>
          <p:cNvPr id="70" name="图片"/>
          <p:cNvPicPr>
            <a:picLocks noChangeAspect="1"/>
          </p:cNvPicPr>
          <p:nvPr/>
        </p:nvPicPr>
        <p:blipFill>
          <a:blip r:embed="rId2" cstate="print"/>
          <a:stretch>
            <a:fillRect/>
          </a:stretch>
        </p:blipFill>
        <p:spPr>
          <a:xfrm rot="0">
            <a:off x="904150" y="2631719"/>
            <a:ext cx="5191850" cy="3277057"/>
          </a:xfrm>
          <a:prstGeom prst="rect"/>
          <a:noFill/>
          <a:ln w="12700" cmpd="sng" cap="flat">
            <a:noFill/>
            <a:prstDash val="solid"/>
            <a:miter/>
          </a:ln>
        </p:spPr>
      </p:pic>
      <p:sp>
        <p:nvSpPr>
          <p:cNvPr id="71" name="矩形"/>
          <p:cNvSpPr>
            <a:spLocks/>
          </p:cNvSpPr>
          <p:nvPr/>
        </p:nvSpPr>
        <p:spPr>
          <a:xfrm rot="0">
            <a:off x="1182624" y="1853184"/>
            <a:ext cx="3364992"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starting the keylogger</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72" name="矩形"/>
          <p:cNvSpPr>
            <a:spLocks/>
          </p:cNvSpPr>
          <p:nvPr/>
        </p:nvSpPr>
        <p:spPr>
          <a:xfrm rot="0">
            <a:off x="7205472" y="1853184"/>
            <a:ext cx="42062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clicking stop 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5283492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76" name="图片"/>
          <p:cNvPicPr>
            <a:picLocks noChangeAspect="1"/>
          </p:cNvPicPr>
          <p:nvPr/>
        </p:nvPicPr>
        <p:blipFill>
          <a:blip r:embed="rId1" cstate="print"/>
          <a:stretch>
            <a:fillRect/>
          </a:stretch>
        </p:blipFill>
        <p:spPr>
          <a:xfrm rot="0">
            <a:off x="731520" y="2473839"/>
            <a:ext cx="5014936" cy="3682004"/>
          </a:xfrm>
          <a:prstGeom prst="rect"/>
          <a:noFill/>
          <a:ln w="12700" cmpd="sng" cap="flat">
            <a:noFill/>
            <a:prstDash val="solid"/>
            <a:miter/>
          </a:ln>
        </p:spPr>
      </p:pic>
      <p:sp>
        <p:nvSpPr>
          <p:cNvPr id="77" name="矩形"/>
          <p:cNvSpPr>
            <a:spLocks/>
          </p:cNvSpPr>
          <p:nvPr/>
        </p:nvSpPr>
        <p:spPr>
          <a:xfrm rot="0">
            <a:off x="841248" y="1668480"/>
            <a:ext cx="3499104"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As you can see there are two files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pic>
        <p:nvPicPr>
          <p:cNvPr id="78" name="图片"/>
          <p:cNvPicPr>
            <a:picLocks noChangeAspect="1"/>
          </p:cNvPicPr>
          <p:nvPr/>
        </p:nvPicPr>
        <p:blipFill>
          <a:blip r:embed="rId2" cstate="print"/>
          <a:stretch>
            <a:fillRect/>
          </a:stretch>
        </p:blipFill>
        <p:spPr>
          <a:xfrm rot="0">
            <a:off x="5854943" y="2473839"/>
            <a:ext cx="5251969" cy="3682003"/>
          </a:xfrm>
          <a:prstGeom prst="rect"/>
          <a:noFill/>
          <a:ln w="12700" cmpd="sng" cap="flat">
            <a:noFill/>
            <a:prstDash val="solid"/>
            <a:miter/>
          </a:ln>
        </p:spPr>
      </p:pic>
      <p:sp>
        <p:nvSpPr>
          <p:cNvPr id="79" name="矩形"/>
          <p:cNvSpPr>
            <a:spLocks/>
          </p:cNvSpPr>
          <p:nvPr/>
        </p:nvSpPr>
        <p:spPr>
          <a:xfrm rot="0">
            <a:off x="6181344" y="1780032"/>
            <a:ext cx="3742944" cy="64633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file showing user keystroke “hello”</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06526034"/>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39</cp:revision>
  <dcterms:created xsi:type="dcterms:W3CDTF">2021-05-26T16:50:10Z</dcterms:created>
  <dcterms:modified xsi:type="dcterms:W3CDTF">2024-04-16T12:17:49Z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