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	<Relationship Id="rId3" Type="http://schemas.openxmlformats.org/officeDocument/2006/relationships/image" Target="../media/2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	<Relationship Id="rId3" Type="http://schemas.openxmlformats.org/officeDocument/2006/relationships/image" Target="../media/10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45819"/>
            <a:ext cx="6537959" cy="83820"/>
          </a:xfrm>
          <a:prstGeom prst="rect">
            <a:avLst/>
          </a:prstGeom>
        </p:spPr>
      </p:pic>
      <p:pic>
        <p:nvPicPr>
          <p:cNvPr id="2" name="Picture 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937260"/>
            <a:ext cx="6537959" cy="2369820"/>
          </a:xfrm>
          <a:prstGeom prst="rect">
            <a:avLst/>
          </a:prstGeom>
        </p:spPr>
      </p:pic>
      <p:sp>
        <p:nvSpPr>
          <p:cNvPr id="2" name="Freeform 2"> 
				</p:cNvPr>
          <p:cNvSpPr/>
          <p:nvPr/>
        </p:nvSpPr>
        <p:spPr>
          <a:xfrm>
            <a:off x="2303303" y="271303"/>
            <a:ext cx="2992596" cy="350996"/>
          </a:xfrm>
          <a:custGeom>
            <a:avLst/>
            <a:gdLst>
              <a:gd name="connsiteX0" fmla="*/ 13276 w 2992596"/>
              <a:gd name="connsiteY0" fmla="*/ 363280 h 350996"/>
              <a:gd name="connsiteX1" fmla="*/ 3000792 w 2992596"/>
              <a:gd name="connsiteY1" fmla="*/ 363280 h 350996"/>
              <a:gd name="connsiteX2" fmla="*/ 3000792 w 2992596"/>
              <a:gd name="connsiteY2" fmla="*/ 17165 h 350996"/>
              <a:gd name="connsiteX3" fmla="*/ 13276 w 2992596"/>
              <a:gd name="connsiteY3" fmla="*/ 17165 h 350996"/>
              <a:gd name="connsiteX4" fmla="*/ 13276 w 2992596"/>
              <a:gd name="connsiteY4" fmla="*/ 363280 h 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596" h="350996">
                <a:moveTo>
                  <a:pt x="13276" y="363280"/>
                </a:moveTo>
                <a:lnTo>
                  <a:pt x="3000792" y="363280"/>
                </a:lnTo>
                <a:lnTo>
                  <a:pt x="3000792" y="17165"/>
                </a:lnTo>
                <a:lnTo>
                  <a:pt x="13276" y="17165"/>
                </a:lnTo>
                <a:lnTo>
                  <a:pt x="13276" y="3632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8096">
            <a:solidFill>
              <a:srgbClr val="a08d69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0649" y="299647"/>
            <a:ext cx="3404083" cy="2074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29865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</a:rPr>
              <a:t>ANALYSIS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1000" spc="-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</a:rPr>
              <a:t>EXCEL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54"/>
              </a:lnSpc>
            </a:pPr>
            <a:endParaRPr lang="en-US" dirty="0" smtClean="0"/>
          </a:p>
          <a:p>
            <a:pPr hangingPunct="0" marL="0">
              <a:lnSpc>
                <a:spcPct val="100000"/>
              </a:lnSpc>
            </a:pPr>
            <a:r>
              <a:rPr lang="en-US" altLang="zh-CN" sz="1150" spc="-30" dirty="0">
                <a:solidFill>
                  <a:srgbClr val="fefefe"/>
                </a:solidFill>
                <a:latin typeface="Times New Roman"/>
                <a:ea typeface="Times New Roman"/>
              </a:rPr>
              <a:t>STUDENT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30" dirty="0">
                <a:solidFill>
                  <a:srgbClr val="fefefe"/>
                </a:solidFill>
                <a:latin typeface="Times New Roman"/>
                <a:ea typeface="Times New Roman"/>
              </a:rPr>
              <a:t>NAME: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20" dirty="0">
                <a:solidFill>
                  <a:srgbClr val="fefefe"/>
                </a:solidFill>
                <a:latin typeface="Times New Roman"/>
                <a:ea typeface="Times New Roman"/>
              </a:rPr>
              <a:t>J.R.SHREE</a:t>
            </a:r>
            <a:r>
              <a:rPr lang="en-US" altLang="zh-CN" sz="1150" spc="-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30" dirty="0">
                <a:solidFill>
                  <a:srgbClr val="fefefe"/>
                </a:solidFill>
                <a:latin typeface="Times New Roman"/>
                <a:ea typeface="Times New Roman"/>
              </a:rPr>
              <a:t>LAKSHMI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150" spc="15" dirty="0">
                <a:solidFill>
                  <a:srgbClr val="fefefe"/>
                </a:solidFill>
                <a:latin typeface="Times New Roman"/>
                <a:ea typeface="Times New Roman"/>
              </a:rPr>
              <a:t>REGISTER</a:t>
            </a:r>
            <a:r>
              <a:rPr lang="en-US" altLang="zh-CN" sz="1150" spc="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5" dirty="0">
                <a:solidFill>
                  <a:srgbClr val="fefefe"/>
                </a:solidFill>
                <a:latin typeface="Times New Roman"/>
                <a:ea typeface="Times New Roman"/>
              </a:rPr>
              <a:t>NO:</a:t>
            </a:r>
            <a:r>
              <a:rPr lang="en-US" altLang="zh-CN" sz="1150" spc="1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5" dirty="0">
                <a:solidFill>
                  <a:srgbClr val="fefefe"/>
                </a:solidFill>
                <a:latin typeface="Times New Roman"/>
                <a:ea typeface="Times New Roman"/>
              </a:rPr>
              <a:t>312211202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30" dirty="0">
                <a:solidFill>
                  <a:srgbClr val="fefefe"/>
                </a:solidFill>
                <a:latin typeface="Times New Roman"/>
                <a:ea typeface="Times New Roman"/>
              </a:rPr>
              <a:t>6B39A5D770E8AA7992E47B7C8150</a:t>
            </a:r>
            <a:r>
              <a:rPr lang="en-US" altLang="zh-CN" sz="1150" spc="25" dirty="0">
                <a:solidFill>
                  <a:srgbClr val="fefefe"/>
                </a:solidFill>
                <a:latin typeface="Times New Roman"/>
                <a:ea typeface="Times New Roman"/>
              </a:rPr>
              <a:t>2485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ea typeface="Times New Roman"/>
              </a:rPr>
              <a:t>DEPARTMENT:</a:t>
            </a:r>
            <a:r>
              <a:rPr lang="en-US" altLang="zh-CN" sz="1150" spc="-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20" dirty="0">
                <a:solidFill>
                  <a:srgbClr val="fefefe"/>
                </a:solidFill>
                <a:latin typeface="Times New Roman"/>
                <a:ea typeface="Times New Roman"/>
              </a:rPr>
              <a:t>BCOM</a:t>
            </a:r>
            <a:r>
              <a:rPr lang="en-US" altLang="zh-CN" sz="1150" spc="-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ea typeface="Times New Roman"/>
              </a:rPr>
              <a:t>(BANK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15" dirty="0">
                <a:solidFill>
                  <a:srgbClr val="fefefe"/>
                </a:solidFill>
                <a:latin typeface="Times New Roman"/>
                <a:ea typeface="Times New Roman"/>
              </a:rPr>
              <a:t>MANAGEMENT)</a:t>
            </a:r>
          </a:p>
          <a:p>
            <a:pPr marL="0" indent="36433">
              <a:lnSpc>
                <a:spcPct val="100000"/>
              </a:lnSpc>
            </a:pP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COLLEGE:</a:t>
            </a:r>
            <a:r>
              <a:rPr lang="en-US" altLang="zh-CN" sz="1150" spc="-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DR.</a:t>
            </a:r>
            <a:r>
              <a:rPr lang="en-US" altLang="zh-CN" sz="1150" spc="-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MGR</a:t>
            </a:r>
            <a:r>
              <a:rPr lang="en-US" altLang="zh-CN" sz="1150" spc="-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JANAKI</a:t>
            </a:r>
            <a:r>
              <a:rPr lang="en-US" altLang="zh-CN" sz="1150" spc="-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COLLEGE</a:t>
            </a:r>
            <a:r>
              <a:rPr lang="en-US" altLang="zh-CN" sz="1150" spc="-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1150" spc="-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ARTS</a:t>
            </a:r>
            <a:r>
              <a:rPr lang="en-US" altLang="zh-CN" sz="1150" spc="-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&amp;</a:t>
            </a:r>
          </a:p>
          <a:p>
            <a:pPr marL="0">
              <a:lnSpc>
                <a:spcPct val="100000"/>
              </a:lnSpc>
            </a:pP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SCIENCE</a:t>
            </a:r>
            <a:r>
              <a:rPr lang="en-US" altLang="zh-CN" sz="1150" spc="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150" spc="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WOMEN.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272033" y="344868"/>
            <a:ext cx="5616751" cy="2393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50" spc="145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r>
              <a:rPr lang="en-US" altLang="zh-CN" sz="25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50" spc="12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hangingPunct="0" marL="1640300">
              <a:lnSpc>
                <a:spcPct val="100000"/>
              </a:lnSpc>
            </a:pP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Analysis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Excel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project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aimed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design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develop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comprehensive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framework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tracking,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analyzing,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evaluating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metrics.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94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project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successfully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created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interactive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0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user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friendly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Excel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dashboard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enables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14" dirty="0">
                <a:solidFill>
                  <a:srgbClr val="000000"/>
                </a:solidFill>
                <a:latin typeface="Times New Roman"/>
                <a:ea typeface="Times New Roman"/>
              </a:rPr>
              <a:t>HR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managers,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supervisors,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heads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driven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decisions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about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talent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94" dirty="0">
                <a:solidFill>
                  <a:srgbClr val="000000"/>
                </a:solidFill>
                <a:latin typeface="Times New Roman"/>
                <a:ea typeface="Times New Roman"/>
              </a:rPr>
              <a:t>management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95" dirty="0">
                <a:solidFill>
                  <a:srgbClr val="000000"/>
                </a:solidFill>
                <a:latin typeface="Times New Roman"/>
                <a:ea typeface="Times New Roman"/>
              </a:rPr>
              <a:t>develo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5" name="Freeform 5"> 
				</p:cNvPr>
          <p:cNvSpPr/>
          <p:nvPr/>
        </p:nvSpPr>
        <p:spPr>
          <a:xfrm>
            <a:off x="666750" y="1238250"/>
            <a:ext cx="6419850" cy="2584450"/>
          </a:xfrm>
          <a:custGeom>
            <a:avLst/>
            <a:gdLst>
              <a:gd name="connsiteX0" fmla="*/ 16371 w 6419850"/>
              <a:gd name="connsiteY0" fmla="*/ 2596336 h 2584450"/>
              <a:gd name="connsiteX1" fmla="*/ 6428601 w 6419850"/>
              <a:gd name="connsiteY1" fmla="*/ 2596336 h 2584450"/>
              <a:gd name="connsiteX2" fmla="*/ 6428601 w 6419850"/>
              <a:gd name="connsiteY2" fmla="*/ 15656 h 2584450"/>
              <a:gd name="connsiteX3" fmla="*/ 16371 w 6419850"/>
              <a:gd name="connsiteY3" fmla="*/ 15656 h 2584450"/>
              <a:gd name="connsiteX4" fmla="*/ 16371 w 6419850"/>
              <a:gd name="connsiteY4" fmla="*/ 2596336 h 25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850" h="2584450">
                <a:moveTo>
                  <a:pt x="16371" y="2596336"/>
                </a:moveTo>
                <a:lnTo>
                  <a:pt x="6428601" y="2596336"/>
                </a:lnTo>
                <a:lnTo>
                  <a:pt x="6428601" y="15656"/>
                </a:lnTo>
                <a:lnTo>
                  <a:pt x="16371" y="15656"/>
                </a:lnTo>
                <a:lnTo>
                  <a:pt x="16371" y="2596336"/>
                </a:lnTo>
                <a:close/>
              </a:path>
            </a:pathLst>
          </a:custGeom>
          <a:solidFill>
            <a:srgbClr val="936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666750" y="1238250"/>
            <a:ext cx="6419850" cy="2584450"/>
          </a:xfrm>
          <a:custGeom>
            <a:avLst/>
            <a:gdLst>
              <a:gd name="connsiteX0" fmla="*/ 16371 w 6419850"/>
              <a:gd name="connsiteY0" fmla="*/ 2596336 h 2584450"/>
              <a:gd name="connsiteX1" fmla="*/ 6428601 w 6419850"/>
              <a:gd name="connsiteY1" fmla="*/ 2596336 h 2584450"/>
              <a:gd name="connsiteX2" fmla="*/ 6428601 w 6419850"/>
              <a:gd name="connsiteY2" fmla="*/ 15656 h 2584450"/>
              <a:gd name="connsiteX3" fmla="*/ 16371 w 6419850"/>
              <a:gd name="connsiteY3" fmla="*/ 15656 h 2584450"/>
              <a:gd name="connsiteX4" fmla="*/ 16371 w 6419850"/>
              <a:gd name="connsiteY4" fmla="*/ 2596336 h 25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850" h="2584450">
                <a:moveTo>
                  <a:pt x="16371" y="2596336"/>
                </a:moveTo>
                <a:lnTo>
                  <a:pt x="6428601" y="2596336"/>
                </a:lnTo>
                <a:lnTo>
                  <a:pt x="6428601" y="15656"/>
                </a:lnTo>
                <a:lnTo>
                  <a:pt x="16371" y="15656"/>
                </a:lnTo>
                <a:lnTo>
                  <a:pt x="16371" y="2596336"/>
                </a:lnTo>
                <a:close/>
              </a:path>
            </a:pathLst>
          </a:custGeom>
          <a:solidFill>
            <a:srgbClr val="000086">
              <a:alpha val="0"/>
            </a:srgbClr>
          </a:solidFill>
          <a:ln w="8096">
            <a:solidFill>
              <a:srgbClr val="3a231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1454150" y="412750"/>
            <a:ext cx="5124450" cy="234950"/>
          </a:xfrm>
          <a:custGeom>
            <a:avLst/>
            <a:gdLst>
              <a:gd name="connsiteX0" fmla="*/ 18396 w 5124450"/>
              <a:gd name="connsiteY0" fmla="*/ 240050 h 234950"/>
              <a:gd name="connsiteX1" fmla="*/ 5125105 w 5124450"/>
              <a:gd name="connsiteY1" fmla="*/ 240050 h 234950"/>
              <a:gd name="connsiteX2" fmla="*/ 5125105 w 5124450"/>
              <a:gd name="connsiteY2" fmla="*/ 9307 h 234950"/>
              <a:gd name="connsiteX3" fmla="*/ 18396 w 5124450"/>
              <a:gd name="connsiteY3" fmla="*/ 9307 h 234950"/>
              <a:gd name="connsiteX4" fmla="*/ 18396 w 5124450"/>
              <a:gd name="connsiteY4" fmla="*/ 2400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4450" h="234950">
                <a:moveTo>
                  <a:pt x="18396" y="240050"/>
                </a:moveTo>
                <a:lnTo>
                  <a:pt x="5125105" y="240050"/>
                </a:lnTo>
                <a:lnTo>
                  <a:pt x="5125105" y="9307"/>
                </a:lnTo>
                <a:lnTo>
                  <a:pt x="18396" y="9307"/>
                </a:lnTo>
                <a:lnTo>
                  <a:pt x="18396" y="2400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a08d69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38985" y="446200"/>
            <a:ext cx="5216359" cy="3264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92582">
              <a:lnSpc>
                <a:spcPct val="100000"/>
              </a:lnSpc>
            </a:pP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PROJECT</a:t>
            </a:r>
            <a:r>
              <a:rPr lang="en-US" altLang="zh-CN" sz="11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TITLE</a:t>
            </a:r>
            <a:r>
              <a:rPr lang="en-US" altLang="zh-CN" sz="11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3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ea typeface="Times New Roman"/>
              </a:rPr>
              <a:t>Analysis</a:t>
            </a:r>
            <a:r>
              <a:rPr lang="en-US" altLang="zh-CN" sz="1150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11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EXCEL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300" spc="5" dirty="0">
                <a:solidFill>
                  <a:srgbClr val="fefefe"/>
                </a:solidFill>
                <a:latin typeface="Times New Roman"/>
                <a:ea typeface="Times New Roman"/>
              </a:rPr>
              <a:t>AGENDA</a:t>
            </a:r>
            <a:r>
              <a:rPr lang="en-US" altLang="zh-CN" sz="2300" spc="-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00" spc="20" dirty="0">
                <a:solidFill>
                  <a:srgbClr val="fefefe"/>
                </a:solidFill>
                <a:latin typeface="Times New Roman"/>
                <a:ea typeface="Times New Roman"/>
              </a:rPr>
              <a:t>:</a:t>
            </a:r>
          </a:p>
          <a:p>
            <a:pPr>
              <a:lnSpc>
                <a:spcPts val="1169"/>
              </a:lnSpc>
            </a:pPr>
            <a:endParaRPr lang="en-US" dirty="0" smtClean="0"/>
          </a:p>
          <a:p>
            <a:pPr marL="0" indent="1652889">
              <a:lnSpc>
                <a:spcPct val="100000"/>
              </a:lnSpc>
            </a:pPr>
            <a:r>
              <a:rPr lang="en-US" altLang="zh-CN" sz="1300" spc="69" dirty="0">
                <a:solidFill>
                  <a:srgbClr val="fefefe"/>
                </a:solidFill>
                <a:latin typeface="Times New Roman"/>
                <a:ea typeface="Times New Roman"/>
              </a:rPr>
              <a:t>1.Problem</a:t>
            </a:r>
            <a:r>
              <a:rPr lang="en-US" altLang="zh-CN" sz="1300" spc="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4" dirty="0">
                <a:solidFill>
                  <a:srgbClr val="fefefe"/>
                </a:solidFill>
                <a:latin typeface="Times New Roman"/>
                <a:ea typeface="Times New Roman"/>
              </a:rPr>
              <a:t>Statement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44" dirty="0">
                <a:solidFill>
                  <a:srgbClr val="fefefe"/>
                </a:solidFill>
                <a:latin typeface="Times New Roman"/>
                <a:ea typeface="Times New Roman"/>
              </a:rPr>
              <a:t>2.</a:t>
            </a:r>
            <a:r>
              <a:rPr lang="en-US" altLang="zh-CN" sz="1300" spc="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Project</a:t>
            </a:r>
            <a:r>
              <a:rPr lang="en-US" altLang="zh-CN" sz="1300" spc="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4" dirty="0">
                <a:solidFill>
                  <a:srgbClr val="fefefe"/>
                </a:solidFill>
                <a:latin typeface="Times New Roman"/>
                <a:ea typeface="Times New Roman"/>
              </a:rPr>
              <a:t>Overview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40" dirty="0">
                <a:solidFill>
                  <a:srgbClr val="fefefe"/>
                </a:solidFill>
                <a:latin typeface="Times New Roman"/>
                <a:ea typeface="Times New Roman"/>
              </a:rPr>
              <a:t>3.</a:t>
            </a:r>
            <a:r>
              <a:rPr lang="en-US" altLang="zh-CN" sz="1300" spc="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5" dirty="0">
                <a:solidFill>
                  <a:srgbClr val="fefefe"/>
                </a:solidFill>
                <a:latin typeface="Times New Roman"/>
                <a:ea typeface="Times New Roman"/>
              </a:rPr>
              <a:t>End</a:t>
            </a:r>
            <a:r>
              <a:rPr lang="en-US" altLang="zh-CN" sz="1300" spc="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Users</a:t>
            </a:r>
          </a:p>
          <a:p>
            <a:pPr>
              <a:lnSpc>
                <a:spcPts val="450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44" dirty="0">
                <a:solidFill>
                  <a:srgbClr val="fefefe"/>
                </a:solidFill>
                <a:latin typeface="Times New Roman"/>
                <a:ea typeface="Times New Roman"/>
              </a:rPr>
              <a:t>4.</a:t>
            </a:r>
            <a:r>
              <a:rPr lang="en-US" altLang="zh-CN" sz="1300" spc="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0" dirty="0">
                <a:solidFill>
                  <a:srgbClr val="fefefe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Solution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0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Proposition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5.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0" dirty="0">
                <a:solidFill>
                  <a:srgbClr val="fefefe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300" spc="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0" dirty="0">
                <a:solidFill>
                  <a:srgbClr val="fefefe"/>
                </a:solidFill>
                <a:latin typeface="Times New Roman"/>
                <a:ea typeface="Times New Roman"/>
              </a:rPr>
              <a:t>Description</a:t>
            </a:r>
          </a:p>
          <a:p>
            <a:pPr>
              <a:lnSpc>
                <a:spcPts val="444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6.</a:t>
            </a:r>
            <a:r>
              <a:rPr lang="en-US" altLang="zh-CN" sz="13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0" dirty="0">
                <a:solidFill>
                  <a:srgbClr val="fefefe"/>
                </a:solidFill>
                <a:latin typeface="Times New Roman"/>
                <a:ea typeface="Times New Roman"/>
              </a:rPr>
              <a:t>Modelling</a:t>
            </a:r>
            <a:r>
              <a:rPr lang="en-US" altLang="zh-CN" sz="13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4" dirty="0">
                <a:solidFill>
                  <a:srgbClr val="fefefe"/>
                </a:solidFill>
                <a:latin typeface="Times New Roman"/>
                <a:ea typeface="Times New Roman"/>
              </a:rPr>
              <a:t>Approach</a:t>
            </a:r>
          </a:p>
          <a:p>
            <a:pPr>
              <a:lnSpc>
                <a:spcPts val="450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40" dirty="0">
                <a:solidFill>
                  <a:srgbClr val="fefefe"/>
                </a:solidFill>
                <a:latin typeface="Times New Roman"/>
                <a:ea typeface="Times New Roman"/>
              </a:rPr>
              <a:t>7.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Results</a:t>
            </a:r>
            <a:r>
              <a:rPr lang="en-US" altLang="zh-CN" sz="1300" spc="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5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3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50" dirty="0">
                <a:solidFill>
                  <a:srgbClr val="fefefe"/>
                </a:solidFill>
                <a:latin typeface="Times New Roman"/>
                <a:ea typeface="Times New Roman"/>
              </a:rPr>
              <a:t>Discussion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1741867">
              <a:lnSpc>
                <a:spcPct val="100000"/>
              </a:lnSpc>
            </a:pPr>
            <a:r>
              <a:rPr lang="en-US" altLang="zh-CN" sz="1300" spc="55" dirty="0">
                <a:solidFill>
                  <a:srgbClr val="fefefe"/>
                </a:solidFill>
                <a:latin typeface="Times New Roman"/>
                <a:ea typeface="Times New Roman"/>
              </a:rPr>
              <a:t>8.</a:t>
            </a:r>
            <a:r>
              <a:rPr lang="en-US" altLang="zh-CN" sz="1300" spc="-11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69" dirty="0">
                <a:solidFill>
                  <a:srgbClr val="fefefe"/>
                </a:solidFill>
                <a:latin typeface="Times New Roman"/>
                <a:ea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002040" y="158378"/>
            <a:ext cx="3748797" cy="3853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50" spc="-25" dirty="0">
                <a:solidFill>
                  <a:srgbClr val="000000"/>
                </a:solidFill>
                <a:latin typeface="Times New Roman"/>
                <a:ea typeface="Times New Roman"/>
              </a:rPr>
              <a:t>PROBLEM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25" dirty="0">
                <a:solidFill>
                  <a:srgbClr val="000000"/>
                </a:solidFill>
                <a:latin typeface="Times New Roman"/>
                <a:ea typeface="Times New Roman"/>
              </a:rPr>
              <a:t>STATEMENT</a:t>
            </a:r>
            <a:r>
              <a:rPr lang="en-US" altLang="zh-CN" sz="115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 hangingPunct="0" marL="0" indent="36433">
              <a:lnSpc>
                <a:spcPct val="99583"/>
              </a:lnSpc>
            </a:pP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struggle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effectively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analyze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evaluate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employees.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organization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large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workforce,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manually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tracking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individual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metrics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time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consuming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prone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errors.</a:t>
            </a:r>
            <a:r>
              <a:rPr lang="en-US" altLang="zh-CN" sz="1150" spc="129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systematic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94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driven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approach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assess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performance,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areas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improvement,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94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informed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decisions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about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promotions,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training,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development.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04" dirty="0">
                <a:solidFill>
                  <a:srgbClr val="000000"/>
                </a:solidFill>
                <a:latin typeface="Times New Roman"/>
                <a:ea typeface="Times New Roman"/>
              </a:rPr>
              <a:t>How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leverage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Excel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create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comprehensive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analysis.</a:t>
            </a:r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50" spc="85" dirty="0">
                <a:solidFill>
                  <a:srgbClr val="000000"/>
                </a:solidFill>
                <a:latin typeface="Times New Roman"/>
                <a:ea typeface="Times New Roman"/>
              </a:rPr>
              <a:t>proces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s:</a:t>
            </a:r>
          </a:p>
          <a:p>
            <a:pPr marL="0" indent="765662">
              <a:lnSpc>
                <a:spcPct val="98750"/>
              </a:lnSpc>
            </a:pP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Manual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collection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analysis.</a:t>
            </a:r>
          </a:p>
          <a:p>
            <a:pPr marL="0" indent="765662">
              <a:lnSpc>
                <a:spcPct val="100000"/>
              </a:lnSpc>
            </a:pP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Inability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track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individual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</a:p>
          <a:p>
            <a:pPr marL="0">
              <a:lnSpc>
                <a:spcPct val="100000"/>
              </a:lnSpc>
            </a:pP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metrics</a:t>
            </a:r>
            <a:r>
              <a:rPr lang="en-US" altLang="zh-CN" sz="115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marL="0" indent="765662">
              <a:lnSpc>
                <a:spcPct val="100000"/>
              </a:lnSpc>
            </a:pP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Limited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visibility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strengths</a:t>
            </a:r>
          </a:p>
          <a:p>
            <a:pPr marL="0">
              <a:lnSpc>
                <a:spcPct val="100000"/>
              </a:lnSpc>
            </a:pPr>
            <a:r>
              <a:rPr lang="en-US" altLang="zh-CN" sz="1150" spc="10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89" dirty="0">
                <a:solidFill>
                  <a:srgbClr val="000000"/>
                </a:solidFill>
                <a:latin typeface="Times New Roman"/>
                <a:ea typeface="Times New Roman"/>
              </a:rPr>
              <a:t>weaknesses.</a:t>
            </a:r>
          </a:p>
          <a:p>
            <a:pPr marL="0" indent="729229">
              <a:lnSpc>
                <a:spcPct val="98750"/>
              </a:lnSpc>
            </a:pPr>
            <a:r>
              <a:rPr lang="en-US" altLang="zh-CN" sz="1150" spc="40" dirty="0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lang="en-US" altLang="zh-CN" sz="11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Difficulty</a:t>
            </a:r>
            <a:r>
              <a:rPr lang="en-US" altLang="zh-CN" sz="11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1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identifying</a:t>
            </a:r>
            <a:r>
              <a:rPr lang="en-US" altLang="zh-CN" sz="11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areas</a:t>
            </a:r>
            <a:r>
              <a:rPr lang="en-US" altLang="zh-CN" sz="11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</a:p>
          <a:p>
            <a:pPr marL="0">
              <a:lnSpc>
                <a:spcPct val="100000"/>
              </a:lnSpc>
            </a:pP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improvement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 marL="0" indent="729229">
              <a:lnSpc>
                <a:spcPct val="100000"/>
              </a:lnSpc>
            </a:pP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5.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Inefficient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decision</a:t>
            </a:r>
            <a:r>
              <a:rPr lang="en-US" altLang="zh-CN" sz="1150" spc="8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making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process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</a:p>
          <a:p>
            <a:pPr marL="0">
              <a:lnSpc>
                <a:spcPct val="100000"/>
              </a:lnSpc>
            </a:pP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promotions,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training,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12" name="Freeform 12"> 
				</p:cNvPr>
          <p:cNvSpPr/>
          <p:nvPr/>
        </p:nvSpPr>
        <p:spPr>
          <a:xfrm>
            <a:off x="1949450" y="273050"/>
            <a:ext cx="3702050" cy="3816350"/>
          </a:xfrm>
          <a:custGeom>
            <a:avLst/>
            <a:gdLst>
              <a:gd name="connsiteX0" fmla="*/ 14943 w 3702050"/>
              <a:gd name="connsiteY0" fmla="*/ 3816568 h 3816350"/>
              <a:gd name="connsiteX1" fmla="*/ 3706833 w 3702050"/>
              <a:gd name="connsiteY1" fmla="*/ 3816568 h 3816350"/>
              <a:gd name="connsiteX2" fmla="*/ 3706833 w 3702050"/>
              <a:gd name="connsiteY2" fmla="*/ 15378 h 3816350"/>
              <a:gd name="connsiteX3" fmla="*/ 14943 w 3702050"/>
              <a:gd name="connsiteY3" fmla="*/ 15378 h 3816350"/>
              <a:gd name="connsiteX4" fmla="*/ 14943 w 3702050"/>
              <a:gd name="connsiteY4" fmla="*/ 3816568 h 381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050" h="3816350">
                <a:moveTo>
                  <a:pt x="14943" y="3816568"/>
                </a:moveTo>
                <a:lnTo>
                  <a:pt x="3706833" y="3816568"/>
                </a:lnTo>
                <a:lnTo>
                  <a:pt x="3706833" y="15378"/>
                </a:lnTo>
                <a:lnTo>
                  <a:pt x="14943" y="15378"/>
                </a:lnTo>
                <a:lnTo>
                  <a:pt x="14943" y="3816568"/>
                </a:lnTo>
                <a:close/>
              </a:path>
            </a:pathLst>
          </a:custGeom>
          <a:solidFill>
            <a:srgbClr val="d1461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1949450" y="273050"/>
            <a:ext cx="3702050" cy="3816350"/>
          </a:xfrm>
          <a:custGeom>
            <a:avLst/>
            <a:gdLst>
              <a:gd name="connsiteX0" fmla="*/ 14943 w 3702050"/>
              <a:gd name="connsiteY0" fmla="*/ 3816568 h 3816350"/>
              <a:gd name="connsiteX1" fmla="*/ 3706833 w 3702050"/>
              <a:gd name="connsiteY1" fmla="*/ 3816568 h 3816350"/>
              <a:gd name="connsiteX2" fmla="*/ 3706833 w 3702050"/>
              <a:gd name="connsiteY2" fmla="*/ 15378 h 3816350"/>
              <a:gd name="connsiteX3" fmla="*/ 14943 w 3702050"/>
              <a:gd name="connsiteY3" fmla="*/ 15378 h 3816350"/>
              <a:gd name="connsiteX4" fmla="*/ 14943 w 3702050"/>
              <a:gd name="connsiteY4" fmla="*/ 3816568 h 381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050" h="3816350">
                <a:moveTo>
                  <a:pt x="14943" y="3816568"/>
                </a:moveTo>
                <a:lnTo>
                  <a:pt x="3706833" y="3816568"/>
                </a:lnTo>
                <a:lnTo>
                  <a:pt x="3706833" y="15378"/>
                </a:lnTo>
                <a:lnTo>
                  <a:pt x="14943" y="15378"/>
                </a:lnTo>
                <a:lnTo>
                  <a:pt x="14943" y="38165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56170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225659" y="402642"/>
            <a:ext cx="3234948" cy="3009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07207">
              <a:lnSpc>
                <a:spcPct val="100000"/>
              </a:lnSpc>
            </a:pP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WHO</a:t>
            </a:r>
            <a:r>
              <a:rPr lang="en-US" altLang="zh-CN" sz="115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115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15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END</a:t>
            </a:r>
            <a:r>
              <a:rPr lang="en-US" altLang="zh-CN" sz="115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ea typeface="Times New Roman"/>
              </a:rPr>
              <a:t>USERS?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888563">
              <a:lnSpc>
                <a:spcPct val="100000"/>
              </a:lnSpc>
            </a:pPr>
            <a:r>
              <a:rPr lang="en-US" altLang="zh-CN" sz="1750" spc="189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2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10" dirty="0">
                <a:solidFill>
                  <a:srgbClr val="fefefe"/>
                </a:solidFill>
                <a:latin typeface="Times New Roman"/>
                <a:ea typeface="Times New Roman"/>
              </a:rPr>
              <a:t>Employees</a:t>
            </a:r>
          </a:p>
          <a:p>
            <a:pPr marL="0" indent="79181">
              <a:lnSpc>
                <a:spcPct val="100000"/>
              </a:lnSpc>
              <a:spcBef>
                <a:spcPts val="104"/>
              </a:spcBef>
            </a:pPr>
            <a:r>
              <a:rPr lang="en-US" altLang="zh-CN" sz="1750" spc="200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8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4" dirty="0">
                <a:solidFill>
                  <a:srgbClr val="fefefe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1750" spc="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14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750" spc="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14" dirty="0">
                <a:solidFill>
                  <a:srgbClr val="fefefe"/>
                </a:solidFill>
                <a:latin typeface="Times New Roman"/>
                <a:ea typeface="Times New Roman"/>
              </a:rPr>
              <a:t>Development</a:t>
            </a:r>
          </a:p>
          <a:p>
            <a:pPr marL="0" indent="1249008">
              <a:lnSpc>
                <a:spcPct val="100000"/>
              </a:lnSpc>
              <a:spcBef>
                <a:spcPts val="139"/>
              </a:spcBef>
            </a:pPr>
            <a:r>
              <a:rPr lang="en-US" altLang="zh-CN" sz="1750" spc="119" dirty="0">
                <a:solidFill>
                  <a:srgbClr val="fefefe"/>
                </a:solidFill>
                <a:latin typeface="Times New Roman"/>
                <a:ea typeface="Times New Roman"/>
              </a:rPr>
              <a:t>Tea</a:t>
            </a:r>
            <a:r>
              <a:rPr lang="en-US" altLang="zh-CN" sz="1750" spc="114" dirty="0">
                <a:solidFill>
                  <a:srgbClr val="fefefe"/>
                </a:solidFill>
                <a:latin typeface="Times New Roman"/>
                <a:ea typeface="Times New Roman"/>
              </a:rPr>
              <a:t>ms</a:t>
            </a:r>
          </a:p>
          <a:p>
            <a:pPr hangingPunct="0" marL="924186" indent="-677655">
              <a:lnSpc>
                <a:spcPct val="101250"/>
              </a:lnSpc>
            </a:pPr>
            <a:r>
              <a:rPr lang="en-US" altLang="zh-CN" sz="1750" spc="195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69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0" dirty="0">
                <a:solidFill>
                  <a:srgbClr val="fefefe"/>
                </a:solidFill>
                <a:latin typeface="Times New Roman"/>
                <a:ea typeface="Times New Roman"/>
              </a:rPr>
              <a:t>Executive</a:t>
            </a:r>
            <a:r>
              <a:rPr lang="en-US" altLang="zh-CN" sz="1750" spc="6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25" dirty="0">
                <a:solidFill>
                  <a:srgbClr val="fefefe"/>
                </a:solidFill>
                <a:latin typeface="Times New Roman"/>
                <a:ea typeface="Times New Roman"/>
              </a:rPr>
              <a:t>Management</a:t>
            </a:r>
            <a:r>
              <a:rPr lang="en-US" altLang="zh-CN" sz="17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750" spc="204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0" dirty="0">
                <a:solidFill>
                  <a:srgbClr val="fefefe"/>
                </a:solidFill>
                <a:latin typeface="Times New Roman"/>
                <a:ea typeface="Times New Roman"/>
              </a:rPr>
              <a:t>Recruiters</a:t>
            </a:r>
          </a:p>
          <a:p>
            <a:pPr marL="0" indent="34571">
              <a:lnSpc>
                <a:spcPct val="100000"/>
              </a:lnSpc>
            </a:pPr>
            <a:r>
              <a:rPr lang="en-US" altLang="zh-CN" sz="1750" spc="204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69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20" dirty="0">
                <a:solidFill>
                  <a:srgbClr val="fefefe"/>
                </a:solidFill>
                <a:latin typeface="Times New Roman"/>
                <a:ea typeface="Times New Roman"/>
              </a:rPr>
              <a:t>Compensation</a:t>
            </a:r>
            <a:r>
              <a:rPr lang="en-US" altLang="zh-CN" sz="1750" spc="6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25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750" spc="6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4" dirty="0">
                <a:solidFill>
                  <a:srgbClr val="fefefe"/>
                </a:solidFill>
                <a:latin typeface="Times New Roman"/>
                <a:ea typeface="Times New Roman"/>
              </a:rPr>
              <a:t>Benefits</a:t>
            </a:r>
          </a:p>
          <a:p>
            <a:pPr marL="0" indent="1249008">
              <a:lnSpc>
                <a:spcPct val="100000"/>
              </a:lnSpc>
            </a:pPr>
            <a:r>
              <a:rPr lang="en-US" altLang="zh-CN" sz="1750" spc="119" dirty="0">
                <a:solidFill>
                  <a:srgbClr val="fefefe"/>
                </a:solidFill>
                <a:latin typeface="Times New Roman"/>
                <a:ea typeface="Times New Roman"/>
              </a:rPr>
              <a:t>Tea</a:t>
            </a:r>
            <a:r>
              <a:rPr lang="en-US" altLang="zh-CN" sz="1750" spc="114" dirty="0">
                <a:solidFill>
                  <a:srgbClr val="fefefe"/>
                </a:solidFill>
                <a:latin typeface="Times New Roman"/>
                <a:ea typeface="Times New Roman"/>
              </a:rPr>
              <a:t>ms</a:t>
            </a:r>
          </a:p>
          <a:p>
            <a:pPr marL="0">
              <a:lnSpc>
                <a:spcPct val="100000"/>
              </a:lnSpc>
            </a:pPr>
            <a:r>
              <a:rPr lang="en-US" altLang="zh-CN" sz="1750" spc="204" dirty="0">
                <a:solidFill>
                  <a:srgbClr val="fefefe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85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4" dirty="0">
                <a:solidFill>
                  <a:srgbClr val="fefefe"/>
                </a:solidFill>
                <a:latin typeface="Times New Roman"/>
                <a:ea typeface="Times New Roman"/>
              </a:rPr>
              <a:t>Organizational</a:t>
            </a:r>
            <a:r>
              <a:rPr lang="en-US" altLang="zh-CN" sz="1750" spc="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20" dirty="0">
                <a:solidFill>
                  <a:srgbClr val="fefefe"/>
                </a:solidFill>
                <a:latin typeface="Times New Roman"/>
                <a:ea typeface="Times New Roman"/>
              </a:rPr>
              <a:t>Development</a:t>
            </a:r>
          </a:p>
          <a:p>
            <a:pPr marL="0" indent="1249008">
              <a:lnSpc>
                <a:spcPct val="100000"/>
              </a:lnSpc>
            </a:pPr>
            <a:r>
              <a:rPr lang="en-US" altLang="zh-CN" sz="1750" spc="119" dirty="0">
                <a:solidFill>
                  <a:srgbClr val="fefefe"/>
                </a:solidFill>
                <a:latin typeface="Times New Roman"/>
                <a:ea typeface="Times New Roman"/>
              </a:rPr>
              <a:t>Tea</a:t>
            </a:r>
            <a:r>
              <a:rPr lang="en-US" altLang="zh-CN" sz="1750" spc="114" dirty="0">
                <a:solidFill>
                  <a:srgbClr val="fefefe"/>
                </a:solidFill>
                <a:latin typeface="Times New Roman"/>
                <a:ea typeface="Times New Roman"/>
              </a:rPr>
              <a:t>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16" name="Freeform 16"> 
				</p:cNvPr>
          <p:cNvSpPr/>
          <p:nvPr/>
        </p:nvSpPr>
        <p:spPr>
          <a:xfrm>
            <a:off x="2495550" y="95250"/>
            <a:ext cx="3041650" cy="222250"/>
          </a:xfrm>
          <a:custGeom>
            <a:avLst/>
            <a:gdLst>
              <a:gd name="connsiteX0" fmla="*/ 15340 w 3041650"/>
              <a:gd name="connsiteY0" fmla="*/ 229652 h 222250"/>
              <a:gd name="connsiteX1" fmla="*/ 3045361 w 3041650"/>
              <a:gd name="connsiteY1" fmla="*/ 229652 h 222250"/>
              <a:gd name="connsiteX2" fmla="*/ 3045361 w 3041650"/>
              <a:gd name="connsiteY2" fmla="*/ 17125 h 222250"/>
              <a:gd name="connsiteX3" fmla="*/ 15340 w 3041650"/>
              <a:gd name="connsiteY3" fmla="*/ 17125 h 222250"/>
              <a:gd name="connsiteX4" fmla="*/ 15340 w 3041650"/>
              <a:gd name="connsiteY4" fmla="*/ 229652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222250">
                <a:moveTo>
                  <a:pt x="15340" y="229652"/>
                </a:moveTo>
                <a:lnTo>
                  <a:pt x="3045361" y="229652"/>
                </a:lnTo>
                <a:lnTo>
                  <a:pt x="3045361" y="17125"/>
                </a:lnTo>
                <a:lnTo>
                  <a:pt x="15340" y="17125"/>
                </a:lnTo>
                <a:lnTo>
                  <a:pt x="15340" y="22965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2495550" y="95250"/>
            <a:ext cx="3041650" cy="222250"/>
          </a:xfrm>
          <a:custGeom>
            <a:avLst/>
            <a:gdLst>
              <a:gd name="connsiteX0" fmla="*/ 15340 w 3041650"/>
              <a:gd name="connsiteY0" fmla="*/ 229652 h 222250"/>
              <a:gd name="connsiteX1" fmla="*/ 3045361 w 3041650"/>
              <a:gd name="connsiteY1" fmla="*/ 229652 h 222250"/>
              <a:gd name="connsiteX2" fmla="*/ 3045361 w 3041650"/>
              <a:gd name="connsiteY2" fmla="*/ 17125 h 222250"/>
              <a:gd name="connsiteX3" fmla="*/ 15340 w 3041650"/>
              <a:gd name="connsiteY3" fmla="*/ 17125 h 222250"/>
              <a:gd name="connsiteX4" fmla="*/ 15340 w 3041650"/>
              <a:gd name="connsiteY4" fmla="*/ 229652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222250">
                <a:moveTo>
                  <a:pt x="15340" y="229652"/>
                </a:moveTo>
                <a:lnTo>
                  <a:pt x="3045361" y="229652"/>
                </a:lnTo>
                <a:lnTo>
                  <a:pt x="3045361" y="17125"/>
                </a:lnTo>
                <a:lnTo>
                  <a:pt x="15340" y="17125"/>
                </a:lnTo>
                <a:lnTo>
                  <a:pt x="15340" y="2296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2292350" y="882650"/>
            <a:ext cx="3892550" cy="1441450"/>
          </a:xfrm>
          <a:custGeom>
            <a:avLst/>
            <a:gdLst>
              <a:gd name="connsiteX0" fmla="*/ 12085 w 3892550"/>
              <a:gd name="connsiteY0" fmla="*/ 1452065 h 1441450"/>
              <a:gd name="connsiteX1" fmla="*/ 3898286 w 3892550"/>
              <a:gd name="connsiteY1" fmla="*/ 1452065 h 1441450"/>
              <a:gd name="connsiteX2" fmla="*/ 3898286 w 3892550"/>
              <a:gd name="connsiteY2" fmla="*/ 19029 h 1441450"/>
              <a:gd name="connsiteX3" fmla="*/ 12085 w 3892550"/>
              <a:gd name="connsiteY3" fmla="*/ 19029 h 1441450"/>
              <a:gd name="connsiteX4" fmla="*/ 12085 w 3892550"/>
              <a:gd name="connsiteY4" fmla="*/ 1452065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550" h="1441450">
                <a:moveTo>
                  <a:pt x="12085" y="1452065"/>
                </a:moveTo>
                <a:lnTo>
                  <a:pt x="3898286" y="1452065"/>
                </a:lnTo>
                <a:lnTo>
                  <a:pt x="3898286" y="19029"/>
                </a:lnTo>
                <a:lnTo>
                  <a:pt x="12085" y="19029"/>
                </a:lnTo>
                <a:lnTo>
                  <a:pt x="12085" y="145206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2359894" y="143551"/>
            <a:ext cx="3623437" cy="2146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07263">
              <a:lnSpc>
                <a:spcPct val="100000"/>
              </a:lnSpc>
            </a:pP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SOLUTION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ITS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1000" spc="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00" dirty="0">
                <a:solidFill>
                  <a:srgbClr val="fefefe"/>
                </a:solidFill>
                <a:latin typeface="Times New Roman"/>
                <a:ea typeface="Times New Roman"/>
              </a:rPr>
              <a:t>PROPOSITION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04"/>
              </a:lnSpc>
            </a:pPr>
            <a:endParaRPr lang="en-US" dirty="0" smtClean="0"/>
          </a:p>
          <a:p>
            <a:pPr marL="0">
              <a:lnSpc>
                <a:spcPct val="112083"/>
              </a:lnSpc>
            </a:pPr>
            <a:r>
              <a:rPr lang="en-US" altLang="zh-CN" sz="1750" spc="189" dirty="0">
                <a:solidFill>
                  <a:srgbClr val="bf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60" dirty="0">
                <a:solidFill>
                  <a:srgbClr val="bf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94" dirty="0">
                <a:solidFill>
                  <a:srgbClr val="bf0000"/>
                </a:solidFill>
                <a:latin typeface="Times New Roman"/>
                <a:ea typeface="Times New Roman"/>
              </a:rPr>
              <a:t>Conditional</a:t>
            </a:r>
            <a:r>
              <a:rPr lang="en-US" altLang="zh-CN" sz="175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0" dirty="0">
                <a:solidFill>
                  <a:srgbClr val="bf0000"/>
                </a:solidFill>
                <a:latin typeface="Times New Roman"/>
                <a:ea typeface="Times New Roman"/>
              </a:rPr>
              <a:t>formatting</a:t>
            </a:r>
            <a:r>
              <a:rPr lang="en-US" altLang="zh-CN" sz="175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85" dirty="0">
                <a:solidFill>
                  <a:srgbClr val="bf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75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4" dirty="0">
                <a:solidFill>
                  <a:srgbClr val="bf0000"/>
                </a:solidFill>
                <a:latin typeface="Times New Roman"/>
                <a:ea typeface="Times New Roman"/>
              </a:rPr>
              <a:t>Missing</a:t>
            </a:r>
          </a:p>
          <a:p>
            <a:pPr marL="0">
              <a:lnSpc>
                <a:spcPct val="100000"/>
              </a:lnSpc>
            </a:pPr>
            <a:r>
              <a:rPr lang="en-US" altLang="zh-CN" sz="1750" spc="64" dirty="0">
                <a:solidFill>
                  <a:srgbClr val="bf0000"/>
                </a:solidFill>
                <a:latin typeface="Times New Roman"/>
                <a:ea typeface="Times New Roman"/>
              </a:rPr>
              <a:t>Filter</a:t>
            </a:r>
            <a:r>
              <a:rPr lang="en-US" altLang="zh-CN" sz="175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20" dirty="0">
                <a:solidFill>
                  <a:srgbClr val="bf0000"/>
                </a:solidFill>
                <a:latin typeface="Times New Roman"/>
                <a:ea typeface="Times New Roman"/>
              </a:rPr>
              <a:t>–</a:t>
            </a:r>
            <a:r>
              <a:rPr lang="en-US" altLang="zh-CN" sz="175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4" dirty="0">
                <a:solidFill>
                  <a:srgbClr val="bf0000"/>
                </a:solidFill>
                <a:latin typeface="Times New Roman"/>
                <a:ea typeface="Times New Roman"/>
              </a:rPr>
              <a:t>Remove</a:t>
            </a:r>
          </a:p>
          <a:p>
            <a:pPr marL="0" indent="56835">
              <a:lnSpc>
                <a:spcPct val="100000"/>
              </a:lnSpc>
            </a:pPr>
            <a:r>
              <a:rPr lang="en-US" altLang="zh-CN" sz="1750" spc="179" dirty="0">
                <a:solidFill>
                  <a:srgbClr val="bf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64" dirty="0">
                <a:solidFill>
                  <a:srgbClr val="bf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4" dirty="0">
                <a:solidFill>
                  <a:srgbClr val="bf0000"/>
                </a:solidFill>
                <a:latin typeface="Times New Roman"/>
                <a:ea typeface="Times New Roman"/>
              </a:rPr>
              <a:t>Formula</a:t>
            </a:r>
            <a:r>
              <a:rPr lang="en-US" altLang="zh-CN" sz="1750" spc="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80" dirty="0">
                <a:solidFill>
                  <a:srgbClr val="bf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75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0" dirty="0">
                <a:solidFill>
                  <a:srgbClr val="bf0000"/>
                </a:solidFill>
                <a:latin typeface="Times New Roman"/>
                <a:ea typeface="Times New Roman"/>
              </a:rPr>
              <a:t>Performance</a:t>
            </a:r>
          </a:p>
          <a:p>
            <a:pPr marL="0">
              <a:lnSpc>
                <a:spcPct val="100000"/>
              </a:lnSpc>
            </a:pPr>
            <a:r>
              <a:rPr lang="en-US" altLang="zh-CN" sz="1750" spc="129" dirty="0">
                <a:solidFill>
                  <a:srgbClr val="bf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50" dirty="0">
                <a:solidFill>
                  <a:srgbClr val="bf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64" dirty="0">
                <a:solidFill>
                  <a:srgbClr val="bf0000"/>
                </a:solidFill>
                <a:latin typeface="Times New Roman"/>
                <a:ea typeface="Times New Roman"/>
              </a:rPr>
              <a:t>Pivot</a:t>
            </a:r>
            <a:r>
              <a:rPr lang="en-US" altLang="zh-CN" sz="1750" spc="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64" dirty="0">
                <a:solidFill>
                  <a:srgbClr val="bf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750" spc="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85" dirty="0">
                <a:solidFill>
                  <a:srgbClr val="bf0000"/>
                </a:solidFill>
                <a:latin typeface="Times New Roman"/>
                <a:ea typeface="Times New Roman"/>
              </a:rPr>
              <a:t>Summary</a:t>
            </a:r>
          </a:p>
          <a:p>
            <a:pPr marL="0">
              <a:lnSpc>
                <a:spcPct val="100000"/>
              </a:lnSpc>
            </a:pPr>
            <a:r>
              <a:rPr lang="en-US" altLang="zh-CN" sz="1750" spc="175" dirty="0">
                <a:solidFill>
                  <a:srgbClr val="bf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750" spc="60" dirty="0">
                <a:solidFill>
                  <a:srgbClr val="bf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750" spc="104" dirty="0">
                <a:solidFill>
                  <a:srgbClr val="bf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175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85" dirty="0">
                <a:solidFill>
                  <a:srgbClr val="bf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75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100" dirty="0">
                <a:solidFill>
                  <a:srgbClr val="bf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75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750" spc="85" dirty="0">
                <a:solidFill>
                  <a:srgbClr val="bf0000"/>
                </a:solidFill>
                <a:latin typeface="Times New Roman"/>
                <a:ea typeface="Times New Roman"/>
              </a:rPr>
              <a:t>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60" y="0"/>
            <a:ext cx="2491740" cy="438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93050" y="448882"/>
            <a:ext cx="3444962" cy="1976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7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  <a:r>
              <a:rPr lang="en-US" altLang="zh-CN" sz="1300" spc="75" dirty="0">
                <a:solidFill>
                  <a:srgbClr val="00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3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75" dirty="0">
                <a:solidFill>
                  <a:srgbClr val="000000"/>
                </a:solidFill>
                <a:latin typeface="Times New Roman"/>
                <a:ea typeface="Times New Roman"/>
              </a:rPr>
              <a:t>Description</a:t>
            </a:r>
            <a:r>
              <a:rPr lang="en-US" altLang="zh-CN" sz="13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94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5"/>
              </a:lnSpc>
            </a:pPr>
            <a:endParaRPr lang="en-US" dirty="0" smtClean="0"/>
          </a:p>
          <a:p>
            <a:pPr hangingPunct="0" marL="1482018">
              <a:lnSpc>
                <a:spcPct val="100000"/>
              </a:lnSpc>
            </a:pPr>
            <a:r>
              <a:rPr lang="en-US" altLang="zh-CN" sz="1150" spc="120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04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haggle</a:t>
            </a:r>
            <a:r>
              <a:rPr lang="en-US" altLang="zh-CN" sz="1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104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26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fe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atures</a:t>
            </a:r>
          </a:p>
          <a:p>
            <a:pPr marL="0" indent="1482018">
              <a:lnSpc>
                <a:spcPct val="100000"/>
              </a:lnSpc>
            </a:pPr>
            <a:r>
              <a:rPr lang="en-US" altLang="zh-CN" sz="1150" spc="104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-1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features</a:t>
            </a:r>
          </a:p>
          <a:p>
            <a:pPr marL="0" indent="1482018">
              <a:lnSpc>
                <a:spcPct val="100000"/>
              </a:lnSpc>
            </a:pPr>
            <a:r>
              <a:rPr lang="en-US" altLang="zh-CN" sz="1150" spc="114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5" dirty="0">
                <a:solidFill>
                  <a:srgbClr val="000000"/>
                </a:solidFill>
                <a:latin typeface="Times New Roman"/>
                <a:ea typeface="Times New Roman"/>
              </a:rPr>
              <a:t>id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</a:p>
          <a:p>
            <a:pPr marL="0" indent="1482018">
              <a:lnSpc>
                <a:spcPct val="100000"/>
              </a:lnSpc>
            </a:pPr>
            <a:r>
              <a:rPr lang="en-US" altLang="zh-CN" sz="1150" spc="89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Name</a:t>
            </a:r>
            <a:r>
              <a:rPr lang="en-US" altLang="zh-CN" sz="115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1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ea typeface="Times New Roman"/>
              </a:rPr>
              <a:t>text</a:t>
            </a:r>
          </a:p>
          <a:p>
            <a:pPr marL="0" indent="1482018">
              <a:lnSpc>
                <a:spcPct val="100000"/>
              </a:lnSpc>
            </a:pPr>
            <a:r>
              <a:rPr lang="en-US" altLang="zh-CN" sz="1150" spc="114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level</a:t>
            </a:r>
          </a:p>
          <a:p>
            <a:pPr marL="0" indent="1482018">
              <a:lnSpc>
                <a:spcPct val="100000"/>
              </a:lnSpc>
            </a:pPr>
            <a:r>
              <a:rPr lang="en-US" altLang="zh-CN" sz="1150" spc="125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75" dirty="0">
                <a:solidFill>
                  <a:srgbClr val="000000"/>
                </a:solidFill>
                <a:latin typeface="Times New Roman"/>
                <a:ea typeface="Times New Roman"/>
              </a:rPr>
              <a:t>Gender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64" dirty="0">
                <a:solidFill>
                  <a:srgbClr val="000000"/>
                </a:solidFill>
                <a:latin typeface="Times New Roman"/>
                <a:ea typeface="Times New Roman"/>
              </a:rPr>
              <a:t>male,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female</a:t>
            </a:r>
          </a:p>
          <a:p>
            <a:pPr marL="0" indent="1518451">
              <a:lnSpc>
                <a:spcPct val="100000"/>
              </a:lnSpc>
            </a:pPr>
            <a:r>
              <a:rPr lang="en-US" altLang="zh-CN" sz="1150" spc="120" dirty="0">
                <a:solidFill>
                  <a:srgbClr val="000000"/>
                </a:solidFill>
                <a:latin typeface="Segoe UI Symbol"/>
                <a:ea typeface="Segoe UI Symbol"/>
              </a:rPr>
              <a:t>★</a:t>
            </a:r>
            <a:r>
              <a:rPr lang="en-US" altLang="zh-CN" sz="115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0" dirty="0">
                <a:solidFill>
                  <a:srgbClr val="000000"/>
                </a:solidFill>
                <a:latin typeface="Times New Roman"/>
                <a:ea typeface="Times New Roman"/>
              </a:rPr>
              <a:t>rating</a:t>
            </a:r>
            <a:r>
              <a:rPr lang="en-US" altLang="zh-CN" sz="115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5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1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69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595965" y="260136"/>
            <a:ext cx="1801012" cy="2690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0000"/>
              </a:lnSpc>
            </a:pP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150" spc="-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"WOW"</a:t>
            </a:r>
            <a:r>
              <a:rPr lang="en-US" altLang="zh-CN" sz="1150" spc="-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150" spc="-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1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10" dirty="0">
                <a:solidFill>
                  <a:srgbClr val="fefefe"/>
                </a:solidFill>
                <a:latin typeface="Times New Roman"/>
                <a:ea typeface="Times New Roman"/>
              </a:rPr>
              <a:t>SOLUTION</a:t>
            </a:r>
            <a:r>
              <a:rPr lang="en-US" altLang="zh-CN" sz="1150" spc="-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spc="-10" dirty="0">
                <a:solidFill>
                  <a:srgbClr val="fefefe"/>
                </a:solidFill>
                <a:latin typeface="Times New Roman"/>
                <a:ea typeface="Times New Roman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hangingPunct="0" marL="199977" indent="-28337">
              <a:lnSpc>
                <a:spcPct val="159166"/>
              </a:lnSpc>
            </a:pPr>
            <a:r>
              <a:rPr lang="en-US" altLang="zh-CN" sz="900" spc="10" dirty="0">
                <a:solidFill>
                  <a:srgbClr val="9d351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900" spc="-65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5" dirty="0">
                <a:solidFill>
                  <a:srgbClr val="9d3510"/>
                </a:solidFill>
                <a:latin typeface="Times New Roman"/>
                <a:ea typeface="Times New Roman"/>
              </a:rPr>
              <a:t>COLLECTION: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89" dirty="0">
                <a:solidFill>
                  <a:srgbClr val="9d351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900" spc="-104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80" dirty="0">
                <a:solidFill>
                  <a:srgbClr val="9d3510"/>
                </a:solidFill>
                <a:latin typeface="Times New Roman"/>
                <a:ea typeface="Times New Roman"/>
              </a:rPr>
              <a:t>datas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900" spc="-10" dirty="0">
                <a:solidFill>
                  <a:srgbClr val="9d3510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-10" dirty="0">
                <a:solidFill>
                  <a:srgbClr val="9d3510"/>
                </a:solidFill>
                <a:latin typeface="Times New Roman"/>
                <a:ea typeface="Times New Roman"/>
              </a:rPr>
              <a:t>COLLECTION:</a:t>
            </a:r>
          </a:p>
          <a:p>
            <a:pPr marL="0" indent="199977">
              <a:lnSpc>
                <a:spcPct val="100000"/>
              </a:lnSpc>
              <a:spcBef>
                <a:spcPts val="284"/>
              </a:spcBef>
            </a:pPr>
            <a:r>
              <a:rPr lang="en-US" altLang="zh-CN" sz="900" spc="50" dirty="0">
                <a:solidFill>
                  <a:srgbClr val="9d351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900" spc="34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64" dirty="0">
                <a:solidFill>
                  <a:srgbClr val="9d3510"/>
                </a:solidFill>
                <a:latin typeface="Times New Roman"/>
                <a:ea typeface="Times New Roman"/>
              </a:rPr>
              <a:t>edunet</a:t>
            </a:r>
            <a:r>
              <a:rPr lang="en-US" altLang="zh-CN" sz="900" spc="4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69" dirty="0">
                <a:solidFill>
                  <a:srgbClr val="9d3510"/>
                </a:solidFill>
                <a:latin typeface="Times New Roman"/>
                <a:ea typeface="Times New Roman"/>
              </a:rPr>
              <a:t>dashboard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0" indent="171640">
              <a:lnSpc>
                <a:spcPct val="100000"/>
              </a:lnSpc>
            </a:pPr>
            <a:r>
              <a:rPr lang="en-US" altLang="zh-CN" sz="900" spc="-15" dirty="0">
                <a:solidFill>
                  <a:srgbClr val="9d351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-10" dirty="0">
                <a:solidFill>
                  <a:srgbClr val="9d3510"/>
                </a:solidFill>
                <a:latin typeface="Times New Roman"/>
                <a:ea typeface="Times New Roman"/>
              </a:rPr>
              <a:t>CLEANING:</a:t>
            </a:r>
          </a:p>
          <a:p>
            <a:pPr hangingPunct="0" marL="199977" indent="-28337">
              <a:lnSpc>
                <a:spcPct val="154999"/>
              </a:lnSpc>
              <a:spcBef>
                <a:spcPts val="340"/>
              </a:spcBef>
            </a:pPr>
            <a:r>
              <a:rPr lang="en-US" altLang="zh-CN" sz="900" spc="25" dirty="0">
                <a:solidFill>
                  <a:srgbClr val="9d351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34" dirty="0">
                <a:solidFill>
                  <a:srgbClr val="9d3510"/>
                </a:solidFill>
                <a:latin typeface="Times New Roman"/>
                <a:ea typeface="Times New Roman"/>
              </a:rPr>
              <a:t>missing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34" dirty="0">
                <a:solidFill>
                  <a:srgbClr val="9d351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30" dirty="0">
                <a:solidFill>
                  <a:srgbClr val="9d351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900" spc="25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75" dirty="0">
                <a:solidFill>
                  <a:srgbClr val="9d3510"/>
                </a:solidFill>
                <a:latin typeface="Times New Roman"/>
                <a:ea typeface="Times New Roman"/>
              </a:rPr>
              <a:t>&amp;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25" dirty="0">
                <a:solidFill>
                  <a:srgbClr val="9d3510"/>
                </a:solidFill>
                <a:latin typeface="Times New Roman"/>
                <a:ea typeface="Times New Roman"/>
              </a:rPr>
              <a:t>filter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-10" dirty="0">
                <a:solidFill>
                  <a:srgbClr val="9d351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900" spc="5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-10" dirty="0">
                <a:solidFill>
                  <a:srgbClr val="9d3510"/>
                </a:solidFill>
                <a:latin typeface="Times New Roman"/>
                <a:ea typeface="Times New Roman"/>
              </a:rPr>
              <a:t>LEVEL:</a:t>
            </a:r>
          </a:p>
          <a:p>
            <a:pPr hangingPunct="0" marL="171640" indent="170183">
              <a:lnSpc>
                <a:spcPct val="99583"/>
              </a:lnSpc>
              <a:spcBef>
                <a:spcPts val="340"/>
              </a:spcBef>
            </a:pPr>
            <a:r>
              <a:rPr lang="en-US" altLang="zh-CN" sz="900" spc="15" dirty="0">
                <a:solidFill>
                  <a:srgbClr val="9d3510"/>
                </a:solidFill>
                <a:latin typeface="Times New Roman"/>
                <a:ea typeface="Times New Roman"/>
              </a:rPr>
              <a:t>IFS(Z8&gt;=5,"VERY</a:t>
            </a:r>
            <a:r>
              <a:rPr lang="en-US" altLang="zh-CN" sz="900" spc="-125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ea typeface="Times New Roman"/>
              </a:rPr>
              <a:t>HIGH",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25" dirty="0">
                <a:solidFill>
                  <a:srgbClr val="9d3510"/>
                </a:solidFill>
                <a:latin typeface="Times New Roman"/>
                <a:ea typeface="Times New Roman"/>
              </a:rPr>
              <a:t>Z8&gt;=4,"H</a:t>
            </a:r>
            <a:r>
              <a:rPr lang="en-US" altLang="zh-CN" sz="900" spc="20" dirty="0">
                <a:solidFill>
                  <a:srgbClr val="9d3510"/>
                </a:solidFill>
                <a:latin typeface="Times New Roman"/>
                <a:ea typeface="Times New Roman"/>
              </a:rPr>
              <a:t>IGH",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ea typeface="Times New Roman"/>
              </a:rPr>
              <a:t>Z8&gt;=3,"MED","TRUE","</a:t>
            </a:r>
            <a:r>
              <a:rPr lang="en-US" altLang="zh-CN" sz="900" spc="40" dirty="0">
                <a:solidFill>
                  <a:srgbClr val="9d351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dirty="0">
                <a:solidFill>
                  <a:srgbClr val="9d3510"/>
                </a:solidFill>
                <a:latin typeface="Times New Roman"/>
                <a:ea typeface="Times New Roman"/>
              </a:rPr>
              <a:t>LOW")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sp>
        <p:nvSpPr>
          <p:cNvPr id="24" name="Freeform 24"> 
				</p:cNvPr>
          <p:cNvSpPr/>
          <p:nvPr/>
        </p:nvSpPr>
        <p:spPr>
          <a:xfrm>
            <a:off x="3036" y="1308596"/>
            <a:ext cx="3030021" cy="406836"/>
          </a:xfrm>
          <a:custGeom>
            <a:avLst/>
            <a:gdLst>
              <a:gd name="connsiteX0" fmla="*/ 0 w 3030021"/>
              <a:gd name="connsiteY0" fmla="*/ 406836 h 406836"/>
              <a:gd name="connsiteX1" fmla="*/ 3030021 w 3030021"/>
              <a:gd name="connsiteY1" fmla="*/ 406836 h 406836"/>
              <a:gd name="connsiteX2" fmla="*/ 3030021 w 3030021"/>
              <a:gd name="connsiteY2" fmla="*/ 0 h 406836"/>
              <a:gd name="connsiteX3" fmla="*/ 0 w 3030021"/>
              <a:gd name="connsiteY3" fmla="*/ 0 h 406836"/>
              <a:gd name="connsiteX4" fmla="*/ 0 w 3030021"/>
              <a:gd name="connsiteY4" fmla="*/ 406836 h 40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021" h="406836">
                <a:moveTo>
                  <a:pt x="0" y="406836"/>
                </a:moveTo>
                <a:lnTo>
                  <a:pt x="3030021" y="406836"/>
                </a:lnTo>
                <a:lnTo>
                  <a:pt x="3030021" y="0"/>
                </a:lnTo>
                <a:lnTo>
                  <a:pt x="0" y="0"/>
                </a:lnTo>
                <a:lnTo>
                  <a:pt x="0" y="40683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3036" y="1308596"/>
            <a:ext cx="3030021" cy="406836"/>
          </a:xfrm>
          <a:custGeom>
            <a:avLst/>
            <a:gdLst>
              <a:gd name="connsiteX0" fmla="*/ 0 w 3030021"/>
              <a:gd name="connsiteY0" fmla="*/ 406836 h 406836"/>
              <a:gd name="connsiteX1" fmla="*/ 3030021 w 3030021"/>
              <a:gd name="connsiteY1" fmla="*/ 406836 h 406836"/>
              <a:gd name="connsiteX2" fmla="*/ 3030021 w 3030021"/>
              <a:gd name="connsiteY2" fmla="*/ 0 h 406836"/>
              <a:gd name="connsiteX3" fmla="*/ 0 w 3030021"/>
              <a:gd name="connsiteY3" fmla="*/ 0 h 406836"/>
              <a:gd name="connsiteX4" fmla="*/ 0 w 3030021"/>
              <a:gd name="connsiteY4" fmla="*/ 406836 h 40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021" h="406836">
                <a:moveTo>
                  <a:pt x="0" y="406836"/>
                </a:moveTo>
                <a:lnTo>
                  <a:pt x="3030021" y="406836"/>
                </a:lnTo>
                <a:lnTo>
                  <a:pt x="3030021" y="0"/>
                </a:lnTo>
                <a:lnTo>
                  <a:pt x="0" y="0"/>
                </a:lnTo>
                <a:lnTo>
                  <a:pt x="0" y="40683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3036" y="1751826"/>
            <a:ext cx="3030021" cy="2100976"/>
          </a:xfrm>
          <a:custGeom>
            <a:avLst/>
            <a:gdLst>
              <a:gd name="connsiteX0" fmla="*/ 0 w 3030021"/>
              <a:gd name="connsiteY0" fmla="*/ 2100976 h 2100976"/>
              <a:gd name="connsiteX1" fmla="*/ 3030021 w 3030021"/>
              <a:gd name="connsiteY1" fmla="*/ 2100976 h 2100976"/>
              <a:gd name="connsiteX2" fmla="*/ 3030021 w 3030021"/>
              <a:gd name="connsiteY2" fmla="*/ 0 h 2100976"/>
              <a:gd name="connsiteX3" fmla="*/ 0 w 3030021"/>
              <a:gd name="connsiteY3" fmla="*/ 0 h 2100976"/>
              <a:gd name="connsiteX4" fmla="*/ 0 w 3030021"/>
              <a:gd name="connsiteY4" fmla="*/ 2100976 h 210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021" h="2100976">
                <a:moveTo>
                  <a:pt x="0" y="2100976"/>
                </a:moveTo>
                <a:lnTo>
                  <a:pt x="3030021" y="2100976"/>
                </a:lnTo>
                <a:lnTo>
                  <a:pt x="3030021" y="0"/>
                </a:lnTo>
                <a:lnTo>
                  <a:pt x="0" y="0"/>
                </a:lnTo>
                <a:lnTo>
                  <a:pt x="0" y="2100976"/>
                </a:lnTo>
                <a:close/>
              </a:path>
            </a:pathLst>
          </a:custGeom>
          <a:solidFill>
            <a:srgbClr val="9a2b1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3036" y="1751826"/>
            <a:ext cx="3030021" cy="2100976"/>
          </a:xfrm>
          <a:custGeom>
            <a:avLst/>
            <a:gdLst>
              <a:gd name="connsiteX0" fmla="*/ 0 w 3030021"/>
              <a:gd name="connsiteY0" fmla="*/ 2100976 h 2100976"/>
              <a:gd name="connsiteX1" fmla="*/ 3030021 w 3030021"/>
              <a:gd name="connsiteY1" fmla="*/ 2100976 h 2100976"/>
              <a:gd name="connsiteX2" fmla="*/ 3030021 w 3030021"/>
              <a:gd name="connsiteY2" fmla="*/ 0 h 2100976"/>
              <a:gd name="connsiteX3" fmla="*/ 0 w 3030021"/>
              <a:gd name="connsiteY3" fmla="*/ 0 h 2100976"/>
              <a:gd name="connsiteX4" fmla="*/ 0 w 3030021"/>
              <a:gd name="connsiteY4" fmla="*/ 2100976 h 210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021" h="2100976">
                <a:moveTo>
                  <a:pt x="0" y="2100976"/>
                </a:moveTo>
                <a:lnTo>
                  <a:pt x="3030021" y="2100976"/>
                </a:lnTo>
                <a:lnTo>
                  <a:pt x="3030021" y="0"/>
                </a:lnTo>
                <a:lnTo>
                  <a:pt x="0" y="0"/>
                </a:lnTo>
                <a:lnTo>
                  <a:pt x="0" y="21009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8096">
            <a:solidFill>
              <a:srgbClr val="9a2b1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4730750" y="1301750"/>
            <a:ext cx="3041650" cy="412750"/>
          </a:xfrm>
          <a:custGeom>
            <a:avLst/>
            <a:gdLst>
              <a:gd name="connsiteX0" fmla="*/ 14705 w 3041650"/>
              <a:gd name="connsiteY0" fmla="*/ 413683 h 412750"/>
              <a:gd name="connsiteX1" fmla="*/ 3044726 w 3041650"/>
              <a:gd name="connsiteY1" fmla="*/ 413683 h 412750"/>
              <a:gd name="connsiteX2" fmla="*/ 3044726 w 3041650"/>
              <a:gd name="connsiteY2" fmla="*/ 6846 h 412750"/>
              <a:gd name="connsiteX3" fmla="*/ 14705 w 3041650"/>
              <a:gd name="connsiteY3" fmla="*/ 6846 h 412750"/>
              <a:gd name="connsiteX4" fmla="*/ 14705 w 3041650"/>
              <a:gd name="connsiteY4" fmla="*/ 41368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412750">
                <a:moveTo>
                  <a:pt x="14705" y="413683"/>
                </a:moveTo>
                <a:lnTo>
                  <a:pt x="3044726" y="413683"/>
                </a:lnTo>
                <a:lnTo>
                  <a:pt x="3044726" y="6846"/>
                </a:lnTo>
                <a:lnTo>
                  <a:pt x="14705" y="6846"/>
                </a:lnTo>
                <a:lnTo>
                  <a:pt x="14705" y="4136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4730750" y="1301750"/>
            <a:ext cx="3041650" cy="412750"/>
          </a:xfrm>
          <a:custGeom>
            <a:avLst/>
            <a:gdLst>
              <a:gd name="connsiteX0" fmla="*/ 14705 w 3041650"/>
              <a:gd name="connsiteY0" fmla="*/ 413683 h 412750"/>
              <a:gd name="connsiteX1" fmla="*/ 3044726 w 3041650"/>
              <a:gd name="connsiteY1" fmla="*/ 413683 h 412750"/>
              <a:gd name="connsiteX2" fmla="*/ 3044726 w 3041650"/>
              <a:gd name="connsiteY2" fmla="*/ 6846 h 412750"/>
              <a:gd name="connsiteX3" fmla="*/ 14705 w 3041650"/>
              <a:gd name="connsiteY3" fmla="*/ 6846 h 412750"/>
              <a:gd name="connsiteX4" fmla="*/ 14705 w 3041650"/>
              <a:gd name="connsiteY4" fmla="*/ 41368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412750">
                <a:moveTo>
                  <a:pt x="14705" y="413683"/>
                </a:moveTo>
                <a:lnTo>
                  <a:pt x="3044726" y="413683"/>
                </a:lnTo>
                <a:lnTo>
                  <a:pt x="3044726" y="6846"/>
                </a:lnTo>
                <a:lnTo>
                  <a:pt x="14705" y="6846"/>
                </a:lnTo>
                <a:lnTo>
                  <a:pt x="14705" y="4136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8096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4730750" y="1733550"/>
            <a:ext cx="3041650" cy="2114550"/>
          </a:xfrm>
          <a:custGeom>
            <a:avLst/>
            <a:gdLst>
              <a:gd name="connsiteX0" fmla="*/ 14705 w 3041650"/>
              <a:gd name="connsiteY0" fmla="*/ 2119253 h 2114550"/>
              <a:gd name="connsiteX1" fmla="*/ 3044726 w 3041650"/>
              <a:gd name="connsiteY1" fmla="*/ 2119253 h 2114550"/>
              <a:gd name="connsiteX2" fmla="*/ 3044726 w 3041650"/>
              <a:gd name="connsiteY2" fmla="*/ 18276 h 2114550"/>
              <a:gd name="connsiteX3" fmla="*/ 14705 w 3041650"/>
              <a:gd name="connsiteY3" fmla="*/ 18276 h 2114550"/>
              <a:gd name="connsiteX4" fmla="*/ 14705 w 3041650"/>
              <a:gd name="connsiteY4" fmla="*/ 2119253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2114550">
                <a:moveTo>
                  <a:pt x="14705" y="2119253"/>
                </a:moveTo>
                <a:lnTo>
                  <a:pt x="3044726" y="2119253"/>
                </a:lnTo>
                <a:lnTo>
                  <a:pt x="3044726" y="18276"/>
                </a:lnTo>
                <a:lnTo>
                  <a:pt x="14705" y="18276"/>
                </a:lnTo>
                <a:lnTo>
                  <a:pt x="14705" y="2119253"/>
                </a:lnTo>
                <a:close/>
              </a:path>
            </a:pathLst>
          </a:custGeom>
          <a:solidFill>
            <a:srgbClr val="9a2b1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4730750" y="1733550"/>
            <a:ext cx="3041650" cy="2114550"/>
          </a:xfrm>
          <a:custGeom>
            <a:avLst/>
            <a:gdLst>
              <a:gd name="connsiteX0" fmla="*/ 14705 w 3041650"/>
              <a:gd name="connsiteY0" fmla="*/ 2119253 h 2114550"/>
              <a:gd name="connsiteX1" fmla="*/ 3044726 w 3041650"/>
              <a:gd name="connsiteY1" fmla="*/ 2119253 h 2114550"/>
              <a:gd name="connsiteX2" fmla="*/ 3044726 w 3041650"/>
              <a:gd name="connsiteY2" fmla="*/ 18276 h 2114550"/>
              <a:gd name="connsiteX3" fmla="*/ 14705 w 3041650"/>
              <a:gd name="connsiteY3" fmla="*/ 18276 h 2114550"/>
              <a:gd name="connsiteX4" fmla="*/ 14705 w 3041650"/>
              <a:gd name="connsiteY4" fmla="*/ 2119253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2114550">
                <a:moveTo>
                  <a:pt x="14705" y="2119253"/>
                </a:moveTo>
                <a:lnTo>
                  <a:pt x="3044726" y="2119253"/>
                </a:lnTo>
                <a:lnTo>
                  <a:pt x="3044726" y="18276"/>
                </a:lnTo>
                <a:lnTo>
                  <a:pt x="14705" y="18276"/>
                </a:lnTo>
                <a:lnTo>
                  <a:pt x="14705" y="2119253"/>
                </a:lnTo>
                <a:close/>
              </a:path>
            </a:pathLst>
          </a:custGeom>
          <a:solidFill>
            <a:srgbClr val="00006a">
              <a:alpha val="0"/>
            </a:srgbClr>
          </a:solidFill>
          <a:ln w="8096">
            <a:solidFill>
              <a:srgbClr val="3d0c0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58292" y="1318419"/>
            <a:ext cx="6919600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007983" algn="l"/>
                <a:tab pos="4744969" algn="l"/>
                <a:tab pos="5833995" algn="l"/>
              </a:tabLst>
            </a:pPr>
            <a:r>
              <a:rPr lang="en-US" altLang="zh-CN" sz="1100" spc="-50" dirty="0">
                <a:solidFill>
                  <a:srgbClr val="9d3510"/>
                </a:solidFill>
                <a:latin typeface="Wingdings"/>
                <a:ea typeface="Wingdings"/>
              </a:rPr>
              <a:t>▪	</a:t>
            </a:r>
            <a:r>
              <a:rPr lang="en-US" altLang="zh-CN" sz="1300" spc="-25" dirty="0">
                <a:solidFill>
                  <a:srgbClr val="fefefe"/>
                </a:solidFill>
                <a:latin typeface="Times New Roman"/>
                <a:ea typeface="Times New Roman"/>
              </a:rPr>
              <a:t>MODELLING	</a:t>
            </a:r>
            <a:r>
              <a:rPr lang="en-US" altLang="zh-CN" sz="1100" spc="-50" dirty="0">
                <a:solidFill>
                  <a:srgbClr val="9d3510"/>
                </a:solidFill>
                <a:latin typeface="Wingdings"/>
                <a:ea typeface="Wingdings"/>
              </a:rPr>
              <a:t>▪	</a:t>
            </a:r>
            <a:r>
              <a:rPr lang="en-US" altLang="zh-CN" sz="1300" spc="-25" dirty="0">
                <a:solidFill>
                  <a:srgbClr val="fefefe"/>
                </a:solidFill>
                <a:latin typeface="Times New Roman"/>
                <a:ea typeface="Times New Roman"/>
              </a:rPr>
              <a:t>MODELLING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292" y="1944326"/>
            <a:ext cx="2868277" cy="1805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9883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Times New Roman"/>
                <a:ea typeface="Times New Roman"/>
              </a:rPr>
              <a:t>COLLECTION:</a:t>
            </a:r>
          </a:p>
          <a:p>
            <a:pPr hangingPunct="0" marL="275474" indent="172247">
              <a:lnSpc>
                <a:spcPct val="126666"/>
              </a:lnSpc>
              <a:spcBef>
                <a:spcPts val="175"/>
              </a:spcBef>
            </a:pPr>
            <a:r>
              <a:rPr lang="en-US" altLang="zh-CN" sz="1100" spc="5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ea typeface="Times New Roman"/>
              </a:rPr>
              <a:t>employee</a:t>
            </a:r>
            <a:r>
              <a:rPr lang="en-US" altLang="zh-CN" sz="11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ea typeface="Times New Roman"/>
              </a:rPr>
              <a:t>datas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100" spc="-15" dirty="0">
                <a:solidFill>
                  <a:srgbClr val="000000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ea typeface="Times New Roman"/>
              </a:rPr>
              <a:t>COLLECTION:</a:t>
            </a:r>
          </a:p>
          <a:p>
            <a:pPr hangingPunct="0" marL="241065" indent="206656">
              <a:lnSpc>
                <a:spcPct val="126666"/>
              </a:lnSpc>
            </a:pPr>
            <a:r>
              <a:rPr lang="en-US" altLang="zh-CN" sz="1100" spc="6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75" dirty="0">
                <a:solidFill>
                  <a:srgbClr val="000000"/>
                </a:solidFill>
                <a:latin typeface="Times New Roman"/>
                <a:ea typeface="Times New Roman"/>
              </a:rPr>
              <a:t>edunet</a:t>
            </a:r>
            <a:r>
              <a:rPr lang="en-US" altLang="zh-CN" sz="11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80" dirty="0">
                <a:solidFill>
                  <a:srgbClr val="000000"/>
                </a:solidFill>
                <a:latin typeface="Times New Roman"/>
                <a:ea typeface="Times New Roman"/>
              </a:rPr>
              <a:t>dasboard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100" spc="-1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ea typeface="Times New Roman"/>
              </a:rPr>
              <a:t>CLEANING:</a:t>
            </a:r>
          </a:p>
          <a:p>
            <a:pPr marL="0" indent="447722">
              <a:lnSpc>
                <a:spcPct val="100000"/>
              </a:lnSpc>
              <a:spcBef>
                <a:spcPts val="229"/>
              </a:spcBef>
            </a:pP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0" dirty="0">
                <a:solidFill>
                  <a:srgbClr val="000000"/>
                </a:solidFill>
                <a:latin typeface="Times New Roman"/>
                <a:ea typeface="Times New Roman"/>
              </a:rPr>
              <a:t>missing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44" dirty="0">
                <a:solidFill>
                  <a:srgbClr val="00000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4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0" dirty="0">
                <a:solidFill>
                  <a:srgbClr val="000000"/>
                </a:solidFill>
                <a:latin typeface="Times New Roman"/>
                <a:ea typeface="Times New Roman"/>
              </a:rPr>
              <a:t>&amp;</a:t>
            </a:r>
            <a:r>
              <a:rPr lang="en-US" altLang="zh-CN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30" dirty="0">
                <a:solidFill>
                  <a:srgbClr val="000000"/>
                </a:solidFill>
                <a:latin typeface="Times New Roman"/>
                <a:ea typeface="Times New Roman"/>
              </a:rPr>
              <a:t>filter</a:t>
            </a:r>
          </a:p>
          <a:p>
            <a:pPr marL="0" indent="241065">
              <a:lnSpc>
                <a:spcPct val="100000"/>
              </a:lnSpc>
              <a:spcBef>
                <a:spcPts val="354"/>
              </a:spcBef>
            </a:pP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ea typeface="Times New Roman"/>
              </a:rPr>
              <a:t>PERFORMANCE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5" dirty="0">
                <a:solidFill>
                  <a:srgbClr val="000000"/>
                </a:solidFill>
                <a:latin typeface="Times New Roman"/>
                <a:ea typeface="Times New Roman"/>
              </a:rPr>
              <a:t>LEVEL:</a:t>
            </a:r>
          </a:p>
          <a:p>
            <a:pPr marL="0" indent="447722">
              <a:lnSpc>
                <a:spcPct val="100000"/>
              </a:lnSpc>
              <a:spcBef>
                <a:spcPts val="150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IFS(Z8&gt;=5,"VERY</a:t>
            </a:r>
            <a:r>
              <a:rPr lang="en-US" altLang="zh-CN" sz="11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</a:rPr>
              <a:t>HIGH",</a:t>
            </a:r>
          </a:p>
          <a:p>
            <a:pPr marL="0">
              <a:lnSpc>
                <a:spcPct val="100000"/>
              </a:lnSpc>
            </a:pP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</a:rPr>
              <a:t>Z8&gt;=4,"HIGH",</a:t>
            </a:r>
            <a:r>
              <a:rPr lang="en-US" altLang="zh-CN" sz="11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Times New Roman"/>
                <a:ea typeface="Times New Roman"/>
              </a:rPr>
              <a:t>Z8&gt;=3,"MED","TRUE","LOW")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803262" y="1751649"/>
            <a:ext cx="73911" cy="1972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5" dirty="0">
                <a:solidFill>
                  <a:srgbClr val="9d3510"/>
                </a:solidFill>
                <a:latin typeface="Wingdings"/>
                <a:ea typeface="Wingdings"/>
              </a:rPr>
              <a:t>▪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15604" y="1956640"/>
            <a:ext cx="1875966" cy="17699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25" dirty="0">
                <a:solidFill>
                  <a:srgbClr val="fefefe"/>
                </a:solidFill>
                <a:latin typeface="Times New Roman"/>
                <a:ea typeface="Times New Roman"/>
              </a:rPr>
              <a:t>VISUALIZAT</a:t>
            </a:r>
            <a:r>
              <a:rPr lang="en-US" altLang="zh-CN" sz="1200" spc="-20" dirty="0">
                <a:solidFill>
                  <a:srgbClr val="fefefe"/>
                </a:solidFill>
                <a:latin typeface="Times New Roman"/>
                <a:ea typeface="Times New Roman"/>
              </a:rPr>
              <a:t>ION:</a:t>
            </a:r>
          </a:p>
          <a:p>
            <a:pPr marL="0" indent="358663">
              <a:lnSpc>
                <a:spcPct val="100000"/>
              </a:lnSpc>
              <a:spcBef>
                <a:spcPts val="379"/>
              </a:spcBef>
            </a:pPr>
            <a:r>
              <a:rPr lang="en-US" altLang="zh-CN" sz="1200" spc="44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pivot</a:t>
            </a:r>
            <a:r>
              <a:rPr lang="en-US" altLang="zh-CN" sz="12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table</a:t>
            </a:r>
            <a:r>
              <a:rPr lang="en-US" altLang="zh-CN" sz="12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104" dirty="0">
                <a:solidFill>
                  <a:srgbClr val="fefefe"/>
                </a:solidFill>
                <a:latin typeface="Times New Roman"/>
                <a:ea typeface="Times New Roman"/>
              </a:rPr>
              <a:t>&amp;</a:t>
            </a:r>
            <a:r>
              <a:rPr lang="en-US" altLang="zh-CN" sz="12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chart</a:t>
            </a:r>
          </a:p>
          <a:p>
            <a:pPr marL="0" indent="12306">
              <a:lnSpc>
                <a:spcPct val="100000"/>
              </a:lnSpc>
              <a:spcBef>
                <a:spcPts val="325"/>
              </a:spcBef>
            </a:pPr>
            <a:r>
              <a:rPr lang="en-US" altLang="zh-CN" sz="1200" spc="-44" dirty="0">
                <a:solidFill>
                  <a:srgbClr val="fefefe"/>
                </a:solidFill>
                <a:latin typeface="Times New Roman"/>
                <a:ea typeface="Times New Roman"/>
              </a:rPr>
              <a:t>SUMM</a:t>
            </a:r>
            <a:r>
              <a:rPr lang="en-US" altLang="zh-CN" sz="1200" spc="-34" dirty="0">
                <a:solidFill>
                  <a:srgbClr val="fefefe"/>
                </a:solidFill>
                <a:latin typeface="Times New Roman"/>
                <a:ea typeface="Times New Roman"/>
              </a:rPr>
              <a:t>ARY:</a:t>
            </a:r>
          </a:p>
          <a:p>
            <a:pPr marL="0" indent="320206">
              <a:lnSpc>
                <a:spcPct val="100000"/>
              </a:lnSpc>
              <a:spcBef>
                <a:spcPts val="329"/>
              </a:spcBef>
            </a:pP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fefefe"/>
                </a:solidFill>
                <a:latin typeface="Times New Roman"/>
                <a:ea typeface="Times New Roman"/>
              </a:rPr>
              <a:t>exit</a:t>
            </a:r>
            <a:r>
              <a:rPr lang="en-US" altLang="zh-CN" sz="12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fefefe"/>
                </a:solidFill>
                <a:latin typeface="Times New Roman"/>
                <a:ea typeface="Times New Roman"/>
              </a:rPr>
              <a:t>date</a:t>
            </a:r>
            <a:r>
              <a:rPr lang="en-US" altLang="zh-CN" sz="12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verification</a:t>
            </a:r>
          </a:p>
          <a:p>
            <a:pPr marL="0" indent="320206">
              <a:lnSpc>
                <a:spcPct val="100000"/>
              </a:lnSpc>
              <a:spcBef>
                <a:spcPts val="329"/>
              </a:spcBef>
            </a:pPr>
            <a:r>
              <a:rPr lang="en-US" altLang="zh-CN" sz="1200" spc="44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1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0" dirty="0">
                <a:solidFill>
                  <a:srgbClr val="fefefe"/>
                </a:solidFill>
                <a:latin typeface="Times New Roman"/>
                <a:ea typeface="Times New Roman"/>
              </a:rPr>
              <a:t>filter</a:t>
            </a:r>
          </a:p>
          <a:p>
            <a:pPr marL="0" indent="320206">
              <a:lnSpc>
                <a:spcPct val="100000"/>
              </a:lnSpc>
              <a:spcBef>
                <a:spcPts val="375"/>
              </a:spcBef>
            </a:pP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sciler</a:t>
            </a:r>
          </a:p>
          <a:p>
            <a:pPr marL="0" indent="320206">
              <a:lnSpc>
                <a:spcPct val="100000"/>
              </a:lnSpc>
              <a:spcBef>
                <a:spcPts val="329"/>
              </a:spcBef>
            </a:pP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pivort</a:t>
            </a:r>
            <a:r>
              <a:rPr lang="en-US" altLang="zh-CN" sz="1200" spc="4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chart</a:t>
            </a:r>
          </a:p>
          <a:p>
            <a:pPr marL="0" indent="320206">
              <a:lnSpc>
                <a:spcPct val="100000"/>
              </a:lnSpc>
              <a:spcBef>
                <a:spcPts val="329"/>
              </a:spcBef>
            </a:pPr>
            <a:r>
              <a:rPr lang="en-US" altLang="zh-CN" sz="1200" spc="55" dirty="0">
                <a:solidFill>
                  <a:srgbClr val="fefefe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1200" spc="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pivort</a:t>
            </a:r>
            <a:r>
              <a:rPr lang="en-US" altLang="zh-CN" sz="1200" spc="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fefefe"/>
                </a:solidFill>
                <a:latin typeface="Times New Roman"/>
                <a:ea typeface="Times New Roman"/>
              </a:rPr>
              <a:t>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pic>
        <p:nvPicPr>
          <p:cNvPr id="38" name="Picture 3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620" y="1402080"/>
            <a:ext cx="2887980" cy="141732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206251" y="157141"/>
            <a:ext cx="1766808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spc="-94" dirty="0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r>
              <a:rPr lang="en-US" altLang="zh-CN"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4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3954779"/>
            <a:ext cx="327660" cy="327660"/>
          </a:xfrm>
          <a:prstGeom prst="rect">
            <a:avLst/>
          </a:prstGeom>
        </p:spPr>
      </p:pic>
      <p:pic>
        <p:nvPicPr>
          <p:cNvPr id="41" name="Picture 4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1287780"/>
            <a:ext cx="3360420" cy="1790700"/>
          </a:xfrm>
          <a:prstGeom prst="rect">
            <a:avLst/>
          </a:prstGeom>
        </p:spPr>
      </p:pic>
      <p:sp>
        <p:nvSpPr>
          <p:cNvPr id="41" name="TextBox 41"/>
          <p:cNvSpPr txBox="1"/>
          <p:nvPr/>
        </p:nvSpPr>
        <p:spPr>
          <a:xfrm>
            <a:off x="430315" y="161774"/>
            <a:ext cx="1917289" cy="464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50" spc="-100" dirty="0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r>
              <a:rPr lang="en-US" altLang="zh-CN" sz="30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050" spc="-44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