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0" r:id="rId1"/>
  </p:sldMasterIdLst>
  <p:notesMasterIdLst>
    <p:notesMasterId r:id="rId12"/>
  </p:notesMasterIdLst>
  <p:sldIdLst>
    <p:sldId id="256" r:id="rId2"/>
    <p:sldId id="279" r:id="rId3"/>
    <p:sldId id="258" r:id="rId4"/>
    <p:sldId id="263" r:id="rId5"/>
    <p:sldId id="278" r:id="rId6"/>
    <p:sldId id="277" r:id="rId7"/>
    <p:sldId id="274" r:id="rId8"/>
    <p:sldId id="275" r:id="rId9"/>
    <p:sldId id="276"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
      <p:font typeface="Poppins" panose="00000500000000000000" pitchFamily="2"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0" d="100"/>
          <a:sy n="80"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271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ABE3C1-DBE1-495D-B57B-2849774B866A}" type="datetimeFigureOut">
              <a:rPr lang="en-US" smtClean="0"/>
              <a:t>4/14/2024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706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41828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34510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88189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89837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46610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10222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351583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6605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54681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56276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4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000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69419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7581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82019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31468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08301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86387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25258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313090" y="2117725"/>
            <a:ext cx="9335860" cy="17970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b="1" dirty="0">
                <a:latin typeface="Times New Roman" panose="02020603050405020304" pitchFamily="18" charset="0"/>
                <a:cs typeface="Times New Roman" panose="02020603050405020304" pitchFamily="18" charset="0"/>
              </a:rPr>
              <a:t>Amazon Sales Data Analysis</a:t>
            </a:r>
            <a:endParaRPr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B5F92C-3B90-4D6F-B076-AF88952E8E01}"/>
              </a:ext>
            </a:extLst>
          </p:cNvPr>
          <p:cNvSpPr txBox="1"/>
          <p:nvPr/>
        </p:nvSpPr>
        <p:spPr>
          <a:xfrm>
            <a:off x="9020175" y="6191250"/>
            <a:ext cx="294322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Sreehari PK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2969759" y="2543174"/>
            <a:ext cx="6252481" cy="109061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en-US" sz="7200" dirty="0"/>
              <a:t>Thank you</a:t>
            </a:r>
            <a:endParaRPr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929093" y="31591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3" name="TextBox 2">
            <a:extLst>
              <a:ext uri="{FF2B5EF4-FFF2-40B4-BE49-F238E27FC236}">
                <a16:creationId xmlns:a16="http://schemas.microsoft.com/office/drawing/2014/main" id="{73782581-FB2D-4578-B0EE-F6736D005DD0}"/>
              </a:ext>
            </a:extLst>
          </p:cNvPr>
          <p:cNvSpPr txBox="1"/>
          <p:nvPr/>
        </p:nvSpPr>
        <p:spPr>
          <a:xfrm>
            <a:off x="1038225" y="2066925"/>
            <a:ext cx="8857721" cy="4247317"/>
          </a:xfrm>
          <a:prstGeom prst="rect">
            <a:avLst/>
          </a:prstGeom>
          <a:noFill/>
        </p:spPr>
        <p:txBody>
          <a:bodyPr wrap="square" rtlCol="0">
            <a:spAutoFit/>
          </a:bodyPr>
          <a:lstStyle/>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latin typeface="Poppins" panose="00000500000000000000" pitchFamily="2" charset="0"/>
                <a:cs typeface="Poppins" panose="00000500000000000000" pitchFamily="2" charset="0"/>
              </a:rPr>
              <a:t>To find the number of units sold of a particular item type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0965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tx1"/>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tx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tx1"/>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tx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tx1"/>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tx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tx1"/>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tx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tx1"/>
                </a:solidFill>
                <a:latin typeface="Poppins" panose="00000500000000000000" pitchFamily="2" charset="0"/>
                <a:cs typeface="Poppins" panose="00000500000000000000" pitchFamily="2" charset="0"/>
              </a:rP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616101"/>
          </a:xfrm>
          <a:prstGeom prst="rect">
            <a:avLst/>
          </a:prstGeom>
          <a:noFill/>
        </p:spPr>
        <p:txBody>
          <a:bodyPr wrap="square" rtlCol="0">
            <a:spAutoFit/>
          </a:bodyPr>
          <a:lstStyle/>
          <a:p>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Data has been collected in the form of a CSV file named “</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Amazon</a:t>
            </a: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Sales</a:t>
            </a: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Data.csv</a:t>
            </a: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p>
          <a:p>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CSV file has the data of sales of products during the timespan of </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2010</a:t>
            </a: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and </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2017</a:t>
            </a: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p>
          <a:p>
            <a:endParaRPr lang="en-IN" sz="2400" dirty="0">
              <a:solidFill>
                <a:schemeClr val="accent1"/>
              </a:solidFill>
              <a:latin typeface="Poppins"/>
              <a:cs typeface="Poppins"/>
              <a:sym typeface="Poppins"/>
            </a:endParaRPr>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6;p2">
            <a:extLst>
              <a:ext uri="{FF2B5EF4-FFF2-40B4-BE49-F238E27FC236}">
                <a16:creationId xmlns:a16="http://schemas.microsoft.com/office/drawing/2014/main" id="{B86293B7-85C5-4E67-81FB-1C23FC90C094}"/>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Dashboard </a:t>
            </a:r>
            <a:endParaRPr dirty="0">
              <a:solidFill>
                <a:schemeClr val="tx1"/>
              </a:solidFill>
            </a:endParaRPr>
          </a:p>
        </p:txBody>
      </p:sp>
      <p:sp>
        <p:nvSpPr>
          <p:cNvPr id="4" name="Slide Number Placeholder 3">
            <a:extLst>
              <a:ext uri="{FF2B5EF4-FFF2-40B4-BE49-F238E27FC236}">
                <a16:creationId xmlns:a16="http://schemas.microsoft.com/office/drawing/2014/main" id="{3EB153F6-BA60-4F5E-B65F-A8DB4FA22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a:extLst>
              <a:ext uri="{FF2B5EF4-FFF2-40B4-BE49-F238E27FC236}">
                <a16:creationId xmlns:a16="http://schemas.microsoft.com/office/drawing/2014/main" id="{6AE80037-E4F8-4938-ABEA-14980D8954E0}"/>
              </a:ext>
            </a:extLst>
          </p:cNvPr>
          <p:cNvPicPr>
            <a:picLocks noChangeAspect="1"/>
          </p:cNvPicPr>
          <p:nvPr/>
        </p:nvPicPr>
        <p:blipFill>
          <a:blip r:embed="rId2"/>
          <a:stretch>
            <a:fillRect/>
          </a:stretch>
        </p:blipFill>
        <p:spPr>
          <a:xfrm>
            <a:off x="933450" y="1556923"/>
            <a:ext cx="10220325" cy="4704591"/>
          </a:xfrm>
          <a:prstGeom prst="rect">
            <a:avLst/>
          </a:prstGeom>
        </p:spPr>
      </p:pic>
    </p:spTree>
    <p:extLst>
      <p:ext uri="{BB962C8B-B14F-4D97-AF65-F5344CB8AC3E}">
        <p14:creationId xmlns:p14="http://schemas.microsoft.com/office/powerpoint/2010/main" val="106809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6;p2">
            <a:extLst>
              <a:ext uri="{FF2B5EF4-FFF2-40B4-BE49-F238E27FC236}">
                <a16:creationId xmlns:a16="http://schemas.microsoft.com/office/drawing/2014/main" id="{B86293B7-85C5-4E67-81FB-1C23FC90C094}"/>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Dashboard </a:t>
            </a:r>
            <a:endParaRPr dirty="0">
              <a:solidFill>
                <a:schemeClr val="tx1"/>
              </a:solidFill>
            </a:endParaRPr>
          </a:p>
        </p:txBody>
      </p:sp>
      <p:sp>
        <p:nvSpPr>
          <p:cNvPr id="4" name="Slide Number Placeholder 3">
            <a:extLst>
              <a:ext uri="{FF2B5EF4-FFF2-40B4-BE49-F238E27FC236}">
                <a16:creationId xmlns:a16="http://schemas.microsoft.com/office/drawing/2014/main" id="{3EB153F6-BA60-4F5E-B65F-A8DB4FA22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0" name="Picture 9">
            <a:extLst>
              <a:ext uri="{FF2B5EF4-FFF2-40B4-BE49-F238E27FC236}">
                <a16:creationId xmlns:a16="http://schemas.microsoft.com/office/drawing/2014/main" id="{8479552C-959F-4F68-9447-155C53DF19F9}"/>
              </a:ext>
            </a:extLst>
          </p:cNvPr>
          <p:cNvPicPr>
            <a:picLocks noChangeAspect="1"/>
          </p:cNvPicPr>
          <p:nvPr/>
        </p:nvPicPr>
        <p:blipFill>
          <a:blip r:embed="rId2"/>
          <a:stretch>
            <a:fillRect/>
          </a:stretch>
        </p:blipFill>
        <p:spPr>
          <a:xfrm>
            <a:off x="881740" y="1517660"/>
            <a:ext cx="9652910" cy="4838690"/>
          </a:xfrm>
          <a:prstGeom prst="rect">
            <a:avLst/>
          </a:prstGeom>
        </p:spPr>
      </p:pic>
    </p:spTree>
    <p:extLst>
      <p:ext uri="{BB962C8B-B14F-4D97-AF65-F5344CB8AC3E}">
        <p14:creationId xmlns:p14="http://schemas.microsoft.com/office/powerpoint/2010/main" val="95563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832092"/>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total sales is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$137.35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million out of which total profit is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$44.17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million.</a:t>
            </a:r>
          </a:p>
          <a:p>
            <a:pPr marL="342900" indent="-342900">
              <a:buFont typeface="Arial" panose="020B0604020202020204" pitchFamily="34" charset="0"/>
              <a:buChar char="•"/>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average profit margin and unit price is</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$32.16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and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$276.76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respectively.</a:t>
            </a:r>
          </a:p>
          <a:p>
            <a:pPr marL="342900" indent="-342900">
              <a:buFont typeface="Arial" panose="020B0604020202020204" pitchFamily="34" charset="0"/>
              <a:buChar char="•"/>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“H”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order priority gave the highest sales, which means people need their products fast.</a:t>
            </a:r>
          </a:p>
          <a:p>
            <a:pPr marL="342900" indent="-342900">
              <a:buFont typeface="Arial" panose="020B0604020202020204" pitchFamily="34" charset="0"/>
              <a:buChar char="•"/>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“Cosmetics”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products gave the highest sales.</a:t>
            </a:r>
          </a:p>
          <a:p>
            <a:pPr marL="342900" indent="-342900">
              <a:buFont typeface="Arial" panose="020B0604020202020204" pitchFamily="34" charset="0"/>
              <a:buChar char="•"/>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Majority of people still prefer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“Offline Channel”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for buying products.</a:t>
            </a:r>
          </a:p>
          <a:p>
            <a:pPr marL="342900" indent="-342900">
              <a:buFont typeface="Arial" panose="020B0604020202020204" pitchFamily="34" charset="0"/>
              <a:buChar char="•"/>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year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2012</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has seen the highest sales</a:t>
            </a:r>
          </a:p>
          <a:p>
            <a:pPr marL="342900" indent="-342900">
              <a:buFont typeface="Arial" panose="020B0604020202020204" pitchFamily="34" charset="0"/>
              <a:buChar char="•"/>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Sub-Saharan Africa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region has seen the highest sales</a:t>
            </a:r>
          </a:p>
        </p:txBody>
      </p:sp>
    </p:spTree>
    <p:extLst>
      <p:ext uri="{BB962C8B-B14F-4D97-AF65-F5344CB8AC3E}">
        <p14:creationId xmlns:p14="http://schemas.microsoft.com/office/powerpoint/2010/main" val="271128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Cosmetic products are very popular among people of Europe and these products generated the highest profit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($14.56 million)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of all items. So, it is advisable to create some marketing campaigns promoting Cosmetic products.</a:t>
            </a:r>
          </a:p>
          <a:p>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promote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products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online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a:t>
            </a:r>
          </a:p>
          <a:p>
            <a:pPr marL="342900" indent="-342900">
              <a:buFont typeface="Arial" panose="020B0604020202020204" pitchFamily="34" charset="0"/>
              <a:buChar char="•"/>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Region Sub-Saharan Africa has generated the highest profit where people bought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Fruits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the most, with approx.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31</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thousands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The second most purchased item, after Cosmetics in Europe is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Baby</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Food</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This insight tells us that majority of people of Europe are newlywed couples. Thus you can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promote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products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related</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to</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new</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born</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babies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to these people.</a:t>
            </a:r>
          </a:p>
        </p:txBody>
      </p:sp>
    </p:spTree>
    <p:extLst>
      <p:ext uri="{BB962C8B-B14F-4D97-AF65-F5344CB8AC3E}">
        <p14:creationId xmlns:p14="http://schemas.microsoft.com/office/powerpoint/2010/main" val="329033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3970318"/>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Fruits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has generated the least profit of all item types which is only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$120.50</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thousands. It is advisable to understand the customer needs, adjust the price and analyse the local preference. </a:t>
            </a:r>
          </a:p>
          <a:p>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North</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America</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Region has generated the least profit by selling only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Personal</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Care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and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Household</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Items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through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Offline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Channel. Try to promote products other than both these item types through Online Channel by giving some discounts. Do some survey to find local people’s preferences.</a:t>
            </a:r>
          </a:p>
          <a:p>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Meat</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is the least sold item type with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11</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thousands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units sold in Australia and Oceania and Sub-Saharan Africa Region using only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Online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Household</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Items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and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Cosmetic</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Products</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are sold the most through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Offline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and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Online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Poppins"/>
              </a:rPr>
              <a:t> Channels respectively. Enhance physical stores with attractive displays and promotions for Household Items. Run targeted ads and make the website more user friendly for Cosmetic products.</a:t>
            </a:r>
          </a:p>
        </p:txBody>
      </p:sp>
    </p:spTree>
    <p:extLst>
      <p:ext uri="{BB962C8B-B14F-4D97-AF65-F5344CB8AC3E}">
        <p14:creationId xmlns:p14="http://schemas.microsoft.com/office/powerpoint/2010/main" val="323123195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1002</TotalTime>
  <Words>573</Words>
  <Application>Microsoft Office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Century Gothic</vt:lpstr>
      <vt:lpstr>Poppins</vt:lpstr>
      <vt:lpstr>Calibri</vt:lpstr>
      <vt:lpstr>Vapor Trail</vt:lpstr>
      <vt:lpstr>Amazon Sales Data Analysis</vt:lpstr>
      <vt:lpstr>Objectives</vt:lpstr>
      <vt:lpstr>The Process</vt:lpstr>
      <vt:lpstr>Data Collection</vt:lpstr>
      <vt:lpstr>Dashboard </vt:lpstr>
      <vt:lpstr>Dashboard </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Sreehari Pk</cp:lastModifiedBy>
  <cp:revision>47</cp:revision>
  <dcterms:created xsi:type="dcterms:W3CDTF">2022-12-29T06:36:15Z</dcterms:created>
  <dcterms:modified xsi:type="dcterms:W3CDTF">2024-04-13T20:58:36Z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