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7" r:id="rId2"/>
    <p:sldId id="273" r:id="rId3"/>
    <p:sldId id="258" r:id="rId4"/>
    <p:sldId id="270" r:id="rId5"/>
    <p:sldId id="275" r:id="rId6"/>
    <p:sldId id="271" r:id="rId7"/>
    <p:sldId id="274" r:id="rId8"/>
    <p:sldId id="272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3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0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644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84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873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35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79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51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6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5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2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6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2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0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7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0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E9A279-EB19-423E-BD1B-8853D32C40D8}"/>
              </a:ext>
            </a:extLst>
          </p:cNvPr>
          <p:cNvSpPr txBox="1"/>
          <p:nvPr/>
        </p:nvSpPr>
        <p:spPr>
          <a:xfrm>
            <a:off x="1581150" y="2524125"/>
            <a:ext cx="902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Hospitality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782B4-6201-4E13-A67D-228ED9CD87A7}"/>
              </a:ext>
            </a:extLst>
          </p:cNvPr>
          <p:cNvSpPr txBox="1"/>
          <p:nvPr/>
        </p:nvSpPr>
        <p:spPr>
          <a:xfrm>
            <a:off x="9124950" y="5591175"/>
            <a:ext cx="276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Sreehari PK</a:t>
            </a: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E9A279-EB19-423E-BD1B-8853D32C40D8}"/>
              </a:ext>
            </a:extLst>
          </p:cNvPr>
          <p:cNvSpPr txBox="1"/>
          <p:nvPr/>
        </p:nvSpPr>
        <p:spPr>
          <a:xfrm>
            <a:off x="828675" y="1497702"/>
            <a:ext cx="9515476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i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 Grands owns multiple five-star hotels across India. They have been in the hospitality industry for the past 20 years. Due to strategic moves from other competitors and ineffective decision-making in management, AtliQ Grands are losing its market share and revenue in the luxury/business hotels category</a:t>
            </a:r>
            <a:endParaRPr lang="en-US" sz="3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F6B6F-B9F6-45D3-83F1-6CC95BE51659}"/>
              </a:ext>
            </a:extLst>
          </p:cNvPr>
          <p:cNvSpPr txBox="1"/>
          <p:nvPr/>
        </p:nvSpPr>
        <p:spPr>
          <a:xfrm>
            <a:off x="828675" y="609601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14604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6" t="18116" r="37213" b="11716"/>
          <a:stretch/>
        </p:blipFill>
        <p:spPr>
          <a:xfrm>
            <a:off x="2047874" y="1409700"/>
            <a:ext cx="6490023" cy="4552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CD76E1-54A4-491F-8E99-51E2175A9A5F}"/>
              </a:ext>
            </a:extLst>
          </p:cNvPr>
          <p:cNvSpPr txBox="1"/>
          <p:nvPr/>
        </p:nvSpPr>
        <p:spPr>
          <a:xfrm>
            <a:off x="1152525" y="485775"/>
            <a:ext cx="4391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FF34D9-8722-43CC-BB2F-B47D8F2A0699}"/>
              </a:ext>
            </a:extLst>
          </p:cNvPr>
          <p:cNvSpPr txBox="1"/>
          <p:nvPr/>
        </p:nvSpPr>
        <p:spPr>
          <a:xfrm>
            <a:off x="1152525" y="485775"/>
            <a:ext cx="4391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78092-05C9-4C19-A35C-66C4D4D99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2525" y="1438275"/>
            <a:ext cx="94297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8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FF34D9-8722-43CC-BB2F-B47D8F2A0699}"/>
              </a:ext>
            </a:extLst>
          </p:cNvPr>
          <p:cNvSpPr txBox="1"/>
          <p:nvPr/>
        </p:nvSpPr>
        <p:spPr>
          <a:xfrm>
            <a:off x="1152525" y="485775"/>
            <a:ext cx="4391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78092-05C9-4C19-A35C-66C4D4D99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438275"/>
            <a:ext cx="98488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2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FF34D9-8722-43CC-BB2F-B47D8F2A0699}"/>
              </a:ext>
            </a:extLst>
          </p:cNvPr>
          <p:cNvSpPr txBox="1"/>
          <p:nvPr/>
        </p:nvSpPr>
        <p:spPr>
          <a:xfrm>
            <a:off x="1152525" y="485775"/>
            <a:ext cx="4391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78092-05C9-4C19-A35C-66C4D4D99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125" y="1644726"/>
            <a:ext cx="9848850" cy="437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8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E9A279-EB19-423E-BD1B-8853D32C40D8}"/>
              </a:ext>
            </a:extLst>
          </p:cNvPr>
          <p:cNvSpPr txBox="1"/>
          <p:nvPr/>
        </p:nvSpPr>
        <p:spPr>
          <a:xfrm>
            <a:off x="1019175" y="609601"/>
            <a:ext cx="5448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E9D0C7-1D22-4B9C-A56D-0AFAA02B2E35}"/>
              </a:ext>
            </a:extLst>
          </p:cNvPr>
          <p:cNvSpPr txBox="1"/>
          <p:nvPr/>
        </p:nvSpPr>
        <p:spPr>
          <a:xfrm>
            <a:off x="1019175" y="1554838"/>
            <a:ext cx="96488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Mumbai generates the highest revenue (661 M) followed by Bangalore, Hyderabad and Delhi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b="0" i="0" dirty="0">
              <a:solidFill>
                <a:srgbClr val="E6EDF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 Exotica performs better compared to all 7 type of properties with 316 Million revenue, rating 3.6, occupancy percentage 57.2 % and cancellation rate as 24.4%</a:t>
            </a:r>
          </a:p>
          <a:p>
            <a:pPr algn="l"/>
            <a:endParaRPr lang="en-US" sz="2100" b="0" i="0" dirty="0">
              <a:solidFill>
                <a:srgbClr val="E6EDF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 Blu has the highest occupancy of 61.9 %</a:t>
            </a:r>
          </a:p>
          <a:p>
            <a:pPr algn="l"/>
            <a:endParaRPr lang="en-US" sz="2100" b="0" i="0" dirty="0">
              <a:solidFill>
                <a:srgbClr val="E6EDF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 29 recorded the highest revenue among all, which is 139.7 Million</a:t>
            </a:r>
          </a:p>
          <a:p>
            <a:pPr algn="l"/>
            <a:endParaRPr lang="en-US" sz="2100" b="0" i="0" dirty="0">
              <a:solidFill>
                <a:srgbClr val="E6EDF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Delhi tops both in occupancy and rating followed by Hyderabad, Mumbai, Bangalore</a:t>
            </a:r>
          </a:p>
          <a:p>
            <a:pPr algn="l"/>
            <a:endParaRPr lang="en-US" sz="2100" b="0" i="0" dirty="0">
              <a:solidFill>
                <a:srgbClr val="E6EDF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 lost around 300 Million in cancellation</a:t>
            </a:r>
          </a:p>
          <a:p>
            <a:pPr algn="l"/>
            <a:endParaRPr lang="en-US" sz="2100" b="0" i="0" dirty="0">
              <a:solidFill>
                <a:srgbClr val="E6EDF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Elite type rooms has the most booking and as well higher cancellation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78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E9A279-EB19-423E-BD1B-8853D32C40D8}"/>
              </a:ext>
            </a:extLst>
          </p:cNvPr>
          <p:cNvSpPr txBox="1"/>
          <p:nvPr/>
        </p:nvSpPr>
        <p:spPr>
          <a:xfrm>
            <a:off x="1019175" y="609601"/>
            <a:ext cx="5448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E9D0C7-1D22-4B9C-A56D-0AFAA02B2E35}"/>
              </a:ext>
            </a:extLst>
          </p:cNvPr>
          <p:cNvSpPr txBox="1"/>
          <p:nvPr/>
        </p:nvSpPr>
        <p:spPr>
          <a:xfrm>
            <a:off x="904875" y="1640563"/>
            <a:ext cx="9020175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These insights are not just numbers; they are the roadmap to revitalizing AtliQ Grands' revenue strategy. With Mumbai as a revenue stronghold and Delhi as a top-rated city, targeted marketing efforts can be focused here. The popularity of Elite rooms suggests a need for tailored promotions, while Makeyourtrip's dominance points to a lucrative partnership opportunity.</a:t>
            </a:r>
          </a:p>
          <a:p>
            <a:pPr algn="l"/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AtliQ Exotica's stellar performance highlights the potential for replication across other properties, leveraging data from the fact_aggregated_bookings table. Moreover, optimizing ADR at AtliQ Blu can further boost revenue.</a:t>
            </a:r>
          </a:p>
          <a:p>
            <a:pPr algn="l"/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In conclusion, data intelligence has unlocked a world of possibilities for AtliQ Grands. By leveraging these insights, the hotel chain can regain its competitive edge and secure its position as a leader in the luxury/business hotels category.</a:t>
            </a:r>
          </a:p>
          <a:p>
            <a:pPr algn="l"/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This is not just a project; it's a success story in the making, driven by data and innovation.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E6EDF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46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688C32-CA4E-4AF6-A853-05010B37DF94}"/>
              </a:ext>
            </a:extLst>
          </p:cNvPr>
          <p:cNvSpPr txBox="1"/>
          <p:nvPr/>
        </p:nvSpPr>
        <p:spPr>
          <a:xfrm>
            <a:off x="3019426" y="2638425"/>
            <a:ext cx="54197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394</TotalTime>
  <Words>330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Arial Black</vt:lpstr>
      <vt:lpstr>Arial Rounded MT Bold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Sreehari Pk</cp:lastModifiedBy>
  <cp:revision>7</cp:revision>
  <dcterms:created xsi:type="dcterms:W3CDTF">2022-09-16T13:01:48Z</dcterms:created>
  <dcterms:modified xsi:type="dcterms:W3CDTF">2024-04-13T20:59:11Z</dcterms:modified>
</cp:coreProperties>
</file>