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5" r:id="rId3"/>
    <p:sldId id="269" r:id="rId4"/>
    <p:sldId id="268" r:id="rId5"/>
    <p:sldId id="262" r:id="rId6"/>
    <p:sldId id="264" r:id="rId7"/>
    <p:sldId id="259" r:id="rId8"/>
    <p:sldId id="260" r:id="rId9"/>
    <p:sldId id="261" r:id="rId10"/>
    <p:sldId id="258" r:id="rId11"/>
    <p:sldId id="257" r:id="rId12"/>
    <p:sldId id="266" r:id="rId13"/>
    <p:sldId id="267" r:id="rId14"/>
    <p:sldId id="271"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81CE41-6FF9-4EDD-8D91-569B5DF9EA44}"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CE7850C-7834-4755-A071-C25CE0E2E031}" type="slidenum">
              <a:rPr lang="en-US" smtClean="0"/>
              <a:t>‹#›</a:t>
            </a:fld>
            <a:endParaRPr lang="en-US"/>
          </a:p>
        </p:txBody>
      </p:sp>
    </p:spTree>
    <p:extLst>
      <p:ext uri="{BB962C8B-B14F-4D97-AF65-F5344CB8AC3E}">
        <p14:creationId xmlns:p14="http://schemas.microsoft.com/office/powerpoint/2010/main" val="2331202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1CE41-6FF9-4EDD-8D91-569B5DF9EA44}"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E7850C-7834-4755-A071-C25CE0E2E031}" type="slidenum">
              <a:rPr lang="en-US" smtClean="0"/>
              <a:t>‹#›</a:t>
            </a:fld>
            <a:endParaRPr lang="en-US"/>
          </a:p>
        </p:txBody>
      </p:sp>
    </p:spTree>
    <p:extLst>
      <p:ext uri="{BB962C8B-B14F-4D97-AF65-F5344CB8AC3E}">
        <p14:creationId xmlns:p14="http://schemas.microsoft.com/office/powerpoint/2010/main" val="350306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1CE41-6FF9-4EDD-8D91-569B5DF9EA44}"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E7850C-7834-4755-A071-C25CE0E2E03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3348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81CE41-6FF9-4EDD-8D91-569B5DF9EA44}"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E7850C-7834-4755-A071-C25CE0E2E031}" type="slidenum">
              <a:rPr lang="en-US" smtClean="0"/>
              <a:t>‹#›</a:t>
            </a:fld>
            <a:endParaRPr lang="en-US"/>
          </a:p>
        </p:txBody>
      </p:sp>
    </p:spTree>
    <p:extLst>
      <p:ext uri="{BB962C8B-B14F-4D97-AF65-F5344CB8AC3E}">
        <p14:creationId xmlns:p14="http://schemas.microsoft.com/office/powerpoint/2010/main" val="2702624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81CE41-6FF9-4EDD-8D91-569B5DF9EA44}"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E7850C-7834-4755-A071-C25CE0E2E03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0974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81CE41-6FF9-4EDD-8D91-569B5DF9EA44}"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E7850C-7834-4755-A071-C25CE0E2E031}" type="slidenum">
              <a:rPr lang="en-US" smtClean="0"/>
              <a:t>‹#›</a:t>
            </a:fld>
            <a:endParaRPr lang="en-US"/>
          </a:p>
        </p:txBody>
      </p:sp>
    </p:spTree>
    <p:extLst>
      <p:ext uri="{BB962C8B-B14F-4D97-AF65-F5344CB8AC3E}">
        <p14:creationId xmlns:p14="http://schemas.microsoft.com/office/powerpoint/2010/main" val="2894350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1CE41-6FF9-4EDD-8D91-569B5DF9EA44}"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E7850C-7834-4755-A071-C25CE0E2E031}" type="slidenum">
              <a:rPr lang="en-US" smtClean="0"/>
              <a:t>‹#›</a:t>
            </a:fld>
            <a:endParaRPr lang="en-US"/>
          </a:p>
        </p:txBody>
      </p:sp>
    </p:spTree>
    <p:extLst>
      <p:ext uri="{BB962C8B-B14F-4D97-AF65-F5344CB8AC3E}">
        <p14:creationId xmlns:p14="http://schemas.microsoft.com/office/powerpoint/2010/main" val="1198449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1CE41-6FF9-4EDD-8D91-569B5DF9EA44}"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E7850C-7834-4755-A071-C25CE0E2E031}" type="slidenum">
              <a:rPr lang="en-US" smtClean="0"/>
              <a:t>‹#›</a:t>
            </a:fld>
            <a:endParaRPr lang="en-US"/>
          </a:p>
        </p:txBody>
      </p:sp>
    </p:spTree>
    <p:extLst>
      <p:ext uri="{BB962C8B-B14F-4D97-AF65-F5344CB8AC3E}">
        <p14:creationId xmlns:p14="http://schemas.microsoft.com/office/powerpoint/2010/main" val="29185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1CE41-6FF9-4EDD-8D91-569B5DF9EA44}"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E7850C-7834-4755-A071-C25CE0E2E031}" type="slidenum">
              <a:rPr lang="en-US" smtClean="0"/>
              <a:t>‹#›</a:t>
            </a:fld>
            <a:endParaRPr lang="en-US"/>
          </a:p>
        </p:txBody>
      </p:sp>
    </p:spTree>
    <p:extLst>
      <p:ext uri="{BB962C8B-B14F-4D97-AF65-F5344CB8AC3E}">
        <p14:creationId xmlns:p14="http://schemas.microsoft.com/office/powerpoint/2010/main" val="2775859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1CE41-6FF9-4EDD-8D91-569B5DF9EA44}"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E7850C-7834-4755-A071-C25CE0E2E031}" type="slidenum">
              <a:rPr lang="en-US" smtClean="0"/>
              <a:t>‹#›</a:t>
            </a:fld>
            <a:endParaRPr lang="en-US"/>
          </a:p>
        </p:txBody>
      </p:sp>
    </p:spTree>
    <p:extLst>
      <p:ext uri="{BB962C8B-B14F-4D97-AF65-F5344CB8AC3E}">
        <p14:creationId xmlns:p14="http://schemas.microsoft.com/office/powerpoint/2010/main" val="4006267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81CE41-6FF9-4EDD-8D91-569B5DF9EA44}"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CE7850C-7834-4755-A071-C25CE0E2E031}" type="slidenum">
              <a:rPr lang="en-US" smtClean="0"/>
              <a:t>‹#›</a:t>
            </a:fld>
            <a:endParaRPr lang="en-US"/>
          </a:p>
        </p:txBody>
      </p:sp>
    </p:spTree>
    <p:extLst>
      <p:ext uri="{BB962C8B-B14F-4D97-AF65-F5344CB8AC3E}">
        <p14:creationId xmlns:p14="http://schemas.microsoft.com/office/powerpoint/2010/main" val="4218797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81CE41-6FF9-4EDD-8D91-569B5DF9EA44}" type="datetimeFigureOut">
              <a:rPr lang="en-US" smtClean="0"/>
              <a:t>4/6/2024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CE7850C-7834-4755-A071-C25CE0E2E031}" type="slidenum">
              <a:rPr lang="en-US" smtClean="0"/>
              <a:t>‹#›</a:t>
            </a:fld>
            <a:endParaRPr lang="en-US"/>
          </a:p>
        </p:txBody>
      </p:sp>
    </p:spTree>
    <p:extLst>
      <p:ext uri="{BB962C8B-B14F-4D97-AF65-F5344CB8AC3E}">
        <p14:creationId xmlns:p14="http://schemas.microsoft.com/office/powerpoint/2010/main" val="173859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81CE41-6FF9-4EDD-8D91-569B5DF9EA44}" type="datetimeFigureOut">
              <a:rPr lang="en-US" smtClean="0"/>
              <a:t>4/6/2024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CE7850C-7834-4755-A071-C25CE0E2E031}" type="slidenum">
              <a:rPr lang="en-US" smtClean="0"/>
              <a:t>‹#›</a:t>
            </a:fld>
            <a:endParaRPr lang="en-US"/>
          </a:p>
        </p:txBody>
      </p:sp>
    </p:spTree>
    <p:extLst>
      <p:ext uri="{BB962C8B-B14F-4D97-AF65-F5344CB8AC3E}">
        <p14:creationId xmlns:p14="http://schemas.microsoft.com/office/powerpoint/2010/main" val="3969929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81CE41-6FF9-4EDD-8D91-569B5DF9EA44}" type="datetimeFigureOut">
              <a:rPr lang="en-US" smtClean="0"/>
              <a:t>4/6/2024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CE7850C-7834-4755-A071-C25CE0E2E031}" type="slidenum">
              <a:rPr lang="en-US" smtClean="0"/>
              <a:t>‹#›</a:t>
            </a:fld>
            <a:endParaRPr lang="en-US"/>
          </a:p>
        </p:txBody>
      </p:sp>
    </p:spTree>
    <p:extLst>
      <p:ext uri="{BB962C8B-B14F-4D97-AF65-F5344CB8AC3E}">
        <p14:creationId xmlns:p14="http://schemas.microsoft.com/office/powerpoint/2010/main" val="81822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81CE41-6FF9-4EDD-8D91-569B5DF9EA44}"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CE7850C-7834-4755-A071-C25CE0E2E031}" type="slidenum">
              <a:rPr lang="en-US" smtClean="0"/>
              <a:t>‹#›</a:t>
            </a:fld>
            <a:endParaRPr lang="en-US"/>
          </a:p>
        </p:txBody>
      </p:sp>
    </p:spTree>
    <p:extLst>
      <p:ext uri="{BB962C8B-B14F-4D97-AF65-F5344CB8AC3E}">
        <p14:creationId xmlns:p14="http://schemas.microsoft.com/office/powerpoint/2010/main" val="82889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81CE41-6FF9-4EDD-8D91-569B5DF9EA44}"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E7850C-7834-4755-A071-C25CE0E2E031}" type="slidenum">
              <a:rPr lang="en-US" smtClean="0"/>
              <a:t>‹#›</a:t>
            </a:fld>
            <a:endParaRPr lang="en-US"/>
          </a:p>
        </p:txBody>
      </p:sp>
    </p:spTree>
    <p:extLst>
      <p:ext uri="{BB962C8B-B14F-4D97-AF65-F5344CB8AC3E}">
        <p14:creationId xmlns:p14="http://schemas.microsoft.com/office/powerpoint/2010/main" val="218362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81CE41-6FF9-4EDD-8D91-569B5DF9EA44}" type="datetimeFigureOut">
              <a:rPr lang="en-US" smtClean="0"/>
              <a:t>4/6/2024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CE7850C-7834-4755-A071-C25CE0E2E031}" type="slidenum">
              <a:rPr lang="en-US" smtClean="0"/>
              <a:t>‹#›</a:t>
            </a:fld>
            <a:endParaRPr lang="en-US"/>
          </a:p>
        </p:txBody>
      </p:sp>
    </p:spTree>
    <p:extLst>
      <p:ext uri="{BB962C8B-B14F-4D97-AF65-F5344CB8AC3E}">
        <p14:creationId xmlns:p14="http://schemas.microsoft.com/office/powerpoint/2010/main" val="152628196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89080F-2D64-4623-B760-C4D212C5DD15}"/>
              </a:ext>
            </a:extLst>
          </p:cNvPr>
          <p:cNvSpPr txBox="1"/>
          <p:nvPr/>
        </p:nvSpPr>
        <p:spPr>
          <a:xfrm>
            <a:off x="6905625" y="4521329"/>
            <a:ext cx="4578162" cy="1646605"/>
          </a:xfrm>
          <a:prstGeom prst="rect">
            <a:avLst/>
          </a:prstGeom>
          <a:noFill/>
        </p:spPr>
        <p:txBody>
          <a:bodyPr wrap="square">
            <a:spAutoFit/>
          </a:bodyPr>
          <a:lstStyle/>
          <a:p>
            <a:pPr algn="r"/>
            <a:r>
              <a:rPr lang="en-US" sz="2100" dirty="0">
                <a:latin typeface="Times New Roman" panose="02020603050405020304" pitchFamily="18" charset="0"/>
                <a:cs typeface="Times New Roman" panose="02020603050405020304" pitchFamily="18" charset="0"/>
              </a:rPr>
              <a:t>Group Members:</a:t>
            </a:r>
            <a:r>
              <a:rPr lang="en-IN" dirty="0"/>
              <a:t>                    </a:t>
            </a:r>
            <a:r>
              <a:rPr lang="en-IN" sz="2000" dirty="0">
                <a:latin typeface="Times New Roman" panose="02020603050405020304" pitchFamily="18" charset="0"/>
                <a:cs typeface="Times New Roman" panose="02020603050405020304" pitchFamily="18" charset="0"/>
              </a:rPr>
              <a:t>Sreehari P K</a:t>
            </a:r>
          </a:p>
          <a:p>
            <a:pPr algn="r"/>
            <a:r>
              <a:rPr lang="en-IN" sz="2000" dirty="0">
                <a:latin typeface="Times New Roman" panose="02020603050405020304" pitchFamily="18" charset="0"/>
                <a:cs typeface="Times New Roman" panose="02020603050405020304" pitchFamily="18" charset="0"/>
              </a:rPr>
              <a:t>Angel Mary Mamidi</a:t>
            </a:r>
          </a:p>
          <a:p>
            <a:pPr algn="r"/>
            <a:r>
              <a:rPr lang="en-IN" sz="2000" dirty="0">
                <a:latin typeface="Times New Roman" panose="02020603050405020304" pitchFamily="18" charset="0"/>
                <a:cs typeface="Times New Roman" panose="02020603050405020304" pitchFamily="18" charset="0"/>
              </a:rPr>
              <a:t>Naveen Goli</a:t>
            </a:r>
          </a:p>
          <a:p>
            <a:pPr algn="r"/>
            <a:r>
              <a:rPr lang="en-IN" sz="2000" dirty="0">
                <a:latin typeface="Times New Roman" panose="02020603050405020304" pitchFamily="18" charset="0"/>
                <a:cs typeface="Times New Roman" panose="02020603050405020304" pitchFamily="18" charset="0"/>
              </a:rPr>
              <a:t>Manjusha N M </a:t>
            </a:r>
          </a:p>
          <a:p>
            <a:pPr algn="r"/>
            <a:r>
              <a:rPr lang="en-IN" sz="2000" dirty="0">
                <a:latin typeface="Times New Roman" panose="02020603050405020304" pitchFamily="18" charset="0"/>
                <a:cs typeface="Times New Roman" panose="02020603050405020304" pitchFamily="18" charset="0"/>
              </a:rPr>
              <a:t>Himanshu Ambhore</a:t>
            </a:r>
          </a:p>
        </p:txBody>
      </p:sp>
      <p:pic>
        <p:nvPicPr>
          <p:cNvPr id="7" name="Picture 6">
            <a:extLst>
              <a:ext uri="{FF2B5EF4-FFF2-40B4-BE49-F238E27FC236}">
                <a16:creationId xmlns:a16="http://schemas.microsoft.com/office/drawing/2014/main" id="{13C8F51B-9609-498E-AE2A-FA56F5AB9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596" y="5744316"/>
            <a:ext cx="1490438" cy="1024962"/>
          </a:xfrm>
          <a:prstGeom prst="rect">
            <a:avLst/>
          </a:prstGeom>
        </p:spPr>
      </p:pic>
      <p:pic>
        <p:nvPicPr>
          <p:cNvPr id="9" name="Picture 8">
            <a:extLst>
              <a:ext uri="{FF2B5EF4-FFF2-40B4-BE49-F238E27FC236}">
                <a16:creationId xmlns:a16="http://schemas.microsoft.com/office/drawing/2014/main" id="{84FA9DF1-D9EF-43DD-B76E-D20C424DBD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2902" y="5866726"/>
            <a:ext cx="1661972" cy="780142"/>
          </a:xfrm>
          <a:prstGeom prst="rect">
            <a:avLst/>
          </a:prstGeom>
        </p:spPr>
      </p:pic>
      <p:pic>
        <p:nvPicPr>
          <p:cNvPr id="11" name="Picture 10">
            <a:extLst>
              <a:ext uri="{FF2B5EF4-FFF2-40B4-BE49-F238E27FC236}">
                <a16:creationId xmlns:a16="http://schemas.microsoft.com/office/drawing/2014/main" id="{A3FFA27C-E0E9-44B1-8883-78589FA8EC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7357" y="5943270"/>
            <a:ext cx="627054" cy="627054"/>
          </a:xfrm>
          <a:prstGeom prst="rect">
            <a:avLst/>
          </a:prstGeom>
        </p:spPr>
      </p:pic>
      <p:pic>
        <p:nvPicPr>
          <p:cNvPr id="13" name="Picture 12">
            <a:extLst>
              <a:ext uri="{FF2B5EF4-FFF2-40B4-BE49-F238E27FC236}">
                <a16:creationId xmlns:a16="http://schemas.microsoft.com/office/drawing/2014/main" id="{E25297AC-F2A3-4668-BCE0-54C9F44FEF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640" y="5855669"/>
            <a:ext cx="798633" cy="791199"/>
          </a:xfrm>
          <a:prstGeom prst="rect">
            <a:avLst/>
          </a:prstGeom>
        </p:spPr>
      </p:pic>
      <p:pic>
        <p:nvPicPr>
          <p:cNvPr id="17" name="Picture 16">
            <a:extLst>
              <a:ext uri="{FF2B5EF4-FFF2-40B4-BE49-F238E27FC236}">
                <a16:creationId xmlns:a16="http://schemas.microsoft.com/office/drawing/2014/main" id="{6FE6FFA3-27FD-474A-8DDD-21115AB251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67247" y="130293"/>
            <a:ext cx="658906" cy="658906"/>
          </a:xfrm>
          <a:prstGeom prst="rect">
            <a:avLst/>
          </a:prstGeom>
        </p:spPr>
      </p:pic>
      <p:sp>
        <p:nvSpPr>
          <p:cNvPr id="18" name="TextBox 17">
            <a:extLst>
              <a:ext uri="{FF2B5EF4-FFF2-40B4-BE49-F238E27FC236}">
                <a16:creationId xmlns:a16="http://schemas.microsoft.com/office/drawing/2014/main" id="{71053162-CE37-470C-ADDC-C0B1F64034A3}"/>
              </a:ext>
            </a:extLst>
          </p:cNvPr>
          <p:cNvSpPr txBox="1"/>
          <p:nvPr/>
        </p:nvSpPr>
        <p:spPr>
          <a:xfrm>
            <a:off x="2981325" y="789199"/>
            <a:ext cx="8086725" cy="2862322"/>
          </a:xfrm>
          <a:prstGeom prst="rect">
            <a:avLst/>
          </a:prstGeom>
          <a:noFill/>
        </p:spPr>
        <p:txBody>
          <a:bodyPr wrap="square" rtlCol="0">
            <a:spAutoFit/>
          </a:bodyPr>
          <a:lstStyle/>
          <a:p>
            <a:pPr algn="ctr"/>
            <a:r>
              <a:rPr lang="en-US" sz="6000" dirty="0">
                <a:solidFill>
                  <a:srgbClr val="00B050"/>
                </a:solidFill>
                <a:latin typeface="Sitka Small Semibold" pitchFamily="2" charset="0"/>
              </a:rPr>
              <a:t>KICKSTARTER</a:t>
            </a:r>
            <a:r>
              <a:rPr lang="en-US" sz="6000" dirty="0">
                <a:latin typeface="Sitka Small Semibold" pitchFamily="2" charset="0"/>
              </a:rPr>
              <a:t> CROWD FUNDING ANALYSIS</a:t>
            </a:r>
          </a:p>
        </p:txBody>
      </p:sp>
    </p:spTree>
    <p:extLst>
      <p:ext uri="{BB962C8B-B14F-4D97-AF65-F5344CB8AC3E}">
        <p14:creationId xmlns:p14="http://schemas.microsoft.com/office/powerpoint/2010/main" val="2146277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085F6DDD-563C-42A8-9E93-5853B3F15B2A}"/>
              </a:ext>
            </a:extLst>
          </p:cNvPr>
          <p:cNvSpPr/>
          <p:nvPr/>
        </p:nvSpPr>
        <p:spPr>
          <a:xfrm>
            <a:off x="2393579" y="510986"/>
            <a:ext cx="5109882" cy="72614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8D0A1E-6D38-4CDB-841B-9BE45DED826A}"/>
              </a:ext>
            </a:extLst>
          </p:cNvPr>
          <p:cNvSpPr>
            <a:spLocks noGrp="1"/>
          </p:cNvSpPr>
          <p:nvPr>
            <p:ph type="title"/>
          </p:nvPr>
        </p:nvSpPr>
        <p:spPr>
          <a:xfrm>
            <a:off x="2592926" y="555812"/>
            <a:ext cx="4910533" cy="833717"/>
          </a:xfrm>
        </p:spPr>
        <p:txBody>
          <a:bodyPr/>
          <a:lstStyle/>
          <a:p>
            <a:r>
              <a:rPr lang="en-US" b="1" dirty="0">
                <a:solidFill>
                  <a:schemeClr val="bg1"/>
                </a:solidFill>
                <a:latin typeface="Arial Rounded MT Bold" panose="020F0704030504030204" pitchFamily="34" charset="0"/>
              </a:rPr>
              <a:t>Power BI Dashboard </a:t>
            </a:r>
          </a:p>
        </p:txBody>
      </p:sp>
      <p:pic>
        <p:nvPicPr>
          <p:cNvPr id="6" name="Picture 5">
            <a:extLst>
              <a:ext uri="{FF2B5EF4-FFF2-40B4-BE49-F238E27FC236}">
                <a16:creationId xmlns:a16="http://schemas.microsoft.com/office/drawing/2014/main" id="{F388883D-BBF0-4DA6-8F2B-5A1C227F4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3624" y="449502"/>
            <a:ext cx="817341" cy="809733"/>
          </a:xfrm>
          <a:prstGeom prst="rect">
            <a:avLst/>
          </a:prstGeom>
        </p:spPr>
      </p:pic>
      <p:pic>
        <p:nvPicPr>
          <p:cNvPr id="8" name="Picture 7">
            <a:extLst>
              <a:ext uri="{FF2B5EF4-FFF2-40B4-BE49-F238E27FC236}">
                <a16:creationId xmlns:a16="http://schemas.microsoft.com/office/drawing/2014/main" id="{E647B58D-AECC-4AB9-875E-8FCF84A5C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7247" y="130293"/>
            <a:ext cx="658906" cy="658906"/>
          </a:xfrm>
          <a:prstGeom prst="rect">
            <a:avLst/>
          </a:prstGeom>
        </p:spPr>
      </p:pic>
      <p:pic>
        <p:nvPicPr>
          <p:cNvPr id="9" name="Content Placeholder 4">
            <a:extLst>
              <a:ext uri="{FF2B5EF4-FFF2-40B4-BE49-F238E27FC236}">
                <a16:creationId xmlns:a16="http://schemas.microsoft.com/office/drawing/2014/main" id="{9E5BB271-16BF-4112-B714-925BC6A3502D}"/>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1192304" y="1640541"/>
            <a:ext cx="10668001" cy="4687077"/>
          </a:xfrm>
        </p:spPr>
      </p:pic>
    </p:spTree>
    <p:extLst>
      <p:ext uri="{BB962C8B-B14F-4D97-AF65-F5344CB8AC3E}">
        <p14:creationId xmlns:p14="http://schemas.microsoft.com/office/powerpoint/2010/main" val="4135383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12D76A59-3E86-4DA7-8F58-D940592F8278}"/>
              </a:ext>
            </a:extLst>
          </p:cNvPr>
          <p:cNvSpPr/>
          <p:nvPr/>
        </p:nvSpPr>
        <p:spPr>
          <a:xfrm>
            <a:off x="2339789" y="528916"/>
            <a:ext cx="5172635" cy="72614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8D0A1E-6D38-4CDB-841B-9BE45DED826A}"/>
              </a:ext>
            </a:extLst>
          </p:cNvPr>
          <p:cNvSpPr>
            <a:spLocks noGrp="1"/>
          </p:cNvSpPr>
          <p:nvPr>
            <p:ph type="title"/>
          </p:nvPr>
        </p:nvSpPr>
        <p:spPr>
          <a:xfrm>
            <a:off x="2592926" y="555812"/>
            <a:ext cx="4910533" cy="833717"/>
          </a:xfrm>
        </p:spPr>
        <p:txBody>
          <a:bodyPr/>
          <a:lstStyle/>
          <a:p>
            <a:r>
              <a:rPr lang="en-US" b="1" dirty="0">
                <a:solidFill>
                  <a:schemeClr val="bg1"/>
                </a:solidFill>
                <a:latin typeface="Arial Rounded MT Bold" panose="020F0704030504030204" pitchFamily="34" charset="0"/>
              </a:rPr>
              <a:t>Power BI Dashboard </a:t>
            </a:r>
          </a:p>
        </p:txBody>
      </p:sp>
      <p:pic>
        <p:nvPicPr>
          <p:cNvPr id="4" name="Content Placeholder 4">
            <a:extLst>
              <a:ext uri="{FF2B5EF4-FFF2-40B4-BE49-F238E27FC236}">
                <a16:creationId xmlns:a16="http://schemas.microsoft.com/office/drawing/2014/main" id="{562BC996-43A6-4F21-989A-F6D859070E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8165" y="1630309"/>
            <a:ext cx="10659035" cy="4778189"/>
          </a:xfrm>
        </p:spPr>
      </p:pic>
      <p:pic>
        <p:nvPicPr>
          <p:cNvPr id="6" name="Picture 5">
            <a:extLst>
              <a:ext uri="{FF2B5EF4-FFF2-40B4-BE49-F238E27FC236}">
                <a16:creationId xmlns:a16="http://schemas.microsoft.com/office/drawing/2014/main" id="{F388883D-BBF0-4DA6-8F2B-5A1C227F49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7413" y="459746"/>
            <a:ext cx="817341" cy="809733"/>
          </a:xfrm>
          <a:prstGeom prst="rect">
            <a:avLst/>
          </a:prstGeom>
        </p:spPr>
      </p:pic>
      <p:pic>
        <p:nvPicPr>
          <p:cNvPr id="8" name="Picture 7">
            <a:extLst>
              <a:ext uri="{FF2B5EF4-FFF2-40B4-BE49-F238E27FC236}">
                <a16:creationId xmlns:a16="http://schemas.microsoft.com/office/drawing/2014/main" id="{E647B58D-AECC-4AB9-875E-8FCF84A5C3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7247" y="130293"/>
            <a:ext cx="658906" cy="658906"/>
          </a:xfrm>
          <a:prstGeom prst="rect">
            <a:avLst/>
          </a:prstGeom>
        </p:spPr>
      </p:pic>
    </p:spTree>
    <p:extLst>
      <p:ext uri="{BB962C8B-B14F-4D97-AF65-F5344CB8AC3E}">
        <p14:creationId xmlns:p14="http://schemas.microsoft.com/office/powerpoint/2010/main" val="2339805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085F6DDD-563C-42A8-9E93-5853B3F15B2A}"/>
              </a:ext>
            </a:extLst>
          </p:cNvPr>
          <p:cNvSpPr/>
          <p:nvPr/>
        </p:nvSpPr>
        <p:spPr>
          <a:xfrm>
            <a:off x="2393579" y="510986"/>
            <a:ext cx="1479174" cy="72614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8D0A1E-6D38-4CDB-841B-9BE45DED826A}"/>
              </a:ext>
            </a:extLst>
          </p:cNvPr>
          <p:cNvSpPr>
            <a:spLocks noGrp="1"/>
          </p:cNvSpPr>
          <p:nvPr>
            <p:ph type="title"/>
          </p:nvPr>
        </p:nvSpPr>
        <p:spPr>
          <a:xfrm>
            <a:off x="2592927" y="555812"/>
            <a:ext cx="1754956" cy="833717"/>
          </a:xfrm>
        </p:spPr>
        <p:txBody>
          <a:bodyPr/>
          <a:lstStyle/>
          <a:p>
            <a:r>
              <a:rPr lang="en-US" b="1" dirty="0">
                <a:solidFill>
                  <a:schemeClr val="bg1"/>
                </a:solidFill>
                <a:latin typeface="Arial Rounded MT Bold" panose="020F0704030504030204" pitchFamily="34" charset="0"/>
              </a:rPr>
              <a:t>SQL </a:t>
            </a:r>
          </a:p>
        </p:txBody>
      </p:sp>
      <p:pic>
        <p:nvPicPr>
          <p:cNvPr id="8" name="Picture 7">
            <a:extLst>
              <a:ext uri="{FF2B5EF4-FFF2-40B4-BE49-F238E27FC236}">
                <a16:creationId xmlns:a16="http://schemas.microsoft.com/office/drawing/2014/main" id="{E647B58D-AECC-4AB9-875E-8FCF84A5C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7247" y="130293"/>
            <a:ext cx="658906" cy="658906"/>
          </a:xfrm>
          <a:prstGeom prst="rect">
            <a:avLst/>
          </a:prstGeom>
        </p:spPr>
      </p:pic>
      <p:sp>
        <p:nvSpPr>
          <p:cNvPr id="5" name="TextBox 4">
            <a:extLst>
              <a:ext uri="{FF2B5EF4-FFF2-40B4-BE49-F238E27FC236}">
                <a16:creationId xmlns:a16="http://schemas.microsoft.com/office/drawing/2014/main" id="{FD7DA5AC-FEB1-4DC4-9855-31D85F20AE07}"/>
              </a:ext>
            </a:extLst>
          </p:cNvPr>
          <p:cNvSpPr txBox="1"/>
          <p:nvPr/>
        </p:nvSpPr>
        <p:spPr>
          <a:xfrm>
            <a:off x="1111624" y="2192275"/>
            <a:ext cx="3989294" cy="830997"/>
          </a:xfrm>
          <a:prstGeom prst="rect">
            <a:avLst/>
          </a:prstGeom>
          <a:noFill/>
        </p:spPr>
        <p:txBody>
          <a:bodyPr wrap="square" rtlCol="0">
            <a:spAutoFit/>
          </a:bodyPr>
          <a:lstStyle/>
          <a:p>
            <a:r>
              <a:rPr lang="en-US" sz="1600" dirty="0">
                <a:solidFill>
                  <a:schemeClr val="accent3">
                    <a:lumMod val="75000"/>
                  </a:schemeClr>
                </a:solidFill>
                <a:latin typeface="Bahnschrift SemiLight" panose="020B0502040204020203" pitchFamily="34" charset="0"/>
              </a:rPr>
              <a:t>SELECT state, COUNT(*) AS project_count</a:t>
            </a:r>
          </a:p>
          <a:p>
            <a:r>
              <a:rPr lang="en-US" sz="1600" dirty="0">
                <a:solidFill>
                  <a:schemeClr val="accent3">
                    <a:lumMod val="75000"/>
                  </a:schemeClr>
                </a:solidFill>
                <a:latin typeface="Bahnschrift SemiLight" panose="020B0502040204020203" pitchFamily="34" charset="0"/>
              </a:rPr>
              <a:t>FROM projects</a:t>
            </a:r>
          </a:p>
          <a:p>
            <a:r>
              <a:rPr lang="en-US" sz="1600" dirty="0">
                <a:solidFill>
                  <a:schemeClr val="accent3">
                    <a:lumMod val="75000"/>
                  </a:schemeClr>
                </a:solidFill>
                <a:latin typeface="Bahnschrift SemiLight" panose="020B0502040204020203" pitchFamily="34" charset="0"/>
              </a:rPr>
              <a:t>GROUP BY state;</a:t>
            </a:r>
          </a:p>
        </p:txBody>
      </p:sp>
      <p:pic>
        <p:nvPicPr>
          <p:cNvPr id="11" name="Picture 10">
            <a:extLst>
              <a:ext uri="{FF2B5EF4-FFF2-40B4-BE49-F238E27FC236}">
                <a16:creationId xmlns:a16="http://schemas.microsoft.com/office/drawing/2014/main" id="{9AFE6B31-27E1-4B51-BDEC-6951515F80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9833" y="3429000"/>
            <a:ext cx="2206188" cy="1988666"/>
          </a:xfrm>
          <a:prstGeom prst="rect">
            <a:avLst/>
          </a:prstGeom>
        </p:spPr>
      </p:pic>
      <p:pic>
        <p:nvPicPr>
          <p:cNvPr id="13" name="Picture 12">
            <a:extLst>
              <a:ext uri="{FF2B5EF4-FFF2-40B4-BE49-F238E27FC236}">
                <a16:creationId xmlns:a16="http://schemas.microsoft.com/office/drawing/2014/main" id="{102068A3-66FD-490D-9FE5-3BEB19FA89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4446" y="373619"/>
            <a:ext cx="896472" cy="896472"/>
          </a:xfrm>
          <a:prstGeom prst="rect">
            <a:avLst/>
          </a:prstGeom>
        </p:spPr>
      </p:pic>
      <p:sp>
        <p:nvSpPr>
          <p:cNvPr id="14" name="TextBox 13">
            <a:extLst>
              <a:ext uri="{FF2B5EF4-FFF2-40B4-BE49-F238E27FC236}">
                <a16:creationId xmlns:a16="http://schemas.microsoft.com/office/drawing/2014/main" id="{FC082940-F8F8-4C19-B6A7-2D00D45A3ED2}"/>
              </a:ext>
            </a:extLst>
          </p:cNvPr>
          <p:cNvSpPr txBox="1"/>
          <p:nvPr/>
        </p:nvSpPr>
        <p:spPr>
          <a:xfrm>
            <a:off x="1187825" y="1636209"/>
            <a:ext cx="3890682" cy="400110"/>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KPI-1  Projects Based on Outcome</a:t>
            </a:r>
          </a:p>
        </p:txBody>
      </p:sp>
      <p:sp>
        <p:nvSpPr>
          <p:cNvPr id="15" name="TextBox 14">
            <a:extLst>
              <a:ext uri="{FF2B5EF4-FFF2-40B4-BE49-F238E27FC236}">
                <a16:creationId xmlns:a16="http://schemas.microsoft.com/office/drawing/2014/main" id="{949DF3C8-4DF2-462C-B414-22FAEF36E148}"/>
              </a:ext>
            </a:extLst>
          </p:cNvPr>
          <p:cNvSpPr txBox="1"/>
          <p:nvPr/>
        </p:nvSpPr>
        <p:spPr>
          <a:xfrm>
            <a:off x="6405284" y="1636209"/>
            <a:ext cx="3890682" cy="400110"/>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KPI-2  Projects Based on Location</a:t>
            </a:r>
          </a:p>
        </p:txBody>
      </p:sp>
      <p:sp>
        <p:nvSpPr>
          <p:cNvPr id="16" name="TextBox 15">
            <a:extLst>
              <a:ext uri="{FF2B5EF4-FFF2-40B4-BE49-F238E27FC236}">
                <a16:creationId xmlns:a16="http://schemas.microsoft.com/office/drawing/2014/main" id="{A368514B-C86A-49CC-8880-684A61259B58}"/>
              </a:ext>
            </a:extLst>
          </p:cNvPr>
          <p:cNvSpPr txBox="1"/>
          <p:nvPr/>
        </p:nvSpPr>
        <p:spPr>
          <a:xfrm>
            <a:off x="6405284" y="2192275"/>
            <a:ext cx="5123328" cy="1323439"/>
          </a:xfrm>
          <a:prstGeom prst="rect">
            <a:avLst/>
          </a:prstGeom>
          <a:noFill/>
        </p:spPr>
        <p:txBody>
          <a:bodyPr wrap="square" rtlCol="0">
            <a:spAutoFit/>
          </a:bodyPr>
          <a:lstStyle/>
          <a:p>
            <a:r>
              <a:rPr lang="en-US" sz="1600" dirty="0">
                <a:solidFill>
                  <a:schemeClr val="accent3">
                    <a:lumMod val="75000"/>
                  </a:schemeClr>
                </a:solidFill>
                <a:latin typeface="Bahnschrift SemiLight" panose="020B0502040204020203" pitchFamily="34" charset="0"/>
              </a:rPr>
              <a:t>SELECT l.name as Location, COUNT(p.ProjectID) AS project_count</a:t>
            </a:r>
          </a:p>
          <a:p>
            <a:r>
              <a:rPr lang="en-US" sz="1600" dirty="0">
                <a:solidFill>
                  <a:schemeClr val="accent3">
                    <a:lumMod val="75000"/>
                  </a:schemeClr>
                </a:solidFill>
                <a:latin typeface="Bahnschrift SemiLight" panose="020B0502040204020203" pitchFamily="34" charset="0"/>
              </a:rPr>
              <a:t>FROM projects p</a:t>
            </a:r>
          </a:p>
          <a:p>
            <a:r>
              <a:rPr lang="en-US" sz="1600" dirty="0">
                <a:solidFill>
                  <a:schemeClr val="accent3">
                    <a:lumMod val="75000"/>
                  </a:schemeClr>
                </a:solidFill>
                <a:latin typeface="Bahnschrift SemiLight" panose="020B0502040204020203" pitchFamily="34" charset="0"/>
              </a:rPr>
              <a:t>INNER JOIN location l </a:t>
            </a:r>
          </a:p>
          <a:p>
            <a:r>
              <a:rPr lang="en-US" sz="1600" dirty="0">
                <a:solidFill>
                  <a:schemeClr val="accent3">
                    <a:lumMod val="75000"/>
                  </a:schemeClr>
                </a:solidFill>
                <a:latin typeface="Bahnschrift SemiLight" panose="020B0502040204020203" pitchFamily="34" charset="0"/>
              </a:rPr>
              <a:t>ON p.location_id = l.location_idGROUP BY l.name;</a:t>
            </a:r>
          </a:p>
        </p:txBody>
      </p:sp>
      <p:pic>
        <p:nvPicPr>
          <p:cNvPr id="18" name="Picture 17">
            <a:extLst>
              <a:ext uri="{FF2B5EF4-FFF2-40B4-BE49-F238E27FC236}">
                <a16:creationId xmlns:a16="http://schemas.microsoft.com/office/drawing/2014/main" id="{63D9A45D-9223-4B00-BF81-80D4401C89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9682" y="3538497"/>
            <a:ext cx="2267266" cy="3083198"/>
          </a:xfrm>
          <a:prstGeom prst="rect">
            <a:avLst/>
          </a:prstGeom>
        </p:spPr>
      </p:pic>
    </p:spTree>
    <p:extLst>
      <p:ext uri="{BB962C8B-B14F-4D97-AF65-F5344CB8AC3E}">
        <p14:creationId xmlns:p14="http://schemas.microsoft.com/office/powerpoint/2010/main" val="454899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085F6DDD-563C-42A8-9E93-5853B3F15B2A}"/>
              </a:ext>
            </a:extLst>
          </p:cNvPr>
          <p:cNvSpPr/>
          <p:nvPr/>
        </p:nvSpPr>
        <p:spPr>
          <a:xfrm>
            <a:off x="2393579" y="510986"/>
            <a:ext cx="1479174" cy="72614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8D0A1E-6D38-4CDB-841B-9BE45DED826A}"/>
              </a:ext>
            </a:extLst>
          </p:cNvPr>
          <p:cNvSpPr>
            <a:spLocks noGrp="1"/>
          </p:cNvSpPr>
          <p:nvPr>
            <p:ph type="title"/>
          </p:nvPr>
        </p:nvSpPr>
        <p:spPr>
          <a:xfrm>
            <a:off x="2592927" y="555812"/>
            <a:ext cx="1754956" cy="833717"/>
          </a:xfrm>
        </p:spPr>
        <p:txBody>
          <a:bodyPr/>
          <a:lstStyle/>
          <a:p>
            <a:r>
              <a:rPr lang="en-US" b="1" dirty="0">
                <a:solidFill>
                  <a:schemeClr val="bg1"/>
                </a:solidFill>
                <a:latin typeface="Arial Rounded MT Bold" panose="020F0704030504030204" pitchFamily="34" charset="0"/>
              </a:rPr>
              <a:t>SQL </a:t>
            </a:r>
          </a:p>
        </p:txBody>
      </p:sp>
      <p:pic>
        <p:nvPicPr>
          <p:cNvPr id="8" name="Picture 7">
            <a:extLst>
              <a:ext uri="{FF2B5EF4-FFF2-40B4-BE49-F238E27FC236}">
                <a16:creationId xmlns:a16="http://schemas.microsoft.com/office/drawing/2014/main" id="{E647B58D-AECC-4AB9-875E-8FCF84A5C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7247" y="130293"/>
            <a:ext cx="658906" cy="658906"/>
          </a:xfrm>
          <a:prstGeom prst="rect">
            <a:avLst/>
          </a:prstGeom>
        </p:spPr>
      </p:pic>
      <p:sp>
        <p:nvSpPr>
          <p:cNvPr id="5" name="TextBox 4">
            <a:extLst>
              <a:ext uri="{FF2B5EF4-FFF2-40B4-BE49-F238E27FC236}">
                <a16:creationId xmlns:a16="http://schemas.microsoft.com/office/drawing/2014/main" id="{FD7DA5AC-FEB1-4DC4-9855-31D85F20AE07}"/>
              </a:ext>
            </a:extLst>
          </p:cNvPr>
          <p:cNvSpPr txBox="1"/>
          <p:nvPr/>
        </p:nvSpPr>
        <p:spPr>
          <a:xfrm>
            <a:off x="1111624" y="2121115"/>
            <a:ext cx="3890682" cy="1569660"/>
          </a:xfrm>
          <a:prstGeom prst="rect">
            <a:avLst/>
          </a:prstGeom>
          <a:noFill/>
        </p:spPr>
        <p:txBody>
          <a:bodyPr wrap="square" rtlCol="0">
            <a:spAutoFit/>
          </a:bodyPr>
          <a:lstStyle/>
          <a:p>
            <a:r>
              <a:rPr lang="en-US" sz="1600" dirty="0">
                <a:solidFill>
                  <a:schemeClr val="accent3">
                    <a:lumMod val="75000"/>
                  </a:schemeClr>
                </a:solidFill>
                <a:latin typeface="Bahnschrift SemiLight" panose="020B0502040204020203" pitchFamily="34" charset="0"/>
              </a:rPr>
              <a:t>SELECT c.name, COUNT(p.ProjectID) AS project_count</a:t>
            </a:r>
          </a:p>
          <a:p>
            <a:r>
              <a:rPr lang="en-US" sz="1600" dirty="0">
                <a:solidFill>
                  <a:schemeClr val="accent3">
                    <a:lumMod val="75000"/>
                  </a:schemeClr>
                </a:solidFill>
                <a:latin typeface="Bahnschrift SemiLight" panose="020B0502040204020203" pitchFamily="34" charset="0"/>
              </a:rPr>
              <a:t>FROM projects p</a:t>
            </a:r>
          </a:p>
          <a:p>
            <a:r>
              <a:rPr lang="en-US" sz="1600" dirty="0">
                <a:solidFill>
                  <a:schemeClr val="accent3">
                    <a:lumMod val="75000"/>
                  </a:schemeClr>
                </a:solidFill>
                <a:latin typeface="Bahnschrift SemiLight" panose="020B0502040204020203" pitchFamily="34" charset="0"/>
              </a:rPr>
              <a:t>INNER JOIN category c </a:t>
            </a:r>
          </a:p>
          <a:p>
            <a:r>
              <a:rPr lang="en-US" sz="1600" dirty="0">
                <a:solidFill>
                  <a:schemeClr val="accent3">
                    <a:lumMod val="75000"/>
                  </a:schemeClr>
                </a:solidFill>
                <a:latin typeface="Bahnschrift SemiLight" panose="020B0502040204020203" pitchFamily="34" charset="0"/>
              </a:rPr>
              <a:t>ON p.category_id = c.category_id</a:t>
            </a:r>
          </a:p>
          <a:p>
            <a:r>
              <a:rPr lang="en-US" sz="1600" dirty="0">
                <a:solidFill>
                  <a:schemeClr val="accent3">
                    <a:lumMod val="75000"/>
                  </a:schemeClr>
                </a:solidFill>
                <a:latin typeface="Bahnschrift SemiLight" panose="020B0502040204020203" pitchFamily="34" charset="0"/>
              </a:rPr>
              <a:t>GROUP BY c.name;</a:t>
            </a:r>
          </a:p>
        </p:txBody>
      </p:sp>
      <p:pic>
        <p:nvPicPr>
          <p:cNvPr id="13" name="Picture 12">
            <a:extLst>
              <a:ext uri="{FF2B5EF4-FFF2-40B4-BE49-F238E27FC236}">
                <a16:creationId xmlns:a16="http://schemas.microsoft.com/office/drawing/2014/main" id="{102068A3-66FD-490D-9FE5-3BEB19FA89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4446" y="373619"/>
            <a:ext cx="896472" cy="896472"/>
          </a:xfrm>
          <a:prstGeom prst="rect">
            <a:avLst/>
          </a:prstGeom>
        </p:spPr>
      </p:pic>
      <p:sp>
        <p:nvSpPr>
          <p:cNvPr id="14" name="TextBox 13">
            <a:extLst>
              <a:ext uri="{FF2B5EF4-FFF2-40B4-BE49-F238E27FC236}">
                <a16:creationId xmlns:a16="http://schemas.microsoft.com/office/drawing/2014/main" id="{FC082940-F8F8-4C19-B6A7-2D00D45A3ED2}"/>
              </a:ext>
            </a:extLst>
          </p:cNvPr>
          <p:cNvSpPr txBox="1"/>
          <p:nvPr/>
        </p:nvSpPr>
        <p:spPr>
          <a:xfrm>
            <a:off x="1187825" y="1607634"/>
            <a:ext cx="3890682" cy="400110"/>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KPI-3  Projects Based on Category</a:t>
            </a:r>
          </a:p>
        </p:txBody>
      </p:sp>
      <p:sp>
        <p:nvSpPr>
          <p:cNvPr id="15" name="TextBox 14">
            <a:extLst>
              <a:ext uri="{FF2B5EF4-FFF2-40B4-BE49-F238E27FC236}">
                <a16:creationId xmlns:a16="http://schemas.microsoft.com/office/drawing/2014/main" id="{949DF3C8-4DF2-462C-B414-22FAEF36E148}"/>
              </a:ext>
            </a:extLst>
          </p:cNvPr>
          <p:cNvSpPr txBox="1"/>
          <p:nvPr/>
        </p:nvSpPr>
        <p:spPr>
          <a:xfrm>
            <a:off x="6405283" y="1645734"/>
            <a:ext cx="4598891" cy="400110"/>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KPI-4  Projects By Year, Quarter, Month </a:t>
            </a:r>
          </a:p>
        </p:txBody>
      </p:sp>
      <p:sp>
        <p:nvSpPr>
          <p:cNvPr id="16" name="TextBox 15">
            <a:extLst>
              <a:ext uri="{FF2B5EF4-FFF2-40B4-BE49-F238E27FC236}">
                <a16:creationId xmlns:a16="http://schemas.microsoft.com/office/drawing/2014/main" id="{A368514B-C86A-49CC-8880-684A61259B58}"/>
              </a:ext>
            </a:extLst>
          </p:cNvPr>
          <p:cNvSpPr txBox="1"/>
          <p:nvPr/>
        </p:nvSpPr>
        <p:spPr>
          <a:xfrm>
            <a:off x="5871883" y="2036319"/>
            <a:ext cx="6396317" cy="2246769"/>
          </a:xfrm>
          <a:prstGeom prst="rect">
            <a:avLst/>
          </a:prstGeom>
          <a:noFill/>
        </p:spPr>
        <p:txBody>
          <a:bodyPr wrap="square" rtlCol="0">
            <a:spAutoFit/>
          </a:bodyPr>
          <a:lstStyle/>
          <a:p>
            <a:r>
              <a:rPr lang="en-US" sz="1400" dirty="0">
                <a:solidFill>
                  <a:schemeClr val="accent3">
                    <a:lumMod val="75000"/>
                  </a:schemeClr>
                </a:solidFill>
                <a:latin typeface="Bahnschrift SemiLight" panose="020B0502040204020203" pitchFamily="34" charset="0"/>
              </a:rPr>
              <a:t>SELECT </a:t>
            </a:r>
          </a:p>
          <a:p>
            <a:r>
              <a:rPr lang="en-US" sz="1400" dirty="0">
                <a:solidFill>
                  <a:schemeClr val="accent3">
                    <a:lumMod val="75000"/>
                  </a:schemeClr>
                </a:solidFill>
                <a:latin typeface="Bahnschrift SemiLight" panose="020B0502040204020203" pitchFamily="34" charset="0"/>
              </a:rPr>
              <a:t> YEAR(FROM_UNIXTIME(created_at)) AS Year, </a:t>
            </a:r>
          </a:p>
          <a:p>
            <a:r>
              <a:rPr lang="en-US" sz="1400" dirty="0">
                <a:solidFill>
                  <a:schemeClr val="accent3">
                    <a:lumMod val="75000"/>
                  </a:schemeClr>
                </a:solidFill>
                <a:latin typeface="Bahnschrift SemiLight" panose="020B0502040204020203" pitchFamily="34" charset="0"/>
              </a:rPr>
              <a:t>QUARTER(FROM_UNIXTIME(created_at)) AS Quarter,    MONTH(FROM_UNIXTIME(created_at)) AS Month,    COUNT(*) AS TotalProjects</a:t>
            </a:r>
          </a:p>
          <a:p>
            <a:r>
              <a:rPr lang="en-US" sz="1400" dirty="0">
                <a:solidFill>
                  <a:schemeClr val="accent3">
                    <a:lumMod val="75000"/>
                  </a:schemeClr>
                </a:solidFill>
                <a:latin typeface="Bahnschrift SemiLight" panose="020B0502040204020203" pitchFamily="34" charset="0"/>
              </a:rPr>
              <a:t>FROM     </a:t>
            </a:r>
          </a:p>
          <a:p>
            <a:r>
              <a:rPr lang="en-US" sz="1400" dirty="0">
                <a:solidFill>
                  <a:schemeClr val="accent3">
                    <a:lumMod val="75000"/>
                  </a:schemeClr>
                </a:solidFill>
                <a:latin typeface="Bahnschrift SemiLight" panose="020B0502040204020203" pitchFamily="34" charset="0"/>
              </a:rPr>
              <a:t>projectsGROUP BY     YEAR(FROM_UNIXTIME(created_at)),    QUARTER(FROM_UNIXTIME(created_at)),    MONTH(FROM_UNIXTIME(created_at))</a:t>
            </a:r>
          </a:p>
          <a:p>
            <a:r>
              <a:rPr lang="en-US" sz="1400" dirty="0">
                <a:solidFill>
                  <a:schemeClr val="accent3">
                    <a:lumMod val="75000"/>
                  </a:schemeClr>
                </a:solidFill>
                <a:latin typeface="Bahnschrift SemiLight" panose="020B0502040204020203" pitchFamily="34" charset="0"/>
              </a:rPr>
              <a:t>ORDER BY </a:t>
            </a:r>
          </a:p>
          <a:p>
            <a:r>
              <a:rPr lang="en-US" sz="1400" dirty="0">
                <a:solidFill>
                  <a:schemeClr val="accent3">
                    <a:lumMod val="75000"/>
                  </a:schemeClr>
                </a:solidFill>
                <a:latin typeface="Bahnschrift SemiLight" panose="020B0502040204020203" pitchFamily="34" charset="0"/>
              </a:rPr>
              <a:t>    Year, Quarter, Month;</a:t>
            </a:r>
          </a:p>
        </p:txBody>
      </p:sp>
      <p:pic>
        <p:nvPicPr>
          <p:cNvPr id="7" name="Picture 6">
            <a:extLst>
              <a:ext uri="{FF2B5EF4-FFF2-40B4-BE49-F238E27FC236}">
                <a16:creationId xmlns:a16="http://schemas.microsoft.com/office/drawing/2014/main" id="{5C9883DA-0EFB-41C2-B22B-EAE1AE00A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267" y="3847660"/>
            <a:ext cx="2105319" cy="2905530"/>
          </a:xfrm>
          <a:prstGeom prst="rect">
            <a:avLst/>
          </a:prstGeom>
        </p:spPr>
      </p:pic>
      <p:pic>
        <p:nvPicPr>
          <p:cNvPr id="12" name="Picture 11">
            <a:extLst>
              <a:ext uri="{FF2B5EF4-FFF2-40B4-BE49-F238E27FC236}">
                <a16:creationId xmlns:a16="http://schemas.microsoft.com/office/drawing/2014/main" id="{62062761-2116-4D8F-92EE-AC095B56E5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1050" y="3943350"/>
            <a:ext cx="3418896" cy="2809840"/>
          </a:xfrm>
          <a:prstGeom prst="rect">
            <a:avLst/>
          </a:prstGeom>
        </p:spPr>
      </p:pic>
    </p:spTree>
    <p:extLst>
      <p:ext uri="{BB962C8B-B14F-4D97-AF65-F5344CB8AC3E}">
        <p14:creationId xmlns:p14="http://schemas.microsoft.com/office/powerpoint/2010/main" val="1239050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EF37E86-93AD-45A0-AC45-C53621E6AF97}"/>
              </a:ext>
            </a:extLst>
          </p:cNvPr>
          <p:cNvSpPr/>
          <p:nvPr/>
        </p:nvSpPr>
        <p:spPr>
          <a:xfrm>
            <a:off x="1755403" y="564215"/>
            <a:ext cx="4235821" cy="654986"/>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1C070D4-E1A5-4286-818F-A445E59DFF5A}"/>
              </a:ext>
            </a:extLst>
          </p:cNvPr>
          <p:cNvSpPr txBox="1">
            <a:spLocks/>
          </p:cNvSpPr>
          <p:nvPr/>
        </p:nvSpPr>
        <p:spPr>
          <a:xfrm>
            <a:off x="1452167" y="552170"/>
            <a:ext cx="4910533" cy="828955"/>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bg1"/>
                </a:solidFill>
                <a:latin typeface="Arial Rounded MT Bold" panose="020F0704030504030204" pitchFamily="34" charset="0"/>
              </a:rPr>
              <a:t>Recommendation </a:t>
            </a:r>
          </a:p>
        </p:txBody>
      </p:sp>
      <p:sp>
        <p:nvSpPr>
          <p:cNvPr id="6" name="TextBox 5">
            <a:extLst>
              <a:ext uri="{FF2B5EF4-FFF2-40B4-BE49-F238E27FC236}">
                <a16:creationId xmlns:a16="http://schemas.microsoft.com/office/drawing/2014/main" id="{340042B0-FA19-4DF4-B756-4363F2CD311D}"/>
              </a:ext>
            </a:extLst>
          </p:cNvPr>
          <p:cNvSpPr txBox="1"/>
          <p:nvPr/>
        </p:nvSpPr>
        <p:spPr>
          <a:xfrm>
            <a:off x="1452167" y="1714500"/>
            <a:ext cx="10501708"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expand globally, improve marketing to attract more creators from other countries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Beyond 60 days, there's a risk of </a:t>
            </a:r>
            <a:r>
              <a:rPr lang="en-US" sz="2000" dirty="0" err="1">
                <a:latin typeface="Times New Roman" panose="02020603050405020304" pitchFamily="18" charset="0"/>
                <a:cs typeface="Times New Roman" panose="02020603050405020304" pitchFamily="18" charset="0"/>
              </a:rPr>
              <a:t>declinig</a:t>
            </a:r>
            <a:r>
              <a:rPr lang="en-US" sz="2000" dirty="0">
                <a:latin typeface="Times New Roman" panose="02020603050405020304" pitchFamily="18" charset="0"/>
                <a:cs typeface="Times New Roman" panose="02020603050405020304" pitchFamily="18" charset="0"/>
              </a:rPr>
              <a:t> interest, so consider concise campaigns for optimal results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Encourage tailored marketing, community engagement, and innovative approaches within these categories to enhance project visibility and chances of success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Aligning project with this optimal funding bracket increases the likelihood of achieving funding targets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Explore successful projects from 2014 to identify shared characteristics, offering insights into factors contributing to their success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Cultivate a robust community engagement strategy to foster support and enthusiasm for your project</a:t>
            </a:r>
          </a:p>
        </p:txBody>
      </p:sp>
      <p:pic>
        <p:nvPicPr>
          <p:cNvPr id="7" name="Picture 6">
            <a:extLst>
              <a:ext uri="{FF2B5EF4-FFF2-40B4-BE49-F238E27FC236}">
                <a16:creationId xmlns:a16="http://schemas.microsoft.com/office/drawing/2014/main" id="{48D3F5ED-594F-45BA-9F6E-C6B077D1E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7247" y="130293"/>
            <a:ext cx="658906" cy="658906"/>
          </a:xfrm>
          <a:prstGeom prst="rect">
            <a:avLst/>
          </a:prstGeom>
        </p:spPr>
      </p:pic>
    </p:spTree>
    <p:extLst>
      <p:ext uri="{BB962C8B-B14F-4D97-AF65-F5344CB8AC3E}">
        <p14:creationId xmlns:p14="http://schemas.microsoft.com/office/powerpoint/2010/main" val="2832442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26293-29F2-432C-A646-9C0C2C485BAC}"/>
              </a:ext>
            </a:extLst>
          </p:cNvPr>
          <p:cNvSpPr>
            <a:spLocks noGrp="1"/>
          </p:cNvSpPr>
          <p:nvPr>
            <p:ph idx="1"/>
          </p:nvPr>
        </p:nvSpPr>
        <p:spPr>
          <a:xfrm>
            <a:off x="1866900" y="1552574"/>
            <a:ext cx="8991600" cy="5076825"/>
          </a:xfrm>
        </p:spPr>
        <p:txBody>
          <a:bodyPr/>
          <a:lstStyle/>
          <a:p>
            <a:br>
              <a:rPr lang="en-US" dirty="0"/>
            </a:b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In conclusion, </a:t>
            </a:r>
            <a:r>
              <a:rPr kumimoji="0" lang="en-US" altLang="en-US" sz="24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achieving success on Kickstarter requires a multifaceted approach. It involves broadening your reach globally to tap into diverse markets, strategically timing your campaigns for approximately 30 days to maintain momentum, selecting project categories with proven popularity to capture interest, setting attainable funding goals to inspire confidence in backers, analyzing historical data to inform your strategy, striving for noteworthy recognition to enhance credibility, and actively involving the community to foster genuine support and excitement for your project.</a:t>
            </a:r>
          </a:p>
          <a:p>
            <a:endParaRPr lang="en-US" dirty="0"/>
          </a:p>
        </p:txBody>
      </p:sp>
      <p:sp>
        <p:nvSpPr>
          <p:cNvPr id="5" name="Rectangle: Rounded Corners 4">
            <a:extLst>
              <a:ext uri="{FF2B5EF4-FFF2-40B4-BE49-F238E27FC236}">
                <a16:creationId xmlns:a16="http://schemas.microsoft.com/office/drawing/2014/main" id="{317ECC22-61F5-4F50-9D9A-28F70ADCD836}"/>
              </a:ext>
            </a:extLst>
          </p:cNvPr>
          <p:cNvSpPr/>
          <p:nvPr/>
        </p:nvSpPr>
        <p:spPr>
          <a:xfrm>
            <a:off x="1984004" y="564215"/>
            <a:ext cx="3864346" cy="654986"/>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7643A44-438B-4E8B-96FF-36183811E5D9}"/>
              </a:ext>
            </a:extLst>
          </p:cNvPr>
          <p:cNvSpPr>
            <a:spLocks noGrp="1"/>
          </p:cNvSpPr>
          <p:nvPr>
            <p:ph type="title"/>
          </p:nvPr>
        </p:nvSpPr>
        <p:spPr>
          <a:xfrm>
            <a:off x="1452167" y="552170"/>
            <a:ext cx="4910533" cy="828955"/>
          </a:xfrm>
        </p:spPr>
        <p:txBody>
          <a:bodyPr/>
          <a:lstStyle/>
          <a:p>
            <a:pPr algn="ctr"/>
            <a:r>
              <a:rPr lang="en-US" b="1" dirty="0">
                <a:solidFill>
                  <a:schemeClr val="bg1"/>
                </a:solidFill>
                <a:latin typeface="Arial Rounded MT Bold" panose="020F0704030504030204" pitchFamily="34" charset="0"/>
              </a:rPr>
              <a:t>CONCLUSION </a:t>
            </a:r>
          </a:p>
        </p:txBody>
      </p:sp>
      <p:pic>
        <p:nvPicPr>
          <p:cNvPr id="7" name="Picture 6">
            <a:extLst>
              <a:ext uri="{FF2B5EF4-FFF2-40B4-BE49-F238E27FC236}">
                <a16:creationId xmlns:a16="http://schemas.microsoft.com/office/drawing/2014/main" id="{D02A989D-4EFC-4F86-95EC-50D48FD0C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7247" y="130293"/>
            <a:ext cx="658906" cy="658906"/>
          </a:xfrm>
          <a:prstGeom prst="rect">
            <a:avLst/>
          </a:prstGeom>
        </p:spPr>
      </p:pic>
    </p:spTree>
    <p:extLst>
      <p:ext uri="{BB962C8B-B14F-4D97-AF65-F5344CB8AC3E}">
        <p14:creationId xmlns:p14="http://schemas.microsoft.com/office/powerpoint/2010/main" val="1518373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264242-57D0-4D2D-BB1C-3C099A5DEF31}"/>
              </a:ext>
            </a:extLst>
          </p:cNvPr>
          <p:cNvSpPr txBox="1"/>
          <p:nvPr/>
        </p:nvSpPr>
        <p:spPr>
          <a:xfrm>
            <a:off x="2952750" y="2543175"/>
            <a:ext cx="7296150" cy="1446550"/>
          </a:xfrm>
          <a:prstGeom prst="rect">
            <a:avLst/>
          </a:prstGeom>
          <a:noFill/>
        </p:spPr>
        <p:txBody>
          <a:bodyPr wrap="square" rtlCol="0">
            <a:spAutoFit/>
          </a:bodyPr>
          <a:lstStyle/>
          <a:p>
            <a:r>
              <a:rPr lang="en-US" sz="8800" b="1" dirty="0">
                <a:solidFill>
                  <a:schemeClr val="accent3"/>
                </a:solidFill>
                <a:latin typeface="Times New Roman" panose="02020603050405020304" pitchFamily="18" charset="0"/>
                <a:cs typeface="Times New Roman" panose="02020603050405020304" pitchFamily="18" charset="0"/>
              </a:rPr>
              <a:t>THANK YOU</a:t>
            </a:r>
          </a:p>
        </p:txBody>
      </p:sp>
      <p:pic>
        <p:nvPicPr>
          <p:cNvPr id="7" name="Picture 6">
            <a:extLst>
              <a:ext uri="{FF2B5EF4-FFF2-40B4-BE49-F238E27FC236}">
                <a16:creationId xmlns:a16="http://schemas.microsoft.com/office/drawing/2014/main" id="{B7559B1E-1C01-4C0A-92A6-B42DDF7B3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7247" y="130293"/>
            <a:ext cx="658906" cy="658906"/>
          </a:xfrm>
          <a:prstGeom prst="rect">
            <a:avLst/>
          </a:prstGeom>
        </p:spPr>
      </p:pic>
    </p:spTree>
    <p:extLst>
      <p:ext uri="{BB962C8B-B14F-4D97-AF65-F5344CB8AC3E}">
        <p14:creationId xmlns:p14="http://schemas.microsoft.com/office/powerpoint/2010/main" val="338360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1F4609C2-ADBB-44BA-8198-254DB238E9BC}"/>
              </a:ext>
            </a:extLst>
          </p:cNvPr>
          <p:cNvSpPr/>
          <p:nvPr/>
        </p:nvSpPr>
        <p:spPr>
          <a:xfrm>
            <a:off x="1875985" y="575154"/>
            <a:ext cx="4679572" cy="72614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1D1A1E09-9F03-4036-B570-EB23ADDF1D40}"/>
              </a:ext>
            </a:extLst>
          </p:cNvPr>
          <p:cNvSpPr txBox="1">
            <a:spLocks/>
          </p:cNvSpPr>
          <p:nvPr/>
        </p:nvSpPr>
        <p:spPr>
          <a:xfrm>
            <a:off x="1833284" y="575154"/>
            <a:ext cx="5222745" cy="83371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latin typeface="Arial Rounded MT Bold" panose="020F0704030504030204" pitchFamily="34" charset="0"/>
              </a:rPr>
              <a:t>	</a:t>
            </a:r>
            <a:r>
              <a:rPr lang="en-US" b="1" dirty="0">
                <a:solidFill>
                  <a:schemeClr val="bg1"/>
                </a:solidFill>
                <a:latin typeface="Arial Rounded MT Bold" panose="020F0704030504030204" pitchFamily="34" charset="0"/>
              </a:rPr>
              <a:t>	Tools used  </a:t>
            </a:r>
          </a:p>
        </p:txBody>
      </p:sp>
      <p:sp>
        <p:nvSpPr>
          <p:cNvPr id="19" name="object 3">
            <a:extLst>
              <a:ext uri="{FF2B5EF4-FFF2-40B4-BE49-F238E27FC236}">
                <a16:creationId xmlns:a16="http://schemas.microsoft.com/office/drawing/2014/main" id="{84ACCD95-94DA-41AA-BE0B-6AB5F5E9E00A}"/>
              </a:ext>
            </a:extLst>
          </p:cNvPr>
          <p:cNvSpPr/>
          <p:nvPr/>
        </p:nvSpPr>
        <p:spPr>
          <a:xfrm>
            <a:off x="777911" y="1543929"/>
            <a:ext cx="10972800" cy="1137076"/>
          </a:xfrm>
          <a:custGeom>
            <a:avLst/>
            <a:gdLst/>
            <a:ahLst/>
            <a:cxnLst/>
            <a:rect l="l" t="t" r="r" b="b"/>
            <a:pathLst>
              <a:path w="10972800" h="1079500">
                <a:moveTo>
                  <a:pt x="10972800" y="0"/>
                </a:moveTo>
                <a:lnTo>
                  <a:pt x="539496" y="0"/>
                </a:lnTo>
                <a:lnTo>
                  <a:pt x="0" y="539496"/>
                </a:lnTo>
                <a:lnTo>
                  <a:pt x="539496" y="1078991"/>
                </a:lnTo>
                <a:lnTo>
                  <a:pt x="10972800" y="1078991"/>
                </a:lnTo>
                <a:lnTo>
                  <a:pt x="10972800" y="0"/>
                </a:lnTo>
                <a:close/>
              </a:path>
            </a:pathLst>
          </a:custGeom>
          <a:solidFill>
            <a:schemeClr val="accent3">
              <a:lumMod val="60000"/>
              <a:lumOff val="40000"/>
            </a:schemeClr>
          </a:solidFill>
        </p:spPr>
        <p:txBody>
          <a:bodyPr wrap="square" lIns="0" tIns="0" rIns="0" bIns="0" rtlCol="0"/>
          <a:lstStyle/>
          <a:p>
            <a:endParaRPr dirty="0"/>
          </a:p>
        </p:txBody>
      </p:sp>
      <p:sp>
        <p:nvSpPr>
          <p:cNvPr id="20" name="object 4">
            <a:extLst>
              <a:ext uri="{FF2B5EF4-FFF2-40B4-BE49-F238E27FC236}">
                <a16:creationId xmlns:a16="http://schemas.microsoft.com/office/drawing/2014/main" id="{25712D41-4F0F-429F-A60C-85CD3F2BA65C}"/>
              </a:ext>
            </a:extLst>
          </p:cNvPr>
          <p:cNvSpPr/>
          <p:nvPr/>
        </p:nvSpPr>
        <p:spPr>
          <a:xfrm>
            <a:off x="777911" y="1543929"/>
            <a:ext cx="10972800" cy="1137076"/>
          </a:xfrm>
          <a:custGeom>
            <a:avLst/>
            <a:gdLst/>
            <a:ahLst/>
            <a:cxnLst/>
            <a:rect l="l" t="t" r="r" b="b"/>
            <a:pathLst>
              <a:path w="10972800" h="1079500">
                <a:moveTo>
                  <a:pt x="10972800" y="1078991"/>
                </a:moveTo>
                <a:lnTo>
                  <a:pt x="539496" y="1078991"/>
                </a:lnTo>
                <a:lnTo>
                  <a:pt x="0" y="539496"/>
                </a:lnTo>
                <a:lnTo>
                  <a:pt x="539496" y="0"/>
                </a:lnTo>
                <a:lnTo>
                  <a:pt x="10972800" y="0"/>
                </a:lnTo>
                <a:lnTo>
                  <a:pt x="10972800" y="1078991"/>
                </a:lnTo>
                <a:close/>
              </a:path>
            </a:pathLst>
          </a:custGeom>
          <a:ln w="12191">
            <a:solidFill>
              <a:srgbClr val="FFFFFF"/>
            </a:solidFill>
          </a:ln>
        </p:spPr>
        <p:txBody>
          <a:bodyPr wrap="square" lIns="0" tIns="0" rIns="0" bIns="0" rtlCol="0"/>
          <a:lstStyle/>
          <a:p>
            <a:endParaRPr dirty="0"/>
          </a:p>
        </p:txBody>
      </p:sp>
      <p:pic>
        <p:nvPicPr>
          <p:cNvPr id="21" name="object 5">
            <a:extLst>
              <a:ext uri="{FF2B5EF4-FFF2-40B4-BE49-F238E27FC236}">
                <a16:creationId xmlns:a16="http://schemas.microsoft.com/office/drawing/2014/main" id="{228725CB-78D6-4ADC-83AD-8BE56169FDEF}"/>
              </a:ext>
            </a:extLst>
          </p:cNvPr>
          <p:cNvPicPr/>
          <p:nvPr/>
        </p:nvPicPr>
        <p:blipFill>
          <a:blip r:embed="rId2" cstate="print"/>
          <a:stretch>
            <a:fillRect/>
          </a:stretch>
        </p:blipFill>
        <p:spPr>
          <a:xfrm>
            <a:off x="297852" y="1515034"/>
            <a:ext cx="1017688" cy="1035249"/>
          </a:xfrm>
          <a:prstGeom prst="rect">
            <a:avLst/>
          </a:prstGeom>
        </p:spPr>
      </p:pic>
      <p:sp>
        <p:nvSpPr>
          <p:cNvPr id="22" name="object 6">
            <a:extLst>
              <a:ext uri="{FF2B5EF4-FFF2-40B4-BE49-F238E27FC236}">
                <a16:creationId xmlns:a16="http://schemas.microsoft.com/office/drawing/2014/main" id="{7A96F620-A8FD-4806-97A8-5218194DA6EE}"/>
              </a:ext>
            </a:extLst>
          </p:cNvPr>
          <p:cNvSpPr/>
          <p:nvPr/>
        </p:nvSpPr>
        <p:spPr>
          <a:xfrm>
            <a:off x="282266" y="1515034"/>
            <a:ext cx="1021135" cy="1035249"/>
          </a:xfrm>
          <a:custGeom>
            <a:avLst/>
            <a:gdLst/>
            <a:ahLst/>
            <a:cxnLst/>
            <a:rect l="l" t="t" r="r" b="b"/>
            <a:pathLst>
              <a:path w="1080770" h="1080770">
                <a:moveTo>
                  <a:pt x="0" y="540258"/>
                </a:moveTo>
                <a:lnTo>
                  <a:pt x="2207" y="491091"/>
                </a:lnTo>
                <a:lnTo>
                  <a:pt x="8704" y="443159"/>
                </a:lnTo>
                <a:lnTo>
                  <a:pt x="19298" y="396654"/>
                </a:lnTo>
                <a:lnTo>
                  <a:pt x="33800" y="351765"/>
                </a:lnTo>
                <a:lnTo>
                  <a:pt x="52018" y="308685"/>
                </a:lnTo>
                <a:lnTo>
                  <a:pt x="73761" y="267603"/>
                </a:lnTo>
                <a:lnTo>
                  <a:pt x="98840" y="228710"/>
                </a:lnTo>
                <a:lnTo>
                  <a:pt x="127062" y="192198"/>
                </a:lnTo>
                <a:lnTo>
                  <a:pt x="158238" y="158257"/>
                </a:lnTo>
                <a:lnTo>
                  <a:pt x="192177" y="127079"/>
                </a:lnTo>
                <a:lnTo>
                  <a:pt x="228688" y="98854"/>
                </a:lnTo>
                <a:lnTo>
                  <a:pt x="267580" y="73772"/>
                </a:lnTo>
                <a:lnTo>
                  <a:pt x="308663" y="52026"/>
                </a:lnTo>
                <a:lnTo>
                  <a:pt x="351745" y="33806"/>
                </a:lnTo>
                <a:lnTo>
                  <a:pt x="396636" y="19302"/>
                </a:lnTo>
                <a:lnTo>
                  <a:pt x="443146" y="8706"/>
                </a:lnTo>
                <a:lnTo>
                  <a:pt x="491083" y="2208"/>
                </a:lnTo>
                <a:lnTo>
                  <a:pt x="540258" y="0"/>
                </a:lnTo>
                <a:lnTo>
                  <a:pt x="589432" y="2208"/>
                </a:lnTo>
                <a:lnTo>
                  <a:pt x="637369" y="8706"/>
                </a:lnTo>
                <a:lnTo>
                  <a:pt x="683879" y="19302"/>
                </a:lnTo>
                <a:lnTo>
                  <a:pt x="728770" y="33806"/>
                </a:lnTo>
                <a:lnTo>
                  <a:pt x="771852" y="52026"/>
                </a:lnTo>
                <a:lnTo>
                  <a:pt x="812935" y="73772"/>
                </a:lnTo>
                <a:lnTo>
                  <a:pt x="851827" y="98854"/>
                </a:lnTo>
                <a:lnTo>
                  <a:pt x="888338" y="127079"/>
                </a:lnTo>
                <a:lnTo>
                  <a:pt x="922277" y="158257"/>
                </a:lnTo>
                <a:lnTo>
                  <a:pt x="953453" y="192198"/>
                </a:lnTo>
                <a:lnTo>
                  <a:pt x="981675" y="228710"/>
                </a:lnTo>
                <a:lnTo>
                  <a:pt x="1006754" y="267603"/>
                </a:lnTo>
                <a:lnTo>
                  <a:pt x="1028497" y="308685"/>
                </a:lnTo>
                <a:lnTo>
                  <a:pt x="1046715" y="351765"/>
                </a:lnTo>
                <a:lnTo>
                  <a:pt x="1061217" y="396654"/>
                </a:lnTo>
                <a:lnTo>
                  <a:pt x="1071811" y="443159"/>
                </a:lnTo>
                <a:lnTo>
                  <a:pt x="1078308" y="491091"/>
                </a:lnTo>
                <a:lnTo>
                  <a:pt x="1080516" y="540258"/>
                </a:lnTo>
                <a:lnTo>
                  <a:pt x="1078308" y="589424"/>
                </a:lnTo>
                <a:lnTo>
                  <a:pt x="1071811" y="637356"/>
                </a:lnTo>
                <a:lnTo>
                  <a:pt x="1061217" y="683861"/>
                </a:lnTo>
                <a:lnTo>
                  <a:pt x="1046715" y="728750"/>
                </a:lnTo>
                <a:lnTo>
                  <a:pt x="1028497" y="771830"/>
                </a:lnTo>
                <a:lnTo>
                  <a:pt x="1006754" y="812912"/>
                </a:lnTo>
                <a:lnTo>
                  <a:pt x="981675" y="851805"/>
                </a:lnTo>
                <a:lnTo>
                  <a:pt x="953453" y="888317"/>
                </a:lnTo>
                <a:lnTo>
                  <a:pt x="922277" y="922258"/>
                </a:lnTo>
                <a:lnTo>
                  <a:pt x="888338" y="953436"/>
                </a:lnTo>
                <a:lnTo>
                  <a:pt x="851827" y="981661"/>
                </a:lnTo>
                <a:lnTo>
                  <a:pt x="812935" y="1006743"/>
                </a:lnTo>
                <a:lnTo>
                  <a:pt x="771852" y="1028489"/>
                </a:lnTo>
                <a:lnTo>
                  <a:pt x="728770" y="1046709"/>
                </a:lnTo>
                <a:lnTo>
                  <a:pt x="683879" y="1061213"/>
                </a:lnTo>
                <a:lnTo>
                  <a:pt x="637369" y="1071809"/>
                </a:lnTo>
                <a:lnTo>
                  <a:pt x="589432" y="1078307"/>
                </a:lnTo>
                <a:lnTo>
                  <a:pt x="540258" y="1080516"/>
                </a:lnTo>
                <a:lnTo>
                  <a:pt x="491083" y="1078307"/>
                </a:lnTo>
                <a:lnTo>
                  <a:pt x="443146" y="1071809"/>
                </a:lnTo>
                <a:lnTo>
                  <a:pt x="396636" y="1061213"/>
                </a:lnTo>
                <a:lnTo>
                  <a:pt x="351745" y="1046709"/>
                </a:lnTo>
                <a:lnTo>
                  <a:pt x="308663" y="1028489"/>
                </a:lnTo>
                <a:lnTo>
                  <a:pt x="267580" y="1006743"/>
                </a:lnTo>
                <a:lnTo>
                  <a:pt x="228688" y="981661"/>
                </a:lnTo>
                <a:lnTo>
                  <a:pt x="192177" y="953436"/>
                </a:lnTo>
                <a:lnTo>
                  <a:pt x="158238" y="922258"/>
                </a:lnTo>
                <a:lnTo>
                  <a:pt x="127062" y="888317"/>
                </a:lnTo>
                <a:lnTo>
                  <a:pt x="98840" y="851805"/>
                </a:lnTo>
                <a:lnTo>
                  <a:pt x="73761" y="812912"/>
                </a:lnTo>
                <a:lnTo>
                  <a:pt x="52018" y="771830"/>
                </a:lnTo>
                <a:lnTo>
                  <a:pt x="33800" y="728750"/>
                </a:lnTo>
                <a:lnTo>
                  <a:pt x="19298" y="683861"/>
                </a:lnTo>
                <a:lnTo>
                  <a:pt x="8704" y="637356"/>
                </a:lnTo>
                <a:lnTo>
                  <a:pt x="2207" y="589424"/>
                </a:lnTo>
                <a:lnTo>
                  <a:pt x="0" y="540258"/>
                </a:lnTo>
                <a:close/>
              </a:path>
            </a:pathLst>
          </a:custGeom>
          <a:ln w="12192">
            <a:solidFill>
              <a:srgbClr val="FFFFFF"/>
            </a:solidFill>
          </a:ln>
        </p:spPr>
        <p:txBody>
          <a:bodyPr wrap="square" lIns="0" tIns="0" rIns="0" bIns="0" rtlCol="0"/>
          <a:lstStyle/>
          <a:p>
            <a:endParaRPr/>
          </a:p>
        </p:txBody>
      </p:sp>
      <p:sp>
        <p:nvSpPr>
          <p:cNvPr id="23" name="TextBox 22">
            <a:extLst>
              <a:ext uri="{FF2B5EF4-FFF2-40B4-BE49-F238E27FC236}">
                <a16:creationId xmlns:a16="http://schemas.microsoft.com/office/drawing/2014/main" id="{59DA51F5-C2EE-4B93-BAE6-E59011803EAC}"/>
              </a:ext>
            </a:extLst>
          </p:cNvPr>
          <p:cNvSpPr txBox="1"/>
          <p:nvPr/>
        </p:nvSpPr>
        <p:spPr>
          <a:xfrm>
            <a:off x="1537350" y="1565398"/>
            <a:ext cx="10228947" cy="984885"/>
          </a:xfrm>
          <a:prstGeom prst="rect">
            <a:avLst/>
          </a:prstGeom>
          <a:noFill/>
        </p:spPr>
        <p:txBody>
          <a:bodyPr wrap="square">
            <a:spAutoFit/>
          </a:bodyPr>
          <a:lstStyle/>
          <a:p>
            <a:pPr marL="12700">
              <a:lnSpc>
                <a:spcPct val="100000"/>
              </a:lnSpc>
              <a:spcBef>
                <a:spcPts val="685"/>
              </a:spcBef>
            </a:pPr>
            <a:r>
              <a:rPr lang="en-US" sz="1800" b="1" spc="-40" dirty="0">
                <a:solidFill>
                  <a:schemeClr val="bg1"/>
                </a:solidFill>
                <a:latin typeface="Tahoma"/>
                <a:cs typeface="Tahoma"/>
              </a:rPr>
              <a:t>Excel:</a:t>
            </a:r>
            <a:endParaRPr lang="en-US" sz="1800" dirty="0">
              <a:solidFill>
                <a:schemeClr val="bg1"/>
              </a:solidFill>
              <a:latin typeface="Tahoma"/>
              <a:cs typeface="Tahoma"/>
            </a:endParaRPr>
          </a:p>
          <a:p>
            <a:pPr marL="184785" marR="276860" indent="-172720">
              <a:lnSpc>
                <a:spcPts val="1989"/>
              </a:lnSpc>
              <a:spcBef>
                <a:spcPts val="800"/>
              </a:spcBef>
              <a:buChar char="•"/>
              <a:tabLst>
                <a:tab pos="185420" algn="l"/>
              </a:tabLst>
            </a:pPr>
            <a:r>
              <a:rPr lang="en-US" sz="1700" spc="-80" dirty="0">
                <a:latin typeface="Verdana"/>
                <a:cs typeface="Verdana"/>
              </a:rPr>
              <a:t>Utilized</a:t>
            </a:r>
            <a:r>
              <a:rPr lang="en-US" sz="1700" spc="-145" dirty="0">
                <a:latin typeface="Verdana"/>
                <a:cs typeface="Verdana"/>
              </a:rPr>
              <a:t> </a:t>
            </a:r>
            <a:r>
              <a:rPr lang="en-US" sz="1700" spc="-70" dirty="0">
                <a:latin typeface="Verdana"/>
                <a:cs typeface="Verdana"/>
              </a:rPr>
              <a:t>for</a:t>
            </a:r>
            <a:r>
              <a:rPr lang="en-US" sz="1700" spc="-130" dirty="0">
                <a:latin typeface="Verdana"/>
                <a:cs typeface="Verdana"/>
              </a:rPr>
              <a:t> </a:t>
            </a:r>
            <a:r>
              <a:rPr lang="en-US" sz="1700" spc="-75" dirty="0">
                <a:latin typeface="Verdana"/>
                <a:cs typeface="Verdana"/>
              </a:rPr>
              <a:t>initial</a:t>
            </a:r>
            <a:r>
              <a:rPr lang="en-US" sz="1700" spc="-160" dirty="0">
                <a:latin typeface="Verdana"/>
                <a:cs typeface="Verdana"/>
              </a:rPr>
              <a:t> </a:t>
            </a:r>
            <a:r>
              <a:rPr lang="en-US" sz="1700" spc="70" dirty="0">
                <a:latin typeface="Verdana"/>
                <a:cs typeface="Verdana"/>
              </a:rPr>
              <a:t>data</a:t>
            </a:r>
            <a:r>
              <a:rPr lang="en-US" sz="1700" spc="-114" dirty="0">
                <a:latin typeface="Verdana"/>
                <a:cs typeface="Verdana"/>
              </a:rPr>
              <a:t> </a:t>
            </a:r>
            <a:r>
              <a:rPr lang="en-US" sz="1700" spc="-45" dirty="0">
                <a:latin typeface="Verdana"/>
                <a:cs typeface="Verdana"/>
              </a:rPr>
              <a:t>exploration,</a:t>
            </a:r>
            <a:r>
              <a:rPr lang="en-US" sz="1700" spc="-114" dirty="0">
                <a:latin typeface="Verdana"/>
                <a:cs typeface="Verdana"/>
              </a:rPr>
              <a:t> </a:t>
            </a:r>
            <a:r>
              <a:rPr lang="en-US" sz="1700" dirty="0">
                <a:latin typeface="Verdana"/>
                <a:cs typeface="Verdana"/>
              </a:rPr>
              <a:t>cleaning,</a:t>
            </a:r>
            <a:r>
              <a:rPr lang="en-US" sz="1700" spc="-145" dirty="0">
                <a:latin typeface="Verdana"/>
                <a:cs typeface="Verdana"/>
              </a:rPr>
              <a:t> </a:t>
            </a:r>
            <a:r>
              <a:rPr lang="en-US" sz="1700" spc="65" dirty="0">
                <a:latin typeface="Verdana"/>
                <a:cs typeface="Verdana"/>
              </a:rPr>
              <a:t>and</a:t>
            </a:r>
            <a:r>
              <a:rPr lang="en-US" sz="1700" spc="-114" dirty="0">
                <a:latin typeface="Verdana"/>
                <a:cs typeface="Verdana"/>
              </a:rPr>
              <a:t> </a:t>
            </a:r>
            <a:r>
              <a:rPr lang="en-US" sz="1700" spc="20" dirty="0">
                <a:latin typeface="Verdana"/>
                <a:cs typeface="Verdana"/>
              </a:rPr>
              <a:t>basic</a:t>
            </a:r>
            <a:r>
              <a:rPr lang="en-US" sz="1700" spc="-145" dirty="0">
                <a:latin typeface="Verdana"/>
                <a:cs typeface="Verdana"/>
              </a:rPr>
              <a:t> </a:t>
            </a:r>
            <a:r>
              <a:rPr lang="en-US" sz="1700" spc="-90" dirty="0">
                <a:latin typeface="Verdana"/>
                <a:cs typeface="Verdana"/>
              </a:rPr>
              <a:t>analysis.</a:t>
            </a:r>
            <a:r>
              <a:rPr lang="en-US" sz="1700" spc="-130" dirty="0">
                <a:latin typeface="Verdana"/>
                <a:cs typeface="Verdana"/>
              </a:rPr>
              <a:t> </a:t>
            </a:r>
            <a:r>
              <a:rPr lang="en-US" sz="1700" spc="-45" dirty="0">
                <a:latin typeface="Verdana"/>
                <a:cs typeface="Verdana"/>
              </a:rPr>
              <a:t>Excel</a:t>
            </a:r>
            <a:r>
              <a:rPr lang="en-US" sz="1700" spc="-125" dirty="0">
                <a:latin typeface="Verdana"/>
                <a:cs typeface="Verdana"/>
              </a:rPr>
              <a:t> </a:t>
            </a:r>
            <a:r>
              <a:rPr lang="en-US" sz="1700" spc="-45" dirty="0">
                <a:latin typeface="Verdana"/>
                <a:cs typeface="Verdana"/>
              </a:rPr>
              <a:t>charts</a:t>
            </a:r>
            <a:r>
              <a:rPr lang="en-US" sz="1700" spc="-100" dirty="0">
                <a:latin typeface="Verdana"/>
                <a:cs typeface="Verdana"/>
              </a:rPr>
              <a:t> </a:t>
            </a:r>
            <a:r>
              <a:rPr lang="en-US" sz="1700" spc="65" dirty="0">
                <a:latin typeface="Verdana"/>
                <a:cs typeface="Verdana"/>
              </a:rPr>
              <a:t>and</a:t>
            </a:r>
            <a:r>
              <a:rPr lang="en-US" sz="1700" spc="-114" dirty="0">
                <a:latin typeface="Verdana"/>
                <a:cs typeface="Verdana"/>
              </a:rPr>
              <a:t> </a:t>
            </a:r>
            <a:r>
              <a:rPr lang="en-US" sz="1700" spc="-20" dirty="0">
                <a:latin typeface="Verdana"/>
                <a:cs typeface="Verdana"/>
              </a:rPr>
              <a:t>pivot </a:t>
            </a:r>
            <a:r>
              <a:rPr lang="en-US" sz="1700" spc="-620" dirty="0">
                <a:latin typeface="Verdana"/>
                <a:cs typeface="Verdana"/>
              </a:rPr>
              <a:t> </a:t>
            </a:r>
            <a:r>
              <a:rPr lang="en-US" sz="1700" spc="-30" dirty="0">
                <a:latin typeface="Verdana"/>
                <a:cs typeface="Verdana"/>
              </a:rPr>
              <a:t>tables</a:t>
            </a:r>
            <a:r>
              <a:rPr lang="en-US" sz="1700" spc="-125" dirty="0">
                <a:latin typeface="Verdana"/>
                <a:cs typeface="Verdana"/>
              </a:rPr>
              <a:t> </a:t>
            </a:r>
            <a:r>
              <a:rPr lang="en-US" sz="1700" spc="-15" dirty="0">
                <a:latin typeface="Verdana"/>
                <a:cs typeface="Verdana"/>
              </a:rPr>
              <a:t>were</a:t>
            </a:r>
            <a:r>
              <a:rPr lang="en-US" sz="1700" spc="-105" dirty="0">
                <a:latin typeface="Verdana"/>
                <a:cs typeface="Verdana"/>
              </a:rPr>
              <a:t> </a:t>
            </a:r>
            <a:r>
              <a:rPr lang="en-US" sz="1700" spc="40" dirty="0">
                <a:latin typeface="Verdana"/>
                <a:cs typeface="Verdana"/>
              </a:rPr>
              <a:t>created</a:t>
            </a:r>
            <a:r>
              <a:rPr lang="en-US" sz="1700" spc="-105" dirty="0">
                <a:latin typeface="Verdana"/>
                <a:cs typeface="Verdana"/>
              </a:rPr>
              <a:t> </a:t>
            </a:r>
            <a:r>
              <a:rPr lang="en-US" sz="1700" spc="-15" dirty="0">
                <a:latin typeface="Verdana"/>
                <a:cs typeface="Verdana"/>
              </a:rPr>
              <a:t>to</a:t>
            </a:r>
            <a:r>
              <a:rPr lang="en-US" sz="1700" spc="-125" dirty="0">
                <a:latin typeface="Verdana"/>
                <a:cs typeface="Verdana"/>
              </a:rPr>
              <a:t> </a:t>
            </a:r>
            <a:r>
              <a:rPr lang="en-US" sz="1700" spc="-80" dirty="0">
                <a:latin typeface="Verdana"/>
                <a:cs typeface="Verdana"/>
              </a:rPr>
              <a:t>visualize</a:t>
            </a:r>
            <a:r>
              <a:rPr lang="en-US" sz="1700" spc="-170" dirty="0">
                <a:latin typeface="Verdana"/>
                <a:cs typeface="Verdana"/>
              </a:rPr>
              <a:t> </a:t>
            </a:r>
            <a:r>
              <a:rPr lang="en-US" sz="1700" spc="-190" dirty="0">
                <a:latin typeface="Verdana"/>
                <a:cs typeface="Verdana"/>
              </a:rPr>
              <a:t>KPIs.</a:t>
            </a:r>
            <a:endParaRPr lang="en-US" sz="1700" dirty="0">
              <a:latin typeface="Verdana"/>
              <a:cs typeface="Verdana"/>
            </a:endParaRPr>
          </a:p>
        </p:txBody>
      </p:sp>
      <p:sp>
        <p:nvSpPr>
          <p:cNvPr id="26" name="object 8">
            <a:extLst>
              <a:ext uri="{FF2B5EF4-FFF2-40B4-BE49-F238E27FC236}">
                <a16:creationId xmlns:a16="http://schemas.microsoft.com/office/drawing/2014/main" id="{42734E66-4753-46EB-BCC2-EA4897E28598}"/>
              </a:ext>
            </a:extLst>
          </p:cNvPr>
          <p:cNvSpPr/>
          <p:nvPr/>
        </p:nvSpPr>
        <p:spPr>
          <a:xfrm>
            <a:off x="860172" y="2973276"/>
            <a:ext cx="10899775" cy="1080770"/>
          </a:xfrm>
          <a:custGeom>
            <a:avLst/>
            <a:gdLst/>
            <a:ahLst/>
            <a:cxnLst/>
            <a:rect l="l" t="t" r="r" b="b"/>
            <a:pathLst>
              <a:path w="10899775" h="1080770">
                <a:moveTo>
                  <a:pt x="10899648" y="0"/>
                </a:moveTo>
                <a:lnTo>
                  <a:pt x="540258" y="0"/>
                </a:lnTo>
                <a:lnTo>
                  <a:pt x="0" y="540257"/>
                </a:lnTo>
                <a:lnTo>
                  <a:pt x="540258" y="1080515"/>
                </a:lnTo>
                <a:lnTo>
                  <a:pt x="10899648" y="1080515"/>
                </a:lnTo>
                <a:lnTo>
                  <a:pt x="10899648" y="0"/>
                </a:lnTo>
                <a:close/>
              </a:path>
            </a:pathLst>
          </a:custGeom>
          <a:solidFill>
            <a:schemeClr val="bg1">
              <a:lumMod val="85000"/>
              <a:lumOff val="15000"/>
            </a:schemeClr>
          </a:solidFill>
        </p:spPr>
        <p:txBody>
          <a:bodyPr wrap="square" lIns="0" tIns="0" rIns="0" bIns="0" rtlCol="0"/>
          <a:lstStyle/>
          <a:p>
            <a:endParaRPr/>
          </a:p>
        </p:txBody>
      </p:sp>
      <p:sp>
        <p:nvSpPr>
          <p:cNvPr id="27" name="object 9">
            <a:extLst>
              <a:ext uri="{FF2B5EF4-FFF2-40B4-BE49-F238E27FC236}">
                <a16:creationId xmlns:a16="http://schemas.microsoft.com/office/drawing/2014/main" id="{640C9EDF-6325-4B83-B990-6DC4016089A6}"/>
              </a:ext>
            </a:extLst>
          </p:cNvPr>
          <p:cNvSpPr/>
          <p:nvPr/>
        </p:nvSpPr>
        <p:spPr>
          <a:xfrm>
            <a:off x="860172" y="2973276"/>
            <a:ext cx="10899775" cy="1080770"/>
          </a:xfrm>
          <a:custGeom>
            <a:avLst/>
            <a:gdLst/>
            <a:ahLst/>
            <a:cxnLst/>
            <a:rect l="l" t="t" r="r" b="b"/>
            <a:pathLst>
              <a:path w="10899775" h="1080770">
                <a:moveTo>
                  <a:pt x="10899648" y="1080515"/>
                </a:moveTo>
                <a:lnTo>
                  <a:pt x="540258" y="1080515"/>
                </a:lnTo>
                <a:lnTo>
                  <a:pt x="0" y="540257"/>
                </a:lnTo>
                <a:lnTo>
                  <a:pt x="540258" y="0"/>
                </a:lnTo>
                <a:lnTo>
                  <a:pt x="10899648" y="0"/>
                </a:lnTo>
                <a:lnTo>
                  <a:pt x="10899648" y="1080515"/>
                </a:lnTo>
                <a:close/>
              </a:path>
            </a:pathLst>
          </a:custGeom>
          <a:solidFill>
            <a:schemeClr val="accent3">
              <a:lumMod val="60000"/>
              <a:lumOff val="40000"/>
            </a:schemeClr>
          </a:solidFill>
          <a:ln w="12191">
            <a:solidFill>
              <a:srgbClr val="FFFFFF"/>
            </a:solidFill>
          </a:ln>
        </p:spPr>
        <p:txBody>
          <a:bodyPr wrap="square" lIns="0" tIns="0" rIns="0" bIns="0" rtlCol="0"/>
          <a:lstStyle/>
          <a:p>
            <a:endParaRPr/>
          </a:p>
        </p:txBody>
      </p:sp>
      <p:pic>
        <p:nvPicPr>
          <p:cNvPr id="28" name="object 10">
            <a:extLst>
              <a:ext uri="{FF2B5EF4-FFF2-40B4-BE49-F238E27FC236}">
                <a16:creationId xmlns:a16="http://schemas.microsoft.com/office/drawing/2014/main" id="{83648420-F0D4-47EA-8C51-356773CA2C23}"/>
              </a:ext>
            </a:extLst>
          </p:cNvPr>
          <p:cNvPicPr/>
          <p:nvPr/>
        </p:nvPicPr>
        <p:blipFill>
          <a:blip r:embed="rId3" cstate="print"/>
          <a:stretch>
            <a:fillRect/>
          </a:stretch>
        </p:blipFill>
        <p:spPr>
          <a:xfrm>
            <a:off x="317628" y="2973276"/>
            <a:ext cx="1017688" cy="982829"/>
          </a:xfrm>
          <a:prstGeom prst="rect">
            <a:avLst/>
          </a:prstGeom>
        </p:spPr>
      </p:pic>
      <p:sp>
        <p:nvSpPr>
          <p:cNvPr id="29" name="object 11">
            <a:extLst>
              <a:ext uri="{FF2B5EF4-FFF2-40B4-BE49-F238E27FC236}">
                <a16:creationId xmlns:a16="http://schemas.microsoft.com/office/drawing/2014/main" id="{12D84CE6-5AED-4739-94A7-D6B08F6614F2}"/>
              </a:ext>
            </a:extLst>
          </p:cNvPr>
          <p:cNvSpPr/>
          <p:nvPr/>
        </p:nvSpPr>
        <p:spPr>
          <a:xfrm>
            <a:off x="317628" y="2973276"/>
            <a:ext cx="997912" cy="996792"/>
          </a:xfrm>
          <a:custGeom>
            <a:avLst/>
            <a:gdLst/>
            <a:ahLst/>
            <a:cxnLst/>
            <a:rect l="l" t="t" r="r" b="b"/>
            <a:pathLst>
              <a:path w="1080770" h="1080770">
                <a:moveTo>
                  <a:pt x="0" y="540257"/>
                </a:moveTo>
                <a:lnTo>
                  <a:pt x="2207" y="491091"/>
                </a:lnTo>
                <a:lnTo>
                  <a:pt x="8704" y="443159"/>
                </a:lnTo>
                <a:lnTo>
                  <a:pt x="19298" y="396654"/>
                </a:lnTo>
                <a:lnTo>
                  <a:pt x="33800" y="351765"/>
                </a:lnTo>
                <a:lnTo>
                  <a:pt x="52018" y="308685"/>
                </a:lnTo>
                <a:lnTo>
                  <a:pt x="73761" y="267603"/>
                </a:lnTo>
                <a:lnTo>
                  <a:pt x="98840" y="228710"/>
                </a:lnTo>
                <a:lnTo>
                  <a:pt x="127062" y="192198"/>
                </a:lnTo>
                <a:lnTo>
                  <a:pt x="158238" y="158257"/>
                </a:lnTo>
                <a:lnTo>
                  <a:pt x="192177" y="127079"/>
                </a:lnTo>
                <a:lnTo>
                  <a:pt x="228688" y="98854"/>
                </a:lnTo>
                <a:lnTo>
                  <a:pt x="267580" y="73772"/>
                </a:lnTo>
                <a:lnTo>
                  <a:pt x="308663" y="52026"/>
                </a:lnTo>
                <a:lnTo>
                  <a:pt x="351745" y="33806"/>
                </a:lnTo>
                <a:lnTo>
                  <a:pt x="396636" y="19302"/>
                </a:lnTo>
                <a:lnTo>
                  <a:pt x="443146" y="8706"/>
                </a:lnTo>
                <a:lnTo>
                  <a:pt x="491083" y="2208"/>
                </a:lnTo>
                <a:lnTo>
                  <a:pt x="540258" y="0"/>
                </a:lnTo>
                <a:lnTo>
                  <a:pt x="589432" y="2208"/>
                </a:lnTo>
                <a:lnTo>
                  <a:pt x="637369" y="8706"/>
                </a:lnTo>
                <a:lnTo>
                  <a:pt x="683879" y="19302"/>
                </a:lnTo>
                <a:lnTo>
                  <a:pt x="728770" y="33806"/>
                </a:lnTo>
                <a:lnTo>
                  <a:pt x="771852" y="52026"/>
                </a:lnTo>
                <a:lnTo>
                  <a:pt x="812935" y="73772"/>
                </a:lnTo>
                <a:lnTo>
                  <a:pt x="851827" y="98854"/>
                </a:lnTo>
                <a:lnTo>
                  <a:pt x="888338" y="127079"/>
                </a:lnTo>
                <a:lnTo>
                  <a:pt x="922277" y="158257"/>
                </a:lnTo>
                <a:lnTo>
                  <a:pt x="953453" y="192198"/>
                </a:lnTo>
                <a:lnTo>
                  <a:pt x="981675" y="228710"/>
                </a:lnTo>
                <a:lnTo>
                  <a:pt x="1006754" y="267603"/>
                </a:lnTo>
                <a:lnTo>
                  <a:pt x="1028497" y="308685"/>
                </a:lnTo>
                <a:lnTo>
                  <a:pt x="1046715" y="351765"/>
                </a:lnTo>
                <a:lnTo>
                  <a:pt x="1061217" y="396654"/>
                </a:lnTo>
                <a:lnTo>
                  <a:pt x="1071811" y="443159"/>
                </a:lnTo>
                <a:lnTo>
                  <a:pt x="1078308" y="491091"/>
                </a:lnTo>
                <a:lnTo>
                  <a:pt x="1080516" y="540257"/>
                </a:lnTo>
                <a:lnTo>
                  <a:pt x="1078308" y="589424"/>
                </a:lnTo>
                <a:lnTo>
                  <a:pt x="1071811" y="637356"/>
                </a:lnTo>
                <a:lnTo>
                  <a:pt x="1061217" y="683861"/>
                </a:lnTo>
                <a:lnTo>
                  <a:pt x="1046715" y="728750"/>
                </a:lnTo>
                <a:lnTo>
                  <a:pt x="1028497" y="771830"/>
                </a:lnTo>
                <a:lnTo>
                  <a:pt x="1006754" y="812912"/>
                </a:lnTo>
                <a:lnTo>
                  <a:pt x="981675" y="851805"/>
                </a:lnTo>
                <a:lnTo>
                  <a:pt x="953453" y="888317"/>
                </a:lnTo>
                <a:lnTo>
                  <a:pt x="922277" y="922258"/>
                </a:lnTo>
                <a:lnTo>
                  <a:pt x="888338" y="953436"/>
                </a:lnTo>
                <a:lnTo>
                  <a:pt x="851827" y="981661"/>
                </a:lnTo>
                <a:lnTo>
                  <a:pt x="812935" y="1006743"/>
                </a:lnTo>
                <a:lnTo>
                  <a:pt x="771852" y="1028489"/>
                </a:lnTo>
                <a:lnTo>
                  <a:pt x="728770" y="1046709"/>
                </a:lnTo>
                <a:lnTo>
                  <a:pt x="683879" y="1061213"/>
                </a:lnTo>
                <a:lnTo>
                  <a:pt x="637369" y="1071809"/>
                </a:lnTo>
                <a:lnTo>
                  <a:pt x="589432" y="1078307"/>
                </a:lnTo>
                <a:lnTo>
                  <a:pt x="540258" y="1080515"/>
                </a:lnTo>
                <a:lnTo>
                  <a:pt x="491083" y="1078307"/>
                </a:lnTo>
                <a:lnTo>
                  <a:pt x="443146" y="1071809"/>
                </a:lnTo>
                <a:lnTo>
                  <a:pt x="396636" y="1061213"/>
                </a:lnTo>
                <a:lnTo>
                  <a:pt x="351745" y="1046709"/>
                </a:lnTo>
                <a:lnTo>
                  <a:pt x="308663" y="1028489"/>
                </a:lnTo>
                <a:lnTo>
                  <a:pt x="267580" y="1006743"/>
                </a:lnTo>
                <a:lnTo>
                  <a:pt x="228688" y="981661"/>
                </a:lnTo>
                <a:lnTo>
                  <a:pt x="192177" y="953436"/>
                </a:lnTo>
                <a:lnTo>
                  <a:pt x="158238" y="922258"/>
                </a:lnTo>
                <a:lnTo>
                  <a:pt x="127062" y="888317"/>
                </a:lnTo>
                <a:lnTo>
                  <a:pt x="98840" y="851805"/>
                </a:lnTo>
                <a:lnTo>
                  <a:pt x="73761" y="812912"/>
                </a:lnTo>
                <a:lnTo>
                  <a:pt x="52018" y="771830"/>
                </a:lnTo>
                <a:lnTo>
                  <a:pt x="33800" y="728750"/>
                </a:lnTo>
                <a:lnTo>
                  <a:pt x="19298" y="683861"/>
                </a:lnTo>
                <a:lnTo>
                  <a:pt x="8704" y="637356"/>
                </a:lnTo>
                <a:lnTo>
                  <a:pt x="2207" y="589424"/>
                </a:lnTo>
                <a:lnTo>
                  <a:pt x="0" y="540257"/>
                </a:lnTo>
                <a:close/>
              </a:path>
            </a:pathLst>
          </a:custGeom>
          <a:ln w="12192">
            <a:solidFill>
              <a:srgbClr val="FFFFFF"/>
            </a:solidFill>
          </a:ln>
        </p:spPr>
        <p:txBody>
          <a:bodyPr wrap="square" lIns="0" tIns="0" rIns="0" bIns="0" rtlCol="0"/>
          <a:lstStyle/>
          <a:p>
            <a:endParaRPr/>
          </a:p>
        </p:txBody>
      </p:sp>
      <p:sp>
        <p:nvSpPr>
          <p:cNvPr id="30" name="TextBox 29">
            <a:extLst>
              <a:ext uri="{FF2B5EF4-FFF2-40B4-BE49-F238E27FC236}">
                <a16:creationId xmlns:a16="http://schemas.microsoft.com/office/drawing/2014/main" id="{49EEEED4-82FD-49A2-87C7-5CD329883077}"/>
              </a:ext>
            </a:extLst>
          </p:cNvPr>
          <p:cNvSpPr txBox="1"/>
          <p:nvPr/>
        </p:nvSpPr>
        <p:spPr>
          <a:xfrm>
            <a:off x="1464445" y="3041609"/>
            <a:ext cx="10228947" cy="928459"/>
          </a:xfrm>
          <a:prstGeom prst="rect">
            <a:avLst/>
          </a:prstGeom>
          <a:noFill/>
        </p:spPr>
        <p:txBody>
          <a:bodyPr wrap="square">
            <a:spAutoFit/>
          </a:bodyPr>
          <a:lstStyle/>
          <a:p>
            <a:pPr marL="79375">
              <a:lnSpc>
                <a:spcPct val="100000"/>
              </a:lnSpc>
            </a:pPr>
            <a:r>
              <a:rPr lang="en-US" sz="1600" b="1" spc="-40" dirty="0">
                <a:solidFill>
                  <a:schemeClr val="bg1"/>
                </a:solidFill>
                <a:latin typeface="Tahoma"/>
                <a:cs typeface="Tahoma"/>
              </a:rPr>
              <a:t>Tableau:</a:t>
            </a:r>
            <a:endParaRPr lang="en-US" sz="1600" dirty="0">
              <a:solidFill>
                <a:schemeClr val="bg1"/>
              </a:solidFill>
              <a:latin typeface="Tahoma"/>
              <a:cs typeface="Tahoma"/>
            </a:endParaRPr>
          </a:p>
          <a:p>
            <a:pPr marL="251460" marR="769620" lvl="1" indent="-172720">
              <a:lnSpc>
                <a:spcPts val="1880"/>
              </a:lnSpc>
              <a:spcBef>
                <a:spcPts val="765"/>
              </a:spcBef>
              <a:buChar char="•"/>
              <a:tabLst>
                <a:tab pos="252095" algn="l"/>
              </a:tabLst>
            </a:pPr>
            <a:r>
              <a:rPr lang="en-US" sz="1700" spc="-10" dirty="0">
                <a:latin typeface="Verdana"/>
                <a:cs typeface="Verdana"/>
              </a:rPr>
              <a:t>Employed</a:t>
            </a:r>
            <a:r>
              <a:rPr lang="en-US" sz="1700" spc="-160" dirty="0">
                <a:latin typeface="Verdana"/>
                <a:cs typeface="Verdana"/>
              </a:rPr>
              <a:t> </a:t>
            </a:r>
            <a:r>
              <a:rPr lang="en-US" sz="1700" spc="-65" dirty="0">
                <a:latin typeface="Verdana"/>
                <a:cs typeface="Verdana"/>
              </a:rPr>
              <a:t>for</a:t>
            </a:r>
            <a:r>
              <a:rPr lang="en-US" sz="1700" spc="-130" dirty="0">
                <a:latin typeface="Verdana"/>
                <a:cs typeface="Verdana"/>
              </a:rPr>
              <a:t> </a:t>
            </a:r>
            <a:r>
              <a:rPr lang="en-US" sz="1700" spc="5" dirty="0">
                <a:latin typeface="Verdana"/>
                <a:cs typeface="Verdana"/>
              </a:rPr>
              <a:t>creating</a:t>
            </a:r>
            <a:r>
              <a:rPr lang="en-US" sz="1700" spc="-140" dirty="0">
                <a:latin typeface="Verdana"/>
                <a:cs typeface="Verdana"/>
              </a:rPr>
              <a:t> </a:t>
            </a:r>
            <a:r>
              <a:rPr lang="en-US" sz="1700" spc="-20" dirty="0">
                <a:latin typeface="Verdana"/>
                <a:cs typeface="Verdana"/>
              </a:rPr>
              <a:t>interactive</a:t>
            </a:r>
            <a:r>
              <a:rPr lang="en-US" sz="1700" spc="-145" dirty="0">
                <a:latin typeface="Verdana"/>
                <a:cs typeface="Verdana"/>
              </a:rPr>
              <a:t> </a:t>
            </a:r>
            <a:r>
              <a:rPr lang="en-US" sz="1700" spc="65" dirty="0">
                <a:latin typeface="Verdana"/>
                <a:cs typeface="Verdana"/>
              </a:rPr>
              <a:t>and</a:t>
            </a:r>
            <a:r>
              <a:rPr lang="en-US" sz="1700" spc="-140" dirty="0">
                <a:latin typeface="Verdana"/>
                <a:cs typeface="Verdana"/>
              </a:rPr>
              <a:t> </a:t>
            </a:r>
            <a:r>
              <a:rPr lang="en-US" sz="1700" spc="-85" dirty="0">
                <a:latin typeface="Verdana"/>
                <a:cs typeface="Verdana"/>
              </a:rPr>
              <a:t>visually</a:t>
            </a:r>
            <a:r>
              <a:rPr lang="en-US" sz="1700" spc="-165" dirty="0">
                <a:latin typeface="Verdana"/>
                <a:cs typeface="Verdana"/>
              </a:rPr>
              <a:t> </a:t>
            </a:r>
            <a:r>
              <a:rPr lang="en-US" sz="1700" spc="40" dirty="0">
                <a:latin typeface="Verdana"/>
                <a:cs typeface="Verdana"/>
              </a:rPr>
              <a:t>appealing</a:t>
            </a:r>
            <a:r>
              <a:rPr lang="en-US" sz="1700" spc="-170" dirty="0">
                <a:latin typeface="Verdana"/>
                <a:cs typeface="Verdana"/>
              </a:rPr>
              <a:t> </a:t>
            </a:r>
            <a:r>
              <a:rPr lang="en-US" sz="1700" spc="-20" dirty="0">
                <a:latin typeface="Verdana"/>
                <a:cs typeface="Verdana"/>
              </a:rPr>
              <a:t>dashboards.</a:t>
            </a:r>
            <a:r>
              <a:rPr lang="en-US" sz="1700" spc="-145" dirty="0">
                <a:latin typeface="Verdana"/>
                <a:cs typeface="Verdana"/>
              </a:rPr>
              <a:t> </a:t>
            </a:r>
            <a:r>
              <a:rPr lang="en-US" sz="1700" spc="-55" dirty="0">
                <a:latin typeface="Verdana"/>
                <a:cs typeface="Verdana"/>
              </a:rPr>
              <a:t>Various</a:t>
            </a:r>
            <a:r>
              <a:rPr lang="en-US" sz="1700" spc="-155" dirty="0">
                <a:latin typeface="Verdana"/>
                <a:cs typeface="Verdana"/>
              </a:rPr>
              <a:t> </a:t>
            </a:r>
            <a:r>
              <a:rPr lang="en-US" sz="1700" spc="-55" dirty="0">
                <a:latin typeface="Verdana"/>
                <a:cs typeface="Verdana"/>
              </a:rPr>
              <a:t>charts, </a:t>
            </a:r>
            <a:r>
              <a:rPr lang="en-US" sz="1700" spc="-50" dirty="0">
                <a:latin typeface="Verdana"/>
                <a:cs typeface="Verdana"/>
              </a:rPr>
              <a:t> </a:t>
            </a:r>
            <a:r>
              <a:rPr lang="en-US" sz="1700" spc="-10" dirty="0">
                <a:latin typeface="Verdana"/>
                <a:cs typeface="Verdana"/>
              </a:rPr>
              <a:t>including</a:t>
            </a:r>
            <a:r>
              <a:rPr lang="en-US" sz="1700" spc="-175" dirty="0">
                <a:latin typeface="Verdana"/>
                <a:cs typeface="Verdana"/>
              </a:rPr>
              <a:t> </a:t>
            </a:r>
            <a:r>
              <a:rPr lang="en-US" sz="1700" spc="5" dirty="0">
                <a:latin typeface="Verdana"/>
                <a:cs typeface="Verdana"/>
              </a:rPr>
              <a:t>bar</a:t>
            </a:r>
            <a:r>
              <a:rPr lang="en-US" sz="1700" spc="-120" dirty="0">
                <a:latin typeface="Verdana"/>
                <a:cs typeface="Verdana"/>
              </a:rPr>
              <a:t> </a:t>
            </a:r>
            <a:r>
              <a:rPr lang="en-US" sz="1700" spc="-55" dirty="0">
                <a:latin typeface="Verdana"/>
                <a:cs typeface="Verdana"/>
              </a:rPr>
              <a:t>charts,</a:t>
            </a:r>
            <a:r>
              <a:rPr lang="en-US" sz="1700" spc="-135" dirty="0">
                <a:latin typeface="Verdana"/>
                <a:cs typeface="Verdana"/>
              </a:rPr>
              <a:t> </a:t>
            </a:r>
            <a:r>
              <a:rPr lang="en-US" sz="1700" spc="-35" dirty="0">
                <a:latin typeface="Verdana"/>
                <a:cs typeface="Verdana"/>
              </a:rPr>
              <a:t>funnel</a:t>
            </a:r>
            <a:r>
              <a:rPr lang="en-US" sz="1700" spc="-114" dirty="0">
                <a:latin typeface="Verdana"/>
                <a:cs typeface="Verdana"/>
              </a:rPr>
              <a:t> </a:t>
            </a:r>
            <a:r>
              <a:rPr lang="en-US" sz="1700" spc="-55" dirty="0">
                <a:latin typeface="Verdana"/>
                <a:cs typeface="Verdana"/>
              </a:rPr>
              <a:t>charts,</a:t>
            </a:r>
            <a:r>
              <a:rPr lang="en-US" sz="1700" spc="-140" dirty="0">
                <a:latin typeface="Verdana"/>
                <a:cs typeface="Verdana"/>
              </a:rPr>
              <a:t> </a:t>
            </a:r>
            <a:r>
              <a:rPr lang="en-US" sz="1700" spc="65" dirty="0">
                <a:latin typeface="Verdana"/>
                <a:cs typeface="Verdana"/>
              </a:rPr>
              <a:t>and</a:t>
            </a:r>
            <a:r>
              <a:rPr lang="en-US" sz="1700" spc="-140" dirty="0">
                <a:latin typeface="Verdana"/>
                <a:cs typeface="Verdana"/>
              </a:rPr>
              <a:t> </a:t>
            </a:r>
            <a:r>
              <a:rPr lang="en-US" sz="1700" spc="-40" dirty="0">
                <a:latin typeface="Verdana"/>
                <a:cs typeface="Verdana"/>
              </a:rPr>
              <a:t>maps,</a:t>
            </a:r>
            <a:r>
              <a:rPr lang="en-US" sz="1700" spc="-140" dirty="0">
                <a:latin typeface="Verdana"/>
                <a:cs typeface="Verdana"/>
              </a:rPr>
              <a:t> </a:t>
            </a:r>
            <a:r>
              <a:rPr lang="en-US" sz="1700" spc="-5" dirty="0">
                <a:latin typeface="Verdana"/>
                <a:cs typeface="Verdana"/>
              </a:rPr>
              <a:t>were</a:t>
            </a:r>
            <a:r>
              <a:rPr lang="en-US" sz="1700" spc="-145" dirty="0">
                <a:latin typeface="Verdana"/>
                <a:cs typeface="Verdana"/>
              </a:rPr>
              <a:t> </a:t>
            </a:r>
            <a:r>
              <a:rPr lang="en-US" sz="1700" spc="-65" dirty="0">
                <a:latin typeface="Verdana"/>
                <a:cs typeface="Verdana"/>
              </a:rPr>
              <a:t>utilized</a:t>
            </a:r>
            <a:r>
              <a:rPr lang="en-US" sz="1700" spc="-140" dirty="0">
                <a:latin typeface="Verdana"/>
                <a:cs typeface="Verdana"/>
              </a:rPr>
              <a:t> </a:t>
            </a:r>
            <a:r>
              <a:rPr lang="en-US" sz="1700" spc="-15" dirty="0">
                <a:latin typeface="Verdana"/>
                <a:cs typeface="Verdana"/>
              </a:rPr>
              <a:t>to</a:t>
            </a:r>
            <a:r>
              <a:rPr lang="en-US" sz="1700" spc="-114" dirty="0">
                <a:latin typeface="Verdana"/>
                <a:cs typeface="Verdana"/>
              </a:rPr>
              <a:t> </a:t>
            </a:r>
            <a:r>
              <a:rPr lang="en-US" sz="1700" spc="-45" dirty="0">
                <a:latin typeface="Verdana"/>
                <a:cs typeface="Verdana"/>
              </a:rPr>
              <a:t>present</a:t>
            </a:r>
            <a:r>
              <a:rPr lang="en-US" sz="1700" spc="-135" dirty="0">
                <a:latin typeface="Verdana"/>
                <a:cs typeface="Verdana"/>
              </a:rPr>
              <a:t> </a:t>
            </a:r>
            <a:r>
              <a:rPr lang="en-US" sz="1700" spc="-180" dirty="0">
                <a:latin typeface="Verdana"/>
                <a:cs typeface="Verdana"/>
              </a:rPr>
              <a:t>KPIs</a:t>
            </a:r>
            <a:r>
              <a:rPr lang="en-US" sz="1700" spc="-165" dirty="0">
                <a:latin typeface="Verdana"/>
                <a:cs typeface="Verdana"/>
              </a:rPr>
              <a:t> </a:t>
            </a:r>
            <a:r>
              <a:rPr lang="en-US" sz="1700" spc="-25" dirty="0">
                <a:latin typeface="Verdana"/>
                <a:cs typeface="Verdana"/>
              </a:rPr>
              <a:t>effectively.</a:t>
            </a:r>
            <a:endParaRPr lang="en-US" sz="1700" dirty="0">
              <a:latin typeface="Verdana"/>
              <a:cs typeface="Verdana"/>
            </a:endParaRPr>
          </a:p>
        </p:txBody>
      </p:sp>
      <p:sp>
        <p:nvSpPr>
          <p:cNvPr id="32" name="object 18">
            <a:extLst>
              <a:ext uri="{FF2B5EF4-FFF2-40B4-BE49-F238E27FC236}">
                <a16:creationId xmlns:a16="http://schemas.microsoft.com/office/drawing/2014/main" id="{5049AA36-3AD5-4B1C-A457-58C253EA83D0}"/>
              </a:ext>
            </a:extLst>
          </p:cNvPr>
          <p:cNvSpPr/>
          <p:nvPr/>
        </p:nvSpPr>
        <p:spPr>
          <a:xfrm>
            <a:off x="936372" y="4278675"/>
            <a:ext cx="10823575" cy="1079500"/>
          </a:xfrm>
          <a:custGeom>
            <a:avLst/>
            <a:gdLst/>
            <a:ahLst/>
            <a:cxnLst/>
            <a:rect l="l" t="t" r="r" b="b"/>
            <a:pathLst>
              <a:path w="10823575" h="1079500">
                <a:moveTo>
                  <a:pt x="10823448" y="0"/>
                </a:moveTo>
                <a:lnTo>
                  <a:pt x="539495" y="0"/>
                </a:lnTo>
                <a:lnTo>
                  <a:pt x="0" y="539496"/>
                </a:lnTo>
                <a:lnTo>
                  <a:pt x="539495" y="1078992"/>
                </a:lnTo>
                <a:lnTo>
                  <a:pt x="10823448" y="1078992"/>
                </a:lnTo>
                <a:lnTo>
                  <a:pt x="10823448" y="0"/>
                </a:lnTo>
                <a:close/>
              </a:path>
            </a:pathLst>
          </a:custGeom>
          <a:solidFill>
            <a:schemeClr val="accent2"/>
          </a:solidFill>
        </p:spPr>
        <p:txBody>
          <a:bodyPr wrap="square" lIns="0" tIns="0" rIns="0" bIns="0" rtlCol="0"/>
          <a:lstStyle/>
          <a:p>
            <a:endParaRPr/>
          </a:p>
        </p:txBody>
      </p:sp>
      <p:sp>
        <p:nvSpPr>
          <p:cNvPr id="33" name="object 19">
            <a:extLst>
              <a:ext uri="{FF2B5EF4-FFF2-40B4-BE49-F238E27FC236}">
                <a16:creationId xmlns:a16="http://schemas.microsoft.com/office/drawing/2014/main" id="{88C1FDA3-29E8-4940-8D52-3266731B0D46}"/>
              </a:ext>
            </a:extLst>
          </p:cNvPr>
          <p:cNvSpPr/>
          <p:nvPr/>
        </p:nvSpPr>
        <p:spPr>
          <a:xfrm>
            <a:off x="936372" y="4278675"/>
            <a:ext cx="10823575" cy="1079500"/>
          </a:xfrm>
          <a:custGeom>
            <a:avLst/>
            <a:gdLst/>
            <a:ahLst/>
            <a:cxnLst/>
            <a:rect l="l" t="t" r="r" b="b"/>
            <a:pathLst>
              <a:path w="10823575" h="1079500">
                <a:moveTo>
                  <a:pt x="10823448" y="1078992"/>
                </a:moveTo>
                <a:lnTo>
                  <a:pt x="539495" y="1078992"/>
                </a:lnTo>
                <a:lnTo>
                  <a:pt x="0" y="539496"/>
                </a:lnTo>
                <a:lnTo>
                  <a:pt x="539495" y="0"/>
                </a:lnTo>
                <a:lnTo>
                  <a:pt x="10823448" y="0"/>
                </a:lnTo>
                <a:lnTo>
                  <a:pt x="10823448" y="1078992"/>
                </a:lnTo>
                <a:close/>
              </a:path>
            </a:pathLst>
          </a:custGeom>
          <a:solidFill>
            <a:schemeClr val="accent3">
              <a:lumMod val="60000"/>
              <a:lumOff val="40000"/>
            </a:schemeClr>
          </a:solidFill>
          <a:ln w="12192">
            <a:solidFill>
              <a:srgbClr val="FFFFFF"/>
            </a:solidFill>
          </a:ln>
        </p:spPr>
        <p:txBody>
          <a:bodyPr wrap="square" lIns="0" tIns="0" rIns="0" bIns="0" rtlCol="0"/>
          <a:lstStyle/>
          <a:p>
            <a:endParaRPr/>
          </a:p>
        </p:txBody>
      </p:sp>
      <p:grpSp>
        <p:nvGrpSpPr>
          <p:cNvPr id="34" name="object 21">
            <a:extLst>
              <a:ext uri="{FF2B5EF4-FFF2-40B4-BE49-F238E27FC236}">
                <a16:creationId xmlns:a16="http://schemas.microsoft.com/office/drawing/2014/main" id="{8831CFAA-9B1A-4D66-96E5-AE0C83EF43B5}"/>
              </a:ext>
            </a:extLst>
          </p:cNvPr>
          <p:cNvGrpSpPr/>
          <p:nvPr/>
        </p:nvGrpSpPr>
        <p:grpSpPr>
          <a:xfrm>
            <a:off x="230452" y="4346502"/>
            <a:ext cx="1028095" cy="992880"/>
            <a:chOff x="399288" y="5507735"/>
            <a:chExt cx="1091565" cy="1091565"/>
          </a:xfrm>
        </p:grpSpPr>
        <p:pic>
          <p:nvPicPr>
            <p:cNvPr id="35" name="object 22">
              <a:extLst>
                <a:ext uri="{FF2B5EF4-FFF2-40B4-BE49-F238E27FC236}">
                  <a16:creationId xmlns:a16="http://schemas.microsoft.com/office/drawing/2014/main" id="{499BBBA8-05A3-4107-A861-E608F1AD3EEE}"/>
                </a:ext>
              </a:extLst>
            </p:cNvPr>
            <p:cNvPicPr/>
            <p:nvPr/>
          </p:nvPicPr>
          <p:blipFill>
            <a:blip r:embed="rId4" cstate="print"/>
            <a:stretch>
              <a:fillRect/>
            </a:stretch>
          </p:blipFill>
          <p:spPr>
            <a:xfrm>
              <a:off x="405384" y="5513831"/>
              <a:ext cx="1078992" cy="1078992"/>
            </a:xfrm>
            <a:prstGeom prst="rect">
              <a:avLst/>
            </a:prstGeom>
          </p:spPr>
        </p:pic>
        <p:sp>
          <p:nvSpPr>
            <p:cNvPr id="36" name="object 23">
              <a:extLst>
                <a:ext uri="{FF2B5EF4-FFF2-40B4-BE49-F238E27FC236}">
                  <a16:creationId xmlns:a16="http://schemas.microsoft.com/office/drawing/2014/main" id="{10DCDC47-5640-438D-962E-DD8B1D2D1BF2}"/>
                </a:ext>
              </a:extLst>
            </p:cNvPr>
            <p:cNvSpPr/>
            <p:nvPr/>
          </p:nvSpPr>
          <p:spPr>
            <a:xfrm>
              <a:off x="405384" y="5513831"/>
              <a:ext cx="1079500" cy="1079500"/>
            </a:xfrm>
            <a:custGeom>
              <a:avLst/>
              <a:gdLst/>
              <a:ahLst/>
              <a:cxnLst/>
              <a:rect l="l" t="t" r="r" b="b"/>
              <a:pathLst>
                <a:path w="1079500" h="1079500">
                  <a:moveTo>
                    <a:pt x="0" y="539496"/>
                  </a:moveTo>
                  <a:lnTo>
                    <a:pt x="2204" y="490390"/>
                  </a:lnTo>
                  <a:lnTo>
                    <a:pt x="8692" y="442521"/>
                  </a:lnTo>
                  <a:lnTo>
                    <a:pt x="19271" y="396076"/>
                  </a:lnTo>
                  <a:lnTo>
                    <a:pt x="33752" y="351248"/>
                  </a:lnTo>
                  <a:lnTo>
                    <a:pt x="51944" y="308227"/>
                  </a:lnTo>
                  <a:lnTo>
                    <a:pt x="73657" y="267202"/>
                  </a:lnTo>
                  <a:lnTo>
                    <a:pt x="98700" y="228365"/>
                  </a:lnTo>
                  <a:lnTo>
                    <a:pt x="126882" y="191905"/>
                  </a:lnTo>
                  <a:lnTo>
                    <a:pt x="158014" y="158014"/>
                  </a:lnTo>
                  <a:lnTo>
                    <a:pt x="191905" y="126882"/>
                  </a:lnTo>
                  <a:lnTo>
                    <a:pt x="228365" y="98700"/>
                  </a:lnTo>
                  <a:lnTo>
                    <a:pt x="267202" y="73657"/>
                  </a:lnTo>
                  <a:lnTo>
                    <a:pt x="308227" y="51944"/>
                  </a:lnTo>
                  <a:lnTo>
                    <a:pt x="351248" y="33752"/>
                  </a:lnTo>
                  <a:lnTo>
                    <a:pt x="396076" y="19271"/>
                  </a:lnTo>
                  <a:lnTo>
                    <a:pt x="442521" y="8692"/>
                  </a:lnTo>
                  <a:lnTo>
                    <a:pt x="490390" y="2204"/>
                  </a:lnTo>
                  <a:lnTo>
                    <a:pt x="539496" y="0"/>
                  </a:lnTo>
                  <a:lnTo>
                    <a:pt x="588601" y="2204"/>
                  </a:lnTo>
                  <a:lnTo>
                    <a:pt x="636470" y="8692"/>
                  </a:lnTo>
                  <a:lnTo>
                    <a:pt x="682915" y="19271"/>
                  </a:lnTo>
                  <a:lnTo>
                    <a:pt x="727743" y="33752"/>
                  </a:lnTo>
                  <a:lnTo>
                    <a:pt x="770764" y="51944"/>
                  </a:lnTo>
                  <a:lnTo>
                    <a:pt x="811789" y="73657"/>
                  </a:lnTo>
                  <a:lnTo>
                    <a:pt x="850626" y="98700"/>
                  </a:lnTo>
                  <a:lnTo>
                    <a:pt x="887086" y="126882"/>
                  </a:lnTo>
                  <a:lnTo>
                    <a:pt x="920977" y="158014"/>
                  </a:lnTo>
                  <a:lnTo>
                    <a:pt x="952109" y="191905"/>
                  </a:lnTo>
                  <a:lnTo>
                    <a:pt x="980291" y="228365"/>
                  </a:lnTo>
                  <a:lnTo>
                    <a:pt x="1005334" y="267202"/>
                  </a:lnTo>
                  <a:lnTo>
                    <a:pt x="1027047" y="308227"/>
                  </a:lnTo>
                  <a:lnTo>
                    <a:pt x="1045239" y="351248"/>
                  </a:lnTo>
                  <a:lnTo>
                    <a:pt x="1059720" y="396076"/>
                  </a:lnTo>
                  <a:lnTo>
                    <a:pt x="1070299" y="442521"/>
                  </a:lnTo>
                  <a:lnTo>
                    <a:pt x="1076787" y="490390"/>
                  </a:lnTo>
                  <a:lnTo>
                    <a:pt x="1078992" y="539496"/>
                  </a:lnTo>
                  <a:lnTo>
                    <a:pt x="1076787" y="588601"/>
                  </a:lnTo>
                  <a:lnTo>
                    <a:pt x="1070299" y="636470"/>
                  </a:lnTo>
                  <a:lnTo>
                    <a:pt x="1059720" y="682915"/>
                  </a:lnTo>
                  <a:lnTo>
                    <a:pt x="1045239" y="727743"/>
                  </a:lnTo>
                  <a:lnTo>
                    <a:pt x="1027047" y="770764"/>
                  </a:lnTo>
                  <a:lnTo>
                    <a:pt x="1005334" y="811789"/>
                  </a:lnTo>
                  <a:lnTo>
                    <a:pt x="980291" y="850626"/>
                  </a:lnTo>
                  <a:lnTo>
                    <a:pt x="952109" y="887086"/>
                  </a:lnTo>
                  <a:lnTo>
                    <a:pt x="920977" y="920977"/>
                  </a:lnTo>
                  <a:lnTo>
                    <a:pt x="887086" y="952109"/>
                  </a:lnTo>
                  <a:lnTo>
                    <a:pt x="850626" y="980291"/>
                  </a:lnTo>
                  <a:lnTo>
                    <a:pt x="811789" y="1005334"/>
                  </a:lnTo>
                  <a:lnTo>
                    <a:pt x="770764" y="1027047"/>
                  </a:lnTo>
                  <a:lnTo>
                    <a:pt x="727743" y="1045239"/>
                  </a:lnTo>
                  <a:lnTo>
                    <a:pt x="682915" y="1059720"/>
                  </a:lnTo>
                  <a:lnTo>
                    <a:pt x="636470" y="1070299"/>
                  </a:lnTo>
                  <a:lnTo>
                    <a:pt x="588601" y="1076787"/>
                  </a:lnTo>
                  <a:lnTo>
                    <a:pt x="539496" y="1078992"/>
                  </a:lnTo>
                  <a:lnTo>
                    <a:pt x="490390" y="1076787"/>
                  </a:lnTo>
                  <a:lnTo>
                    <a:pt x="442521" y="1070299"/>
                  </a:lnTo>
                  <a:lnTo>
                    <a:pt x="396076" y="1059720"/>
                  </a:lnTo>
                  <a:lnTo>
                    <a:pt x="351248" y="1045239"/>
                  </a:lnTo>
                  <a:lnTo>
                    <a:pt x="308227" y="1027047"/>
                  </a:lnTo>
                  <a:lnTo>
                    <a:pt x="267202" y="1005334"/>
                  </a:lnTo>
                  <a:lnTo>
                    <a:pt x="228365" y="980291"/>
                  </a:lnTo>
                  <a:lnTo>
                    <a:pt x="191905" y="952109"/>
                  </a:lnTo>
                  <a:lnTo>
                    <a:pt x="158014" y="920977"/>
                  </a:lnTo>
                  <a:lnTo>
                    <a:pt x="126882" y="887086"/>
                  </a:lnTo>
                  <a:lnTo>
                    <a:pt x="98700" y="850626"/>
                  </a:lnTo>
                  <a:lnTo>
                    <a:pt x="73657" y="811789"/>
                  </a:lnTo>
                  <a:lnTo>
                    <a:pt x="51944" y="770764"/>
                  </a:lnTo>
                  <a:lnTo>
                    <a:pt x="33752" y="727743"/>
                  </a:lnTo>
                  <a:lnTo>
                    <a:pt x="19271" y="682915"/>
                  </a:lnTo>
                  <a:lnTo>
                    <a:pt x="8692" y="636470"/>
                  </a:lnTo>
                  <a:lnTo>
                    <a:pt x="2204" y="588601"/>
                  </a:lnTo>
                  <a:lnTo>
                    <a:pt x="0" y="539496"/>
                  </a:lnTo>
                  <a:close/>
                </a:path>
              </a:pathLst>
            </a:custGeom>
            <a:ln w="12192">
              <a:solidFill>
                <a:srgbClr val="FFFFFF"/>
              </a:solidFill>
            </a:ln>
          </p:spPr>
          <p:txBody>
            <a:bodyPr wrap="square" lIns="0" tIns="0" rIns="0" bIns="0" rtlCol="0"/>
            <a:lstStyle/>
            <a:p>
              <a:endParaRPr sz="1600"/>
            </a:p>
          </p:txBody>
        </p:sp>
      </p:grpSp>
      <p:sp>
        <p:nvSpPr>
          <p:cNvPr id="37" name="TextBox 36">
            <a:extLst>
              <a:ext uri="{FF2B5EF4-FFF2-40B4-BE49-F238E27FC236}">
                <a16:creationId xmlns:a16="http://schemas.microsoft.com/office/drawing/2014/main" id="{C9682343-32EF-4DE2-AEB7-9883A826707D}"/>
              </a:ext>
            </a:extLst>
          </p:cNvPr>
          <p:cNvSpPr txBox="1"/>
          <p:nvPr/>
        </p:nvSpPr>
        <p:spPr>
          <a:xfrm>
            <a:off x="1315540" y="4346501"/>
            <a:ext cx="10235153" cy="943848"/>
          </a:xfrm>
          <a:prstGeom prst="rect">
            <a:avLst/>
          </a:prstGeom>
          <a:noFill/>
        </p:spPr>
        <p:txBody>
          <a:bodyPr wrap="square">
            <a:spAutoFit/>
          </a:bodyPr>
          <a:lstStyle/>
          <a:p>
            <a:pPr marL="172085">
              <a:lnSpc>
                <a:spcPct val="100000"/>
              </a:lnSpc>
              <a:spcBef>
                <a:spcPts val="1745"/>
              </a:spcBef>
            </a:pPr>
            <a:r>
              <a:rPr lang="en-US" sz="1700" b="1" spc="-165" dirty="0">
                <a:solidFill>
                  <a:schemeClr val="bg1"/>
                </a:solidFill>
                <a:latin typeface="Tahoma"/>
                <a:cs typeface="Tahoma"/>
              </a:rPr>
              <a:t>P</a:t>
            </a:r>
            <a:r>
              <a:rPr lang="en-US" sz="1700" b="1" spc="-50" dirty="0">
                <a:solidFill>
                  <a:schemeClr val="bg1"/>
                </a:solidFill>
                <a:latin typeface="Tahoma"/>
                <a:cs typeface="Tahoma"/>
              </a:rPr>
              <a:t>o</a:t>
            </a:r>
            <a:r>
              <a:rPr lang="en-US" sz="1700" b="1" spc="-65" dirty="0">
                <a:solidFill>
                  <a:schemeClr val="bg1"/>
                </a:solidFill>
                <a:latin typeface="Tahoma"/>
                <a:cs typeface="Tahoma"/>
              </a:rPr>
              <a:t>w</a:t>
            </a:r>
            <a:r>
              <a:rPr lang="en-US" sz="1700" b="1" spc="-70" dirty="0">
                <a:solidFill>
                  <a:schemeClr val="bg1"/>
                </a:solidFill>
                <a:latin typeface="Tahoma"/>
                <a:cs typeface="Tahoma"/>
              </a:rPr>
              <a:t>e</a:t>
            </a:r>
            <a:r>
              <a:rPr lang="en-US" sz="1700" b="1" spc="-50" dirty="0">
                <a:solidFill>
                  <a:schemeClr val="bg1"/>
                </a:solidFill>
                <a:latin typeface="Tahoma"/>
                <a:cs typeface="Tahoma"/>
              </a:rPr>
              <a:t>r </a:t>
            </a:r>
            <a:r>
              <a:rPr lang="en-US" sz="1700" b="1" spc="-229" dirty="0">
                <a:solidFill>
                  <a:schemeClr val="bg1"/>
                </a:solidFill>
                <a:latin typeface="Tahoma"/>
                <a:cs typeface="Tahoma"/>
              </a:rPr>
              <a:t>B I:</a:t>
            </a:r>
            <a:endParaRPr lang="en-US" sz="1700" dirty="0">
              <a:solidFill>
                <a:schemeClr val="bg1"/>
              </a:solidFill>
              <a:latin typeface="Tahoma"/>
              <a:cs typeface="Tahoma"/>
            </a:endParaRPr>
          </a:p>
          <a:p>
            <a:pPr marL="344805" marR="413384" lvl="2" indent="-172720">
              <a:lnSpc>
                <a:spcPts val="1880"/>
              </a:lnSpc>
              <a:spcBef>
                <a:spcPts val="760"/>
              </a:spcBef>
              <a:buChar char="•"/>
              <a:tabLst>
                <a:tab pos="345440" algn="l"/>
              </a:tabLst>
            </a:pPr>
            <a:r>
              <a:rPr lang="en-US" sz="1700" spc="-75" dirty="0">
                <a:latin typeface="Verdana"/>
                <a:cs typeface="Verdana"/>
              </a:rPr>
              <a:t>Utilized</a:t>
            </a:r>
            <a:r>
              <a:rPr lang="en-US" sz="1700" spc="-140" dirty="0">
                <a:latin typeface="Verdana"/>
                <a:cs typeface="Verdana"/>
              </a:rPr>
              <a:t> </a:t>
            </a:r>
            <a:r>
              <a:rPr lang="en-US" sz="1700" spc="-65" dirty="0">
                <a:latin typeface="Verdana"/>
                <a:cs typeface="Verdana"/>
              </a:rPr>
              <a:t>for</a:t>
            </a:r>
            <a:r>
              <a:rPr lang="en-US" sz="1700" spc="-130" dirty="0">
                <a:latin typeface="Verdana"/>
                <a:cs typeface="Verdana"/>
              </a:rPr>
              <a:t> </a:t>
            </a:r>
            <a:r>
              <a:rPr lang="en-US" sz="1700" spc="5" dirty="0">
                <a:latin typeface="Verdana"/>
                <a:cs typeface="Verdana"/>
              </a:rPr>
              <a:t>creating</a:t>
            </a:r>
            <a:r>
              <a:rPr lang="en-US" sz="1700" spc="-125" dirty="0">
                <a:latin typeface="Verdana"/>
                <a:cs typeface="Verdana"/>
              </a:rPr>
              <a:t> </a:t>
            </a:r>
            <a:r>
              <a:rPr lang="en-US" sz="1700" spc="15" dirty="0">
                <a:latin typeface="Verdana"/>
                <a:cs typeface="Verdana"/>
              </a:rPr>
              <a:t>dynamic</a:t>
            </a:r>
            <a:r>
              <a:rPr lang="en-US" sz="1700" spc="-145" dirty="0">
                <a:latin typeface="Verdana"/>
                <a:cs typeface="Verdana"/>
              </a:rPr>
              <a:t> </a:t>
            </a:r>
            <a:r>
              <a:rPr lang="en-US" sz="1700" spc="65" dirty="0">
                <a:latin typeface="Verdana"/>
                <a:cs typeface="Verdana"/>
              </a:rPr>
              <a:t>and</a:t>
            </a:r>
            <a:r>
              <a:rPr lang="en-US" sz="1700" spc="-125" dirty="0">
                <a:latin typeface="Verdana"/>
                <a:cs typeface="Verdana"/>
              </a:rPr>
              <a:t> </a:t>
            </a:r>
            <a:r>
              <a:rPr lang="en-US" sz="1700" spc="-20" dirty="0">
                <a:latin typeface="Verdana"/>
                <a:cs typeface="Verdana"/>
              </a:rPr>
              <a:t>interactive</a:t>
            </a:r>
            <a:r>
              <a:rPr lang="en-US" sz="1700" spc="-150" dirty="0">
                <a:latin typeface="Verdana"/>
                <a:cs typeface="Verdana"/>
              </a:rPr>
              <a:t> </a:t>
            </a:r>
            <a:r>
              <a:rPr lang="en-US" sz="1700" spc="-20" dirty="0">
                <a:latin typeface="Verdana"/>
                <a:cs typeface="Verdana"/>
              </a:rPr>
              <a:t>dashboards.</a:t>
            </a:r>
            <a:r>
              <a:rPr lang="en-US" sz="1700" spc="-160" dirty="0">
                <a:latin typeface="Verdana"/>
                <a:cs typeface="Verdana"/>
              </a:rPr>
              <a:t> </a:t>
            </a:r>
            <a:r>
              <a:rPr lang="en-US" sz="1700" spc="-10" dirty="0">
                <a:latin typeface="Verdana"/>
                <a:cs typeface="Verdana"/>
              </a:rPr>
              <a:t>Power</a:t>
            </a:r>
            <a:r>
              <a:rPr lang="en-US" sz="1700" spc="-130" dirty="0">
                <a:latin typeface="Verdana"/>
                <a:cs typeface="Verdana"/>
              </a:rPr>
              <a:t> </a:t>
            </a:r>
            <a:r>
              <a:rPr lang="en-US" sz="1700" spc="-260" dirty="0">
                <a:latin typeface="Verdana"/>
                <a:cs typeface="Verdana"/>
              </a:rPr>
              <a:t>BI</a:t>
            </a:r>
            <a:r>
              <a:rPr lang="en-US" sz="1700" spc="-135" dirty="0">
                <a:latin typeface="Verdana"/>
                <a:cs typeface="Verdana"/>
              </a:rPr>
              <a:t> </a:t>
            </a:r>
            <a:r>
              <a:rPr lang="en-US" sz="1700" spc="25" dirty="0">
                <a:latin typeface="Verdana"/>
                <a:cs typeface="Verdana"/>
              </a:rPr>
              <a:t>allowed</a:t>
            </a:r>
            <a:r>
              <a:rPr lang="en-US" sz="1700" spc="-155" dirty="0">
                <a:latin typeface="Verdana"/>
                <a:cs typeface="Verdana"/>
              </a:rPr>
              <a:t> </a:t>
            </a:r>
            <a:r>
              <a:rPr lang="en-US" sz="1700" spc="-65" dirty="0">
                <a:latin typeface="Verdana"/>
                <a:cs typeface="Verdana"/>
              </a:rPr>
              <a:t>for</a:t>
            </a:r>
            <a:r>
              <a:rPr lang="en-US" sz="1700" spc="-130" dirty="0">
                <a:latin typeface="Verdana"/>
                <a:cs typeface="Verdana"/>
              </a:rPr>
              <a:t> </a:t>
            </a:r>
            <a:r>
              <a:rPr lang="en-US" sz="1700" spc="-70" dirty="0">
                <a:latin typeface="Verdana"/>
                <a:cs typeface="Verdana"/>
              </a:rPr>
              <a:t>seamless </a:t>
            </a:r>
            <a:r>
              <a:rPr lang="en-US" sz="1700" spc="-580" dirty="0">
                <a:latin typeface="Verdana"/>
                <a:cs typeface="Verdana"/>
              </a:rPr>
              <a:t> </a:t>
            </a:r>
            <a:r>
              <a:rPr lang="en-US" sz="1700" spc="-35" dirty="0">
                <a:latin typeface="Verdana"/>
                <a:cs typeface="Verdana"/>
              </a:rPr>
              <a:t>integration</a:t>
            </a:r>
            <a:r>
              <a:rPr lang="en-US" sz="1700" spc="-150" dirty="0">
                <a:latin typeface="Verdana"/>
                <a:cs typeface="Verdana"/>
              </a:rPr>
              <a:t> </a:t>
            </a:r>
            <a:r>
              <a:rPr lang="en-US" sz="1700" spc="10" dirty="0">
                <a:latin typeface="Verdana"/>
                <a:cs typeface="Verdana"/>
              </a:rPr>
              <a:t>of</a:t>
            </a:r>
            <a:r>
              <a:rPr lang="en-US" sz="1700" spc="-120" dirty="0">
                <a:latin typeface="Verdana"/>
                <a:cs typeface="Verdana"/>
              </a:rPr>
              <a:t> </a:t>
            </a:r>
            <a:r>
              <a:rPr lang="en-US" sz="1700" spc="-50" dirty="0">
                <a:latin typeface="Verdana"/>
                <a:cs typeface="Verdana"/>
              </a:rPr>
              <a:t>multiple</a:t>
            </a:r>
            <a:r>
              <a:rPr lang="en-US" sz="1700" spc="-165" dirty="0">
                <a:latin typeface="Verdana"/>
                <a:cs typeface="Verdana"/>
              </a:rPr>
              <a:t> </a:t>
            </a:r>
            <a:r>
              <a:rPr lang="en-US" sz="1700" spc="65" dirty="0">
                <a:latin typeface="Verdana"/>
                <a:cs typeface="Verdana"/>
              </a:rPr>
              <a:t>data</a:t>
            </a:r>
            <a:r>
              <a:rPr lang="en-US" sz="1700" spc="-114" dirty="0">
                <a:latin typeface="Verdana"/>
                <a:cs typeface="Verdana"/>
              </a:rPr>
              <a:t> </a:t>
            </a:r>
            <a:r>
              <a:rPr lang="en-US" sz="1700" spc="-50" dirty="0">
                <a:latin typeface="Verdana"/>
                <a:cs typeface="Verdana"/>
              </a:rPr>
              <a:t>sources</a:t>
            </a:r>
            <a:r>
              <a:rPr lang="en-US" sz="1700" spc="-140" dirty="0">
                <a:latin typeface="Verdana"/>
                <a:cs typeface="Verdana"/>
              </a:rPr>
              <a:t> </a:t>
            </a:r>
            <a:r>
              <a:rPr lang="en-US" sz="1700" spc="65" dirty="0">
                <a:latin typeface="Verdana"/>
                <a:cs typeface="Verdana"/>
              </a:rPr>
              <a:t>and</a:t>
            </a:r>
            <a:r>
              <a:rPr lang="en-US" sz="1700" spc="-130" dirty="0">
                <a:latin typeface="Verdana"/>
                <a:cs typeface="Verdana"/>
              </a:rPr>
              <a:t> </a:t>
            </a:r>
            <a:r>
              <a:rPr lang="en-US" sz="1700" spc="-20" dirty="0">
                <a:latin typeface="Verdana"/>
                <a:cs typeface="Verdana"/>
              </a:rPr>
              <a:t>the</a:t>
            </a:r>
            <a:r>
              <a:rPr lang="en-US" sz="1700" spc="-125" dirty="0">
                <a:latin typeface="Verdana"/>
                <a:cs typeface="Verdana"/>
              </a:rPr>
              <a:t> </a:t>
            </a:r>
            <a:r>
              <a:rPr lang="en-US" sz="1700" spc="5" dirty="0">
                <a:latin typeface="Verdana"/>
                <a:cs typeface="Verdana"/>
              </a:rPr>
              <a:t>creation</a:t>
            </a:r>
            <a:r>
              <a:rPr lang="en-US" sz="1700" spc="-135" dirty="0">
                <a:latin typeface="Verdana"/>
                <a:cs typeface="Verdana"/>
              </a:rPr>
              <a:t> </a:t>
            </a:r>
            <a:r>
              <a:rPr lang="en-US" sz="1700" spc="10" dirty="0">
                <a:latin typeface="Verdana"/>
                <a:cs typeface="Verdana"/>
              </a:rPr>
              <a:t>of</a:t>
            </a:r>
            <a:r>
              <a:rPr lang="en-US" sz="1700" spc="-120" dirty="0">
                <a:latin typeface="Verdana"/>
                <a:cs typeface="Verdana"/>
              </a:rPr>
              <a:t> </a:t>
            </a:r>
            <a:r>
              <a:rPr lang="en-US" sz="1700" spc="-85" dirty="0">
                <a:latin typeface="Verdana"/>
                <a:cs typeface="Verdana"/>
              </a:rPr>
              <a:t>visually</a:t>
            </a:r>
            <a:r>
              <a:rPr lang="en-US" sz="1700" spc="-170" dirty="0">
                <a:latin typeface="Verdana"/>
                <a:cs typeface="Verdana"/>
              </a:rPr>
              <a:t> </a:t>
            </a:r>
            <a:r>
              <a:rPr lang="en-US" sz="1700" spc="40" dirty="0">
                <a:latin typeface="Verdana"/>
                <a:cs typeface="Verdana"/>
              </a:rPr>
              <a:t>appealing</a:t>
            </a:r>
            <a:r>
              <a:rPr lang="en-US" sz="1700" spc="-160" dirty="0">
                <a:latin typeface="Verdana"/>
                <a:cs typeface="Verdana"/>
              </a:rPr>
              <a:t> </a:t>
            </a:r>
            <a:r>
              <a:rPr lang="en-US" sz="1700" spc="-80" dirty="0">
                <a:latin typeface="Verdana"/>
                <a:cs typeface="Verdana"/>
              </a:rPr>
              <a:t>reports.</a:t>
            </a:r>
            <a:endParaRPr lang="en-US" sz="1700" dirty="0">
              <a:latin typeface="Verdana"/>
              <a:cs typeface="Verdana"/>
            </a:endParaRPr>
          </a:p>
        </p:txBody>
      </p:sp>
      <p:sp>
        <p:nvSpPr>
          <p:cNvPr id="39" name="object 13">
            <a:extLst>
              <a:ext uri="{FF2B5EF4-FFF2-40B4-BE49-F238E27FC236}">
                <a16:creationId xmlns:a16="http://schemas.microsoft.com/office/drawing/2014/main" id="{9CD40D9B-6E9A-4EEE-BCEA-BE6A662B2743}"/>
              </a:ext>
            </a:extLst>
          </p:cNvPr>
          <p:cNvSpPr/>
          <p:nvPr/>
        </p:nvSpPr>
        <p:spPr>
          <a:xfrm>
            <a:off x="841884" y="5597898"/>
            <a:ext cx="10911840" cy="1079500"/>
          </a:xfrm>
          <a:custGeom>
            <a:avLst/>
            <a:gdLst/>
            <a:ahLst/>
            <a:cxnLst/>
            <a:rect l="l" t="t" r="r" b="b"/>
            <a:pathLst>
              <a:path w="10911840" h="1079500">
                <a:moveTo>
                  <a:pt x="10911840" y="0"/>
                </a:moveTo>
                <a:lnTo>
                  <a:pt x="539496" y="0"/>
                </a:lnTo>
                <a:lnTo>
                  <a:pt x="0" y="539496"/>
                </a:lnTo>
                <a:lnTo>
                  <a:pt x="539496" y="1078992"/>
                </a:lnTo>
                <a:lnTo>
                  <a:pt x="10911840" y="1078992"/>
                </a:lnTo>
                <a:lnTo>
                  <a:pt x="10911840" y="0"/>
                </a:lnTo>
                <a:close/>
              </a:path>
            </a:pathLst>
          </a:custGeom>
          <a:solidFill>
            <a:schemeClr val="accent3">
              <a:lumMod val="60000"/>
              <a:lumOff val="40000"/>
            </a:schemeClr>
          </a:solidFill>
        </p:spPr>
        <p:txBody>
          <a:bodyPr wrap="square" lIns="0" tIns="0" rIns="0" bIns="0" rtlCol="0"/>
          <a:lstStyle/>
          <a:p>
            <a:endParaRPr/>
          </a:p>
        </p:txBody>
      </p:sp>
      <p:sp>
        <p:nvSpPr>
          <p:cNvPr id="40" name="object 14">
            <a:extLst>
              <a:ext uri="{FF2B5EF4-FFF2-40B4-BE49-F238E27FC236}">
                <a16:creationId xmlns:a16="http://schemas.microsoft.com/office/drawing/2014/main" id="{AB7F05D7-053D-4C5C-94BD-1571A2B27AB7}"/>
              </a:ext>
            </a:extLst>
          </p:cNvPr>
          <p:cNvSpPr/>
          <p:nvPr/>
        </p:nvSpPr>
        <p:spPr>
          <a:xfrm>
            <a:off x="841884" y="5597898"/>
            <a:ext cx="10911840" cy="1079500"/>
          </a:xfrm>
          <a:custGeom>
            <a:avLst/>
            <a:gdLst/>
            <a:ahLst/>
            <a:cxnLst/>
            <a:rect l="l" t="t" r="r" b="b"/>
            <a:pathLst>
              <a:path w="10911840" h="1079500">
                <a:moveTo>
                  <a:pt x="10911840" y="1078992"/>
                </a:moveTo>
                <a:lnTo>
                  <a:pt x="539496" y="1078992"/>
                </a:lnTo>
                <a:lnTo>
                  <a:pt x="0" y="539496"/>
                </a:lnTo>
                <a:lnTo>
                  <a:pt x="539496" y="0"/>
                </a:lnTo>
                <a:lnTo>
                  <a:pt x="10911840" y="0"/>
                </a:lnTo>
                <a:lnTo>
                  <a:pt x="10911840" y="1078992"/>
                </a:lnTo>
                <a:close/>
              </a:path>
            </a:pathLst>
          </a:custGeom>
          <a:ln w="12192">
            <a:solidFill>
              <a:srgbClr val="FFFFFF"/>
            </a:solidFill>
          </a:ln>
        </p:spPr>
        <p:txBody>
          <a:bodyPr wrap="square" lIns="0" tIns="0" rIns="0" bIns="0" rtlCol="0"/>
          <a:lstStyle/>
          <a:p>
            <a:endParaRPr dirty="0"/>
          </a:p>
        </p:txBody>
      </p:sp>
      <p:pic>
        <p:nvPicPr>
          <p:cNvPr id="41" name="object 15">
            <a:extLst>
              <a:ext uri="{FF2B5EF4-FFF2-40B4-BE49-F238E27FC236}">
                <a16:creationId xmlns:a16="http://schemas.microsoft.com/office/drawing/2014/main" id="{EECB2720-6CF7-4B1C-B4D2-306AFFC08898}"/>
              </a:ext>
            </a:extLst>
          </p:cNvPr>
          <p:cNvPicPr/>
          <p:nvPr/>
        </p:nvPicPr>
        <p:blipFill>
          <a:blip r:embed="rId5" cstate="print"/>
          <a:stretch>
            <a:fillRect/>
          </a:stretch>
        </p:blipFill>
        <p:spPr>
          <a:xfrm>
            <a:off x="287148" y="5657334"/>
            <a:ext cx="1016253" cy="982830"/>
          </a:xfrm>
          <a:prstGeom prst="rect">
            <a:avLst/>
          </a:prstGeom>
        </p:spPr>
      </p:pic>
      <p:sp>
        <p:nvSpPr>
          <p:cNvPr id="42" name="object 16">
            <a:extLst>
              <a:ext uri="{FF2B5EF4-FFF2-40B4-BE49-F238E27FC236}">
                <a16:creationId xmlns:a16="http://schemas.microsoft.com/office/drawing/2014/main" id="{2E45A1B5-1D40-4A48-BFAE-21CC360B612D}"/>
              </a:ext>
            </a:extLst>
          </p:cNvPr>
          <p:cNvSpPr/>
          <p:nvPr/>
        </p:nvSpPr>
        <p:spPr>
          <a:xfrm>
            <a:off x="287148" y="5657334"/>
            <a:ext cx="965299" cy="943848"/>
          </a:xfrm>
          <a:custGeom>
            <a:avLst/>
            <a:gdLst/>
            <a:ahLst/>
            <a:cxnLst/>
            <a:rect l="l" t="t" r="r" b="b"/>
            <a:pathLst>
              <a:path w="1079500" h="1080770">
                <a:moveTo>
                  <a:pt x="0" y="540257"/>
                </a:moveTo>
                <a:lnTo>
                  <a:pt x="2204" y="491091"/>
                </a:lnTo>
                <a:lnTo>
                  <a:pt x="8692" y="443159"/>
                </a:lnTo>
                <a:lnTo>
                  <a:pt x="19271" y="396654"/>
                </a:lnTo>
                <a:lnTo>
                  <a:pt x="33752" y="351765"/>
                </a:lnTo>
                <a:lnTo>
                  <a:pt x="51944" y="308685"/>
                </a:lnTo>
                <a:lnTo>
                  <a:pt x="73657" y="267603"/>
                </a:lnTo>
                <a:lnTo>
                  <a:pt x="98700" y="228710"/>
                </a:lnTo>
                <a:lnTo>
                  <a:pt x="126882" y="192198"/>
                </a:lnTo>
                <a:lnTo>
                  <a:pt x="158014" y="158257"/>
                </a:lnTo>
                <a:lnTo>
                  <a:pt x="191905" y="127079"/>
                </a:lnTo>
                <a:lnTo>
                  <a:pt x="228365" y="98854"/>
                </a:lnTo>
                <a:lnTo>
                  <a:pt x="267202" y="73772"/>
                </a:lnTo>
                <a:lnTo>
                  <a:pt x="308227" y="52026"/>
                </a:lnTo>
                <a:lnTo>
                  <a:pt x="351248" y="33806"/>
                </a:lnTo>
                <a:lnTo>
                  <a:pt x="396076" y="19302"/>
                </a:lnTo>
                <a:lnTo>
                  <a:pt x="442521" y="8706"/>
                </a:lnTo>
                <a:lnTo>
                  <a:pt x="490390" y="2208"/>
                </a:lnTo>
                <a:lnTo>
                  <a:pt x="539496" y="0"/>
                </a:lnTo>
                <a:lnTo>
                  <a:pt x="588601" y="2208"/>
                </a:lnTo>
                <a:lnTo>
                  <a:pt x="636470" y="8706"/>
                </a:lnTo>
                <a:lnTo>
                  <a:pt x="682915" y="19302"/>
                </a:lnTo>
                <a:lnTo>
                  <a:pt x="727743" y="33806"/>
                </a:lnTo>
                <a:lnTo>
                  <a:pt x="770764" y="52026"/>
                </a:lnTo>
                <a:lnTo>
                  <a:pt x="811789" y="73772"/>
                </a:lnTo>
                <a:lnTo>
                  <a:pt x="850626" y="98854"/>
                </a:lnTo>
                <a:lnTo>
                  <a:pt x="887086" y="127079"/>
                </a:lnTo>
                <a:lnTo>
                  <a:pt x="920977" y="158257"/>
                </a:lnTo>
                <a:lnTo>
                  <a:pt x="952109" y="192198"/>
                </a:lnTo>
                <a:lnTo>
                  <a:pt x="980291" y="228710"/>
                </a:lnTo>
                <a:lnTo>
                  <a:pt x="1005334" y="267603"/>
                </a:lnTo>
                <a:lnTo>
                  <a:pt x="1027047" y="308685"/>
                </a:lnTo>
                <a:lnTo>
                  <a:pt x="1045239" y="351765"/>
                </a:lnTo>
                <a:lnTo>
                  <a:pt x="1059720" y="396654"/>
                </a:lnTo>
                <a:lnTo>
                  <a:pt x="1070299" y="443159"/>
                </a:lnTo>
                <a:lnTo>
                  <a:pt x="1076787" y="491091"/>
                </a:lnTo>
                <a:lnTo>
                  <a:pt x="1078992" y="540257"/>
                </a:lnTo>
                <a:lnTo>
                  <a:pt x="1076787" y="589424"/>
                </a:lnTo>
                <a:lnTo>
                  <a:pt x="1070299" y="637356"/>
                </a:lnTo>
                <a:lnTo>
                  <a:pt x="1059720" y="683861"/>
                </a:lnTo>
                <a:lnTo>
                  <a:pt x="1045239" y="728750"/>
                </a:lnTo>
                <a:lnTo>
                  <a:pt x="1027047" y="771830"/>
                </a:lnTo>
                <a:lnTo>
                  <a:pt x="1005334" y="812912"/>
                </a:lnTo>
                <a:lnTo>
                  <a:pt x="980291" y="851805"/>
                </a:lnTo>
                <a:lnTo>
                  <a:pt x="952109" y="888317"/>
                </a:lnTo>
                <a:lnTo>
                  <a:pt x="920977" y="922258"/>
                </a:lnTo>
                <a:lnTo>
                  <a:pt x="887086" y="953436"/>
                </a:lnTo>
                <a:lnTo>
                  <a:pt x="850626" y="981661"/>
                </a:lnTo>
                <a:lnTo>
                  <a:pt x="811789" y="1006743"/>
                </a:lnTo>
                <a:lnTo>
                  <a:pt x="770764" y="1028489"/>
                </a:lnTo>
                <a:lnTo>
                  <a:pt x="727743" y="1046709"/>
                </a:lnTo>
                <a:lnTo>
                  <a:pt x="682915" y="1061213"/>
                </a:lnTo>
                <a:lnTo>
                  <a:pt x="636470" y="1071809"/>
                </a:lnTo>
                <a:lnTo>
                  <a:pt x="588601" y="1078307"/>
                </a:lnTo>
                <a:lnTo>
                  <a:pt x="539496" y="1080516"/>
                </a:lnTo>
                <a:lnTo>
                  <a:pt x="490390" y="1078307"/>
                </a:lnTo>
                <a:lnTo>
                  <a:pt x="442521" y="1071809"/>
                </a:lnTo>
                <a:lnTo>
                  <a:pt x="396076" y="1061213"/>
                </a:lnTo>
                <a:lnTo>
                  <a:pt x="351248" y="1046709"/>
                </a:lnTo>
                <a:lnTo>
                  <a:pt x="308227" y="1028489"/>
                </a:lnTo>
                <a:lnTo>
                  <a:pt x="267202" y="1006743"/>
                </a:lnTo>
                <a:lnTo>
                  <a:pt x="228365" y="981661"/>
                </a:lnTo>
                <a:lnTo>
                  <a:pt x="191905" y="953436"/>
                </a:lnTo>
                <a:lnTo>
                  <a:pt x="158014" y="922258"/>
                </a:lnTo>
                <a:lnTo>
                  <a:pt x="126882" y="888317"/>
                </a:lnTo>
                <a:lnTo>
                  <a:pt x="98700" y="851805"/>
                </a:lnTo>
                <a:lnTo>
                  <a:pt x="73657" y="812912"/>
                </a:lnTo>
                <a:lnTo>
                  <a:pt x="51944" y="771830"/>
                </a:lnTo>
                <a:lnTo>
                  <a:pt x="33752" y="728750"/>
                </a:lnTo>
                <a:lnTo>
                  <a:pt x="19271" y="683861"/>
                </a:lnTo>
                <a:lnTo>
                  <a:pt x="8692" y="637356"/>
                </a:lnTo>
                <a:lnTo>
                  <a:pt x="2204" y="589424"/>
                </a:lnTo>
                <a:lnTo>
                  <a:pt x="0" y="540257"/>
                </a:lnTo>
                <a:close/>
              </a:path>
            </a:pathLst>
          </a:custGeom>
          <a:ln w="12192">
            <a:solidFill>
              <a:srgbClr val="FFFFFF"/>
            </a:solidFill>
          </a:ln>
        </p:spPr>
        <p:txBody>
          <a:bodyPr wrap="square" lIns="0" tIns="0" rIns="0" bIns="0" rtlCol="0"/>
          <a:lstStyle/>
          <a:p>
            <a:endParaRPr/>
          </a:p>
        </p:txBody>
      </p:sp>
      <p:sp>
        <p:nvSpPr>
          <p:cNvPr id="43" name="TextBox 42">
            <a:extLst>
              <a:ext uri="{FF2B5EF4-FFF2-40B4-BE49-F238E27FC236}">
                <a16:creationId xmlns:a16="http://schemas.microsoft.com/office/drawing/2014/main" id="{FBB37E0B-2EC8-441C-B741-7820083AE53A}"/>
              </a:ext>
            </a:extLst>
          </p:cNvPr>
          <p:cNvSpPr txBox="1"/>
          <p:nvPr/>
        </p:nvSpPr>
        <p:spPr>
          <a:xfrm>
            <a:off x="1446304" y="5657334"/>
            <a:ext cx="10095640" cy="943848"/>
          </a:xfrm>
          <a:prstGeom prst="rect">
            <a:avLst/>
          </a:prstGeom>
          <a:noFill/>
        </p:spPr>
        <p:txBody>
          <a:bodyPr wrap="square">
            <a:spAutoFit/>
          </a:bodyPr>
          <a:lstStyle/>
          <a:p>
            <a:pPr marL="72390">
              <a:lnSpc>
                <a:spcPct val="100000"/>
              </a:lnSpc>
            </a:pPr>
            <a:r>
              <a:rPr lang="en-US" sz="1700" b="1" spc="-114" dirty="0">
                <a:solidFill>
                  <a:schemeClr val="bg1"/>
                </a:solidFill>
                <a:latin typeface="Tahoma"/>
                <a:cs typeface="Tahoma"/>
              </a:rPr>
              <a:t>SQL:</a:t>
            </a:r>
            <a:endParaRPr lang="en-US" sz="1700" dirty="0">
              <a:solidFill>
                <a:schemeClr val="bg1"/>
              </a:solidFill>
              <a:latin typeface="Tahoma"/>
              <a:cs typeface="Tahoma"/>
            </a:endParaRPr>
          </a:p>
          <a:p>
            <a:pPr marL="244475" lvl="1" indent="-172720">
              <a:lnSpc>
                <a:spcPts val="1964"/>
              </a:lnSpc>
              <a:spcBef>
                <a:spcPts val="565"/>
              </a:spcBef>
              <a:buChar char="•"/>
              <a:tabLst>
                <a:tab pos="245110" algn="l"/>
              </a:tabLst>
            </a:pPr>
            <a:r>
              <a:rPr lang="en-US" sz="1700" spc="-5" dirty="0">
                <a:latin typeface="Verdana"/>
                <a:cs typeface="Verdana"/>
              </a:rPr>
              <a:t>Executed</a:t>
            </a:r>
            <a:r>
              <a:rPr lang="en-US" sz="1700" spc="-120" dirty="0">
                <a:latin typeface="Verdana"/>
                <a:cs typeface="Verdana"/>
              </a:rPr>
              <a:t> </a:t>
            </a:r>
            <a:r>
              <a:rPr lang="en-US" sz="1700" spc="-65" dirty="0">
                <a:latin typeface="Verdana"/>
                <a:cs typeface="Verdana"/>
              </a:rPr>
              <a:t>for</a:t>
            </a:r>
            <a:r>
              <a:rPr lang="en-US" sz="1700" spc="-125" dirty="0">
                <a:latin typeface="Verdana"/>
                <a:cs typeface="Verdana"/>
              </a:rPr>
              <a:t> </a:t>
            </a:r>
            <a:r>
              <a:rPr lang="en-US" sz="1700" spc="65" dirty="0">
                <a:latin typeface="Verdana"/>
                <a:cs typeface="Verdana"/>
              </a:rPr>
              <a:t>data</a:t>
            </a:r>
            <a:r>
              <a:rPr lang="en-US" sz="1700" spc="-110" dirty="0">
                <a:latin typeface="Verdana"/>
                <a:cs typeface="Verdana"/>
              </a:rPr>
              <a:t> </a:t>
            </a:r>
            <a:r>
              <a:rPr lang="en-US" sz="1700" spc="-30" dirty="0">
                <a:latin typeface="Verdana"/>
                <a:cs typeface="Verdana"/>
              </a:rPr>
              <a:t>manipulation,</a:t>
            </a:r>
            <a:r>
              <a:rPr lang="en-US" sz="1700" spc="-160" dirty="0">
                <a:latin typeface="Verdana"/>
                <a:cs typeface="Verdana"/>
              </a:rPr>
              <a:t> </a:t>
            </a:r>
            <a:r>
              <a:rPr lang="en-US" sz="1700" spc="-75" dirty="0">
                <a:latin typeface="Verdana"/>
                <a:cs typeface="Verdana"/>
              </a:rPr>
              <a:t>filtering,</a:t>
            </a:r>
            <a:r>
              <a:rPr lang="en-US" sz="1700" spc="-145" dirty="0">
                <a:latin typeface="Verdana"/>
                <a:cs typeface="Verdana"/>
              </a:rPr>
              <a:t> </a:t>
            </a:r>
            <a:r>
              <a:rPr lang="en-US" sz="1700" spc="65" dirty="0">
                <a:latin typeface="Verdana"/>
                <a:cs typeface="Verdana"/>
              </a:rPr>
              <a:t>and</a:t>
            </a:r>
            <a:r>
              <a:rPr lang="en-US" sz="1700" spc="-140" dirty="0">
                <a:latin typeface="Verdana"/>
                <a:cs typeface="Verdana"/>
              </a:rPr>
              <a:t> </a:t>
            </a:r>
            <a:r>
              <a:rPr lang="en-US" sz="1700" spc="20" dirty="0">
                <a:latin typeface="Verdana"/>
                <a:cs typeface="Verdana"/>
              </a:rPr>
              <a:t>aggregation</a:t>
            </a:r>
            <a:r>
              <a:rPr lang="en-US" sz="1700" spc="-150" dirty="0">
                <a:latin typeface="Verdana"/>
                <a:cs typeface="Verdana"/>
              </a:rPr>
              <a:t> </a:t>
            </a:r>
            <a:r>
              <a:rPr lang="en-US" sz="1700" spc="-15" dirty="0">
                <a:latin typeface="Verdana"/>
                <a:cs typeface="Verdana"/>
              </a:rPr>
              <a:t>to</a:t>
            </a:r>
            <a:r>
              <a:rPr lang="en-US" sz="1700" spc="-114" dirty="0">
                <a:latin typeface="Verdana"/>
                <a:cs typeface="Verdana"/>
              </a:rPr>
              <a:t> </a:t>
            </a:r>
            <a:r>
              <a:rPr lang="en-US" sz="1700" spc="-20" dirty="0">
                <a:latin typeface="Verdana"/>
                <a:cs typeface="Verdana"/>
              </a:rPr>
              <a:t>derive</a:t>
            </a:r>
            <a:r>
              <a:rPr lang="en-US" sz="1700" spc="-145" dirty="0">
                <a:latin typeface="Verdana"/>
                <a:cs typeface="Verdana"/>
              </a:rPr>
              <a:t> </a:t>
            </a:r>
            <a:r>
              <a:rPr lang="en-US" sz="1700" spc="-55" dirty="0">
                <a:latin typeface="Verdana"/>
                <a:cs typeface="Verdana"/>
              </a:rPr>
              <a:t>key</a:t>
            </a:r>
            <a:r>
              <a:rPr lang="en-US" sz="1700" spc="-114" dirty="0">
                <a:latin typeface="Verdana"/>
                <a:cs typeface="Verdana"/>
              </a:rPr>
              <a:t> </a:t>
            </a:r>
            <a:r>
              <a:rPr lang="en-US" sz="1700" spc="-70" dirty="0">
                <a:latin typeface="Verdana"/>
                <a:cs typeface="Verdana"/>
              </a:rPr>
              <a:t>metrics.</a:t>
            </a:r>
            <a:r>
              <a:rPr lang="en-US" sz="1700" spc="-130" dirty="0">
                <a:latin typeface="Verdana"/>
                <a:cs typeface="Verdana"/>
              </a:rPr>
              <a:t> </a:t>
            </a:r>
            <a:r>
              <a:rPr lang="en-US" sz="1700" spc="-114" dirty="0">
                <a:latin typeface="Verdana"/>
                <a:cs typeface="Verdana"/>
              </a:rPr>
              <a:t>SQL</a:t>
            </a:r>
            <a:r>
              <a:rPr lang="en-US" sz="1700" spc="-135" dirty="0">
                <a:latin typeface="Verdana"/>
                <a:cs typeface="Verdana"/>
              </a:rPr>
              <a:t> </a:t>
            </a:r>
            <a:r>
              <a:rPr lang="en-US" sz="1700" spc="-50" dirty="0">
                <a:latin typeface="Verdana"/>
                <a:cs typeface="Verdana"/>
              </a:rPr>
              <a:t>queries</a:t>
            </a:r>
            <a:endParaRPr lang="en-US" sz="1700" dirty="0">
              <a:latin typeface="Verdana"/>
              <a:cs typeface="Verdana"/>
            </a:endParaRPr>
          </a:p>
          <a:p>
            <a:pPr marL="244475">
              <a:lnSpc>
                <a:spcPts val="1964"/>
              </a:lnSpc>
            </a:pPr>
            <a:r>
              <a:rPr lang="en-US" sz="1700" spc="-5" dirty="0">
                <a:latin typeface="Verdana"/>
                <a:cs typeface="Verdana"/>
              </a:rPr>
              <a:t>were</a:t>
            </a:r>
            <a:r>
              <a:rPr lang="en-US" sz="1700" spc="-135" dirty="0">
                <a:latin typeface="Verdana"/>
                <a:cs typeface="Verdana"/>
              </a:rPr>
              <a:t> </a:t>
            </a:r>
            <a:r>
              <a:rPr lang="en-US" sz="1700" spc="-60" dirty="0">
                <a:latin typeface="Verdana"/>
                <a:cs typeface="Verdana"/>
              </a:rPr>
              <a:t>essential</a:t>
            </a:r>
            <a:r>
              <a:rPr lang="en-US" sz="1700" spc="-140" dirty="0">
                <a:latin typeface="Verdana"/>
                <a:cs typeface="Verdana"/>
              </a:rPr>
              <a:t> </a:t>
            </a:r>
            <a:r>
              <a:rPr lang="en-US" sz="1700" spc="-65" dirty="0">
                <a:latin typeface="Verdana"/>
                <a:cs typeface="Verdana"/>
              </a:rPr>
              <a:t>for</a:t>
            </a:r>
            <a:r>
              <a:rPr lang="en-US" sz="1700" spc="-135" dirty="0">
                <a:latin typeface="Verdana"/>
                <a:cs typeface="Verdana"/>
              </a:rPr>
              <a:t> </a:t>
            </a:r>
            <a:r>
              <a:rPr lang="en-US" sz="1700" spc="-10" dirty="0">
                <a:latin typeface="Verdana"/>
                <a:cs typeface="Verdana"/>
              </a:rPr>
              <a:t>preparing</a:t>
            </a:r>
            <a:r>
              <a:rPr lang="en-US" sz="1700" spc="-160" dirty="0">
                <a:latin typeface="Verdana"/>
                <a:cs typeface="Verdana"/>
              </a:rPr>
              <a:t> </a:t>
            </a:r>
            <a:r>
              <a:rPr lang="en-US" sz="1700" spc="-30" dirty="0">
                <a:latin typeface="Verdana"/>
                <a:cs typeface="Verdana"/>
              </a:rPr>
              <a:t>datasets</a:t>
            </a:r>
            <a:r>
              <a:rPr lang="en-US" sz="1700" spc="-110" dirty="0">
                <a:latin typeface="Verdana"/>
                <a:cs typeface="Verdana"/>
              </a:rPr>
              <a:t> </a:t>
            </a:r>
            <a:r>
              <a:rPr lang="en-US" sz="1700" spc="-65" dirty="0">
                <a:latin typeface="Verdana"/>
                <a:cs typeface="Verdana"/>
              </a:rPr>
              <a:t>for</a:t>
            </a:r>
            <a:r>
              <a:rPr lang="en-US" sz="1700" spc="-135" dirty="0">
                <a:latin typeface="Verdana"/>
                <a:cs typeface="Verdana"/>
              </a:rPr>
              <a:t> </a:t>
            </a:r>
            <a:r>
              <a:rPr lang="en-US" sz="1700" spc="-70" dirty="0">
                <a:latin typeface="Verdana"/>
                <a:cs typeface="Verdana"/>
              </a:rPr>
              <a:t>visualization.</a:t>
            </a:r>
            <a:endParaRPr lang="en-US" sz="1700" dirty="0">
              <a:latin typeface="Verdana"/>
              <a:cs typeface="Verdana"/>
            </a:endParaRPr>
          </a:p>
        </p:txBody>
      </p:sp>
      <p:pic>
        <p:nvPicPr>
          <p:cNvPr id="47" name="Picture 46">
            <a:extLst>
              <a:ext uri="{FF2B5EF4-FFF2-40B4-BE49-F238E27FC236}">
                <a16:creationId xmlns:a16="http://schemas.microsoft.com/office/drawing/2014/main" id="{CC481FEC-DF64-4A7A-84B2-1CEF11AD8A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67247" y="130293"/>
            <a:ext cx="658906" cy="658906"/>
          </a:xfrm>
          <a:prstGeom prst="rect">
            <a:avLst/>
          </a:prstGeom>
        </p:spPr>
      </p:pic>
    </p:spTree>
    <p:extLst>
      <p:ext uri="{BB962C8B-B14F-4D97-AF65-F5344CB8AC3E}">
        <p14:creationId xmlns:p14="http://schemas.microsoft.com/office/powerpoint/2010/main" val="1086209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36625A-7BA6-46C1-B2A2-D384EFE43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362" y="3095625"/>
            <a:ext cx="5153764" cy="3083853"/>
          </a:xfrm>
          <a:prstGeom prst="rect">
            <a:avLst/>
          </a:prstGeom>
        </p:spPr>
      </p:pic>
      <p:sp>
        <p:nvSpPr>
          <p:cNvPr id="8" name="TextBox 7">
            <a:extLst>
              <a:ext uri="{FF2B5EF4-FFF2-40B4-BE49-F238E27FC236}">
                <a16:creationId xmlns:a16="http://schemas.microsoft.com/office/drawing/2014/main" id="{16405666-E7B9-43D5-83E0-49E017CE08E9}"/>
              </a:ext>
            </a:extLst>
          </p:cNvPr>
          <p:cNvSpPr txBox="1"/>
          <p:nvPr/>
        </p:nvSpPr>
        <p:spPr>
          <a:xfrm>
            <a:off x="1187825" y="1636209"/>
            <a:ext cx="3890682" cy="830997"/>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KPI-1  Projects Based on Outcome</a:t>
            </a:r>
          </a:p>
        </p:txBody>
      </p:sp>
      <p:sp>
        <p:nvSpPr>
          <p:cNvPr id="9" name="TextBox 8">
            <a:extLst>
              <a:ext uri="{FF2B5EF4-FFF2-40B4-BE49-F238E27FC236}">
                <a16:creationId xmlns:a16="http://schemas.microsoft.com/office/drawing/2014/main" id="{ACD3DD12-35E1-451D-BC24-F301DFDAE8E3}"/>
              </a:ext>
            </a:extLst>
          </p:cNvPr>
          <p:cNvSpPr txBox="1"/>
          <p:nvPr/>
        </p:nvSpPr>
        <p:spPr>
          <a:xfrm>
            <a:off x="7462559" y="1636209"/>
            <a:ext cx="3890682" cy="830997"/>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KPI-2  Projects Based on Location</a:t>
            </a:r>
          </a:p>
        </p:txBody>
      </p:sp>
      <p:pic>
        <p:nvPicPr>
          <p:cNvPr id="11" name="Picture 10">
            <a:extLst>
              <a:ext uri="{FF2B5EF4-FFF2-40B4-BE49-F238E27FC236}">
                <a16:creationId xmlns:a16="http://schemas.microsoft.com/office/drawing/2014/main" id="{3BCAB173-4310-4B9E-AA0F-726307397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876" y="2826210"/>
            <a:ext cx="5687219" cy="3353268"/>
          </a:xfrm>
          <a:prstGeom prst="rect">
            <a:avLst/>
          </a:prstGeom>
        </p:spPr>
      </p:pic>
      <p:sp>
        <p:nvSpPr>
          <p:cNvPr id="14" name="Rectangle: Rounded Corners 13">
            <a:extLst>
              <a:ext uri="{FF2B5EF4-FFF2-40B4-BE49-F238E27FC236}">
                <a16:creationId xmlns:a16="http://schemas.microsoft.com/office/drawing/2014/main" id="{6D7A1218-1917-4226-9107-E902639D31E1}"/>
              </a:ext>
            </a:extLst>
          </p:cNvPr>
          <p:cNvSpPr/>
          <p:nvPr/>
        </p:nvSpPr>
        <p:spPr>
          <a:xfrm>
            <a:off x="1943101" y="653862"/>
            <a:ext cx="3352800" cy="59391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8D14346D-E55B-4E93-B4BE-E8019B308573}"/>
              </a:ext>
            </a:extLst>
          </p:cNvPr>
          <p:cNvSpPr>
            <a:spLocks noGrp="1"/>
          </p:cNvSpPr>
          <p:nvPr>
            <p:ph type="title"/>
          </p:nvPr>
        </p:nvSpPr>
        <p:spPr>
          <a:xfrm>
            <a:off x="1187826" y="606237"/>
            <a:ext cx="4108076" cy="641540"/>
          </a:xfrm>
        </p:spPr>
        <p:txBody>
          <a:bodyPr>
            <a:noAutofit/>
          </a:bodyPr>
          <a:lstStyle/>
          <a:p>
            <a:pPr algn="ctr"/>
            <a:r>
              <a:rPr lang="en-US" b="1" dirty="0">
                <a:solidFill>
                  <a:schemeClr val="tx1"/>
                </a:solidFill>
                <a:latin typeface="Arial Rounded MT Bold" panose="020F0704030504030204" pitchFamily="34" charset="0"/>
              </a:rPr>
              <a:t>	</a:t>
            </a:r>
            <a:r>
              <a:rPr lang="en-US" b="1" dirty="0">
                <a:solidFill>
                  <a:schemeClr val="bg1"/>
                </a:solidFill>
                <a:latin typeface="Arial Rounded MT Bold" panose="020F0704030504030204" pitchFamily="34" charset="0"/>
              </a:rPr>
              <a:t>	</a:t>
            </a:r>
            <a:r>
              <a:rPr lang="en-US" sz="3200" b="1" dirty="0">
                <a:solidFill>
                  <a:schemeClr val="bg1"/>
                </a:solidFill>
                <a:latin typeface="Arial Rounded MT Bold" panose="020F0704030504030204" pitchFamily="34" charset="0"/>
              </a:rPr>
              <a:t>KPI- Visuals </a:t>
            </a:r>
            <a:endParaRPr lang="en-US" b="1" dirty="0">
              <a:solidFill>
                <a:schemeClr val="bg1"/>
              </a:solidFill>
              <a:latin typeface="Arial Rounded MT Bold" panose="020F0704030504030204" pitchFamily="34" charset="0"/>
            </a:endParaRPr>
          </a:p>
        </p:txBody>
      </p:sp>
      <p:pic>
        <p:nvPicPr>
          <p:cNvPr id="16" name="Picture 15">
            <a:extLst>
              <a:ext uri="{FF2B5EF4-FFF2-40B4-BE49-F238E27FC236}">
                <a16:creationId xmlns:a16="http://schemas.microsoft.com/office/drawing/2014/main" id="{4B8DF1A5-1835-49C3-B474-F4C2059A3C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7247" y="130293"/>
            <a:ext cx="658906" cy="658906"/>
          </a:xfrm>
          <a:prstGeom prst="rect">
            <a:avLst/>
          </a:prstGeom>
        </p:spPr>
      </p:pic>
    </p:spTree>
    <p:extLst>
      <p:ext uri="{BB962C8B-B14F-4D97-AF65-F5344CB8AC3E}">
        <p14:creationId xmlns:p14="http://schemas.microsoft.com/office/powerpoint/2010/main" val="3721638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8A2A53-AC34-4DD7-8155-6E9C15600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000375"/>
            <a:ext cx="5641142" cy="3214937"/>
          </a:xfrm>
          <a:prstGeom prst="rect">
            <a:avLst/>
          </a:prstGeom>
        </p:spPr>
      </p:pic>
      <p:pic>
        <p:nvPicPr>
          <p:cNvPr id="7" name="Picture 6">
            <a:extLst>
              <a:ext uri="{FF2B5EF4-FFF2-40B4-BE49-F238E27FC236}">
                <a16:creationId xmlns:a16="http://schemas.microsoft.com/office/drawing/2014/main" id="{F514A8B7-A254-491A-BCE0-AB3C6DF04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773" y="3000375"/>
            <a:ext cx="4153458" cy="3214936"/>
          </a:xfrm>
          <a:prstGeom prst="rect">
            <a:avLst/>
          </a:prstGeom>
        </p:spPr>
      </p:pic>
      <p:sp>
        <p:nvSpPr>
          <p:cNvPr id="8" name="TextBox 7">
            <a:extLst>
              <a:ext uri="{FF2B5EF4-FFF2-40B4-BE49-F238E27FC236}">
                <a16:creationId xmlns:a16="http://schemas.microsoft.com/office/drawing/2014/main" id="{0516AAF7-7AF0-4860-A599-879B67BDE284}"/>
              </a:ext>
            </a:extLst>
          </p:cNvPr>
          <p:cNvSpPr txBox="1"/>
          <p:nvPr/>
        </p:nvSpPr>
        <p:spPr>
          <a:xfrm>
            <a:off x="1043549" y="1708577"/>
            <a:ext cx="3890682" cy="830997"/>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KPI-3  Projects Based on Category</a:t>
            </a:r>
          </a:p>
        </p:txBody>
      </p:sp>
      <p:sp>
        <p:nvSpPr>
          <p:cNvPr id="9" name="TextBox 8">
            <a:extLst>
              <a:ext uri="{FF2B5EF4-FFF2-40B4-BE49-F238E27FC236}">
                <a16:creationId xmlns:a16="http://schemas.microsoft.com/office/drawing/2014/main" id="{04486F02-1FC0-4BD9-92EA-0DEB36640389}"/>
              </a:ext>
            </a:extLst>
          </p:cNvPr>
          <p:cNvSpPr txBox="1"/>
          <p:nvPr/>
        </p:nvSpPr>
        <p:spPr>
          <a:xfrm>
            <a:off x="6405283" y="1645734"/>
            <a:ext cx="4598891" cy="830997"/>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KPI-4  Projects By Year, Quarter, Month </a:t>
            </a:r>
          </a:p>
        </p:txBody>
      </p:sp>
      <p:sp>
        <p:nvSpPr>
          <p:cNvPr id="14" name="Rectangle: Rounded Corners 13">
            <a:extLst>
              <a:ext uri="{FF2B5EF4-FFF2-40B4-BE49-F238E27FC236}">
                <a16:creationId xmlns:a16="http://schemas.microsoft.com/office/drawing/2014/main" id="{32150E4D-753C-4C36-A5A7-F4CFC2D37CA4}"/>
              </a:ext>
            </a:extLst>
          </p:cNvPr>
          <p:cNvSpPr/>
          <p:nvPr/>
        </p:nvSpPr>
        <p:spPr>
          <a:xfrm>
            <a:off x="1943101" y="653862"/>
            <a:ext cx="3352800" cy="59391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AEB429B4-49E9-498C-BA71-171D40018F10}"/>
              </a:ext>
            </a:extLst>
          </p:cNvPr>
          <p:cNvSpPr>
            <a:spLocks noGrp="1"/>
          </p:cNvSpPr>
          <p:nvPr>
            <p:ph type="title"/>
          </p:nvPr>
        </p:nvSpPr>
        <p:spPr>
          <a:xfrm>
            <a:off x="1187826" y="606237"/>
            <a:ext cx="4108076" cy="641540"/>
          </a:xfrm>
        </p:spPr>
        <p:txBody>
          <a:bodyPr>
            <a:noAutofit/>
          </a:bodyPr>
          <a:lstStyle/>
          <a:p>
            <a:pPr algn="ctr"/>
            <a:r>
              <a:rPr lang="en-US" b="1" dirty="0">
                <a:solidFill>
                  <a:schemeClr val="tx1"/>
                </a:solidFill>
                <a:latin typeface="Arial Rounded MT Bold" panose="020F0704030504030204" pitchFamily="34" charset="0"/>
              </a:rPr>
              <a:t>	</a:t>
            </a:r>
            <a:r>
              <a:rPr lang="en-US" b="1" dirty="0">
                <a:solidFill>
                  <a:schemeClr val="bg1"/>
                </a:solidFill>
                <a:latin typeface="Arial Rounded MT Bold" panose="020F0704030504030204" pitchFamily="34" charset="0"/>
              </a:rPr>
              <a:t>	</a:t>
            </a:r>
            <a:r>
              <a:rPr lang="en-US" sz="3200" b="1" dirty="0">
                <a:solidFill>
                  <a:schemeClr val="bg1"/>
                </a:solidFill>
                <a:latin typeface="Arial Rounded MT Bold" panose="020F0704030504030204" pitchFamily="34" charset="0"/>
              </a:rPr>
              <a:t>KPI- Visuals </a:t>
            </a:r>
            <a:endParaRPr lang="en-US" b="1" dirty="0">
              <a:solidFill>
                <a:schemeClr val="bg1"/>
              </a:solidFill>
              <a:latin typeface="Arial Rounded MT Bold" panose="020F0704030504030204" pitchFamily="34" charset="0"/>
            </a:endParaRPr>
          </a:p>
        </p:txBody>
      </p:sp>
      <p:pic>
        <p:nvPicPr>
          <p:cNvPr id="16" name="Picture 15">
            <a:extLst>
              <a:ext uri="{FF2B5EF4-FFF2-40B4-BE49-F238E27FC236}">
                <a16:creationId xmlns:a16="http://schemas.microsoft.com/office/drawing/2014/main" id="{169CCF5A-8266-4D95-8846-2C2E0B5B4B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7247" y="130293"/>
            <a:ext cx="658906" cy="658906"/>
          </a:xfrm>
          <a:prstGeom prst="rect">
            <a:avLst/>
          </a:prstGeom>
        </p:spPr>
      </p:pic>
    </p:spTree>
    <p:extLst>
      <p:ext uri="{BB962C8B-B14F-4D97-AF65-F5344CB8AC3E}">
        <p14:creationId xmlns:p14="http://schemas.microsoft.com/office/powerpoint/2010/main" val="319959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915C3F0-4CE9-430B-9002-9CB527D68558}"/>
              </a:ext>
            </a:extLst>
          </p:cNvPr>
          <p:cNvSpPr/>
          <p:nvPr/>
        </p:nvSpPr>
        <p:spPr>
          <a:xfrm>
            <a:off x="2635628" y="510986"/>
            <a:ext cx="4383735" cy="72614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8D0A1E-6D38-4CDB-841B-9BE45DED826A}"/>
              </a:ext>
            </a:extLst>
          </p:cNvPr>
          <p:cNvSpPr>
            <a:spLocks noGrp="1"/>
          </p:cNvSpPr>
          <p:nvPr>
            <p:ph type="title"/>
          </p:nvPr>
        </p:nvSpPr>
        <p:spPr>
          <a:xfrm>
            <a:off x="1929537" y="510986"/>
            <a:ext cx="5222745" cy="833717"/>
          </a:xfrm>
        </p:spPr>
        <p:txBody>
          <a:bodyPr>
            <a:noAutofit/>
          </a:bodyPr>
          <a:lstStyle/>
          <a:p>
            <a:r>
              <a:rPr lang="en-US" b="1" dirty="0">
                <a:solidFill>
                  <a:schemeClr val="tx1"/>
                </a:solidFill>
                <a:latin typeface="Arial Rounded MT Bold" panose="020F0704030504030204" pitchFamily="34" charset="0"/>
              </a:rPr>
              <a:t>	</a:t>
            </a:r>
            <a:r>
              <a:rPr lang="en-US" b="1" dirty="0">
                <a:solidFill>
                  <a:schemeClr val="bg1"/>
                </a:solidFill>
                <a:latin typeface="Arial Rounded MT Bold" panose="020F0704030504030204" pitchFamily="34" charset="0"/>
              </a:rPr>
              <a:t>	Excel Dashboard  </a:t>
            </a:r>
          </a:p>
        </p:txBody>
      </p:sp>
      <p:pic>
        <p:nvPicPr>
          <p:cNvPr id="6" name="Picture 5">
            <a:extLst>
              <a:ext uri="{FF2B5EF4-FFF2-40B4-BE49-F238E27FC236}">
                <a16:creationId xmlns:a16="http://schemas.microsoft.com/office/drawing/2014/main" id="{F388883D-BBF0-4DA6-8F2B-5A1C227F49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01968" y="468955"/>
            <a:ext cx="1726018" cy="810204"/>
          </a:xfrm>
          <a:prstGeom prst="rect">
            <a:avLst/>
          </a:prstGeom>
        </p:spPr>
      </p:pic>
      <p:pic>
        <p:nvPicPr>
          <p:cNvPr id="8" name="Picture 7">
            <a:extLst>
              <a:ext uri="{FF2B5EF4-FFF2-40B4-BE49-F238E27FC236}">
                <a16:creationId xmlns:a16="http://schemas.microsoft.com/office/drawing/2014/main" id="{E647B58D-AECC-4AB9-875E-8FCF84A5C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7247" y="130293"/>
            <a:ext cx="658906" cy="658906"/>
          </a:xfrm>
          <a:prstGeom prst="rect">
            <a:avLst/>
          </a:prstGeom>
        </p:spPr>
      </p:pic>
      <p:pic>
        <p:nvPicPr>
          <p:cNvPr id="10" name="Content Placeholder 9">
            <a:extLst>
              <a:ext uri="{FF2B5EF4-FFF2-40B4-BE49-F238E27FC236}">
                <a16:creationId xmlns:a16="http://schemas.microsoft.com/office/drawing/2014/main" id="{D83B92F0-5251-4457-BA2C-8704E8C330A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14400" y="1658471"/>
            <a:ext cx="10844463" cy="4948517"/>
          </a:xfrm>
          <a:prstGeom prst="rect">
            <a:avLst/>
          </a:prstGeom>
        </p:spPr>
      </p:pic>
    </p:spTree>
    <p:extLst>
      <p:ext uri="{BB962C8B-B14F-4D97-AF65-F5344CB8AC3E}">
        <p14:creationId xmlns:p14="http://schemas.microsoft.com/office/powerpoint/2010/main" val="488624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B9DB2EE7-FCC7-4E5A-8B82-2C9233D719AB}"/>
              </a:ext>
            </a:extLst>
          </p:cNvPr>
          <p:cNvSpPr/>
          <p:nvPr/>
        </p:nvSpPr>
        <p:spPr>
          <a:xfrm>
            <a:off x="2635628" y="510986"/>
            <a:ext cx="4383735" cy="72614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8D0A1E-6D38-4CDB-841B-9BE45DED826A}"/>
              </a:ext>
            </a:extLst>
          </p:cNvPr>
          <p:cNvSpPr>
            <a:spLocks noGrp="1"/>
          </p:cNvSpPr>
          <p:nvPr>
            <p:ph type="title"/>
          </p:nvPr>
        </p:nvSpPr>
        <p:spPr>
          <a:xfrm>
            <a:off x="2323984" y="555812"/>
            <a:ext cx="5222745" cy="833717"/>
          </a:xfrm>
        </p:spPr>
        <p:txBody>
          <a:bodyPr>
            <a:noAutofit/>
          </a:bodyPr>
          <a:lstStyle/>
          <a:p>
            <a:r>
              <a:rPr lang="en-US" b="1" dirty="0">
                <a:solidFill>
                  <a:schemeClr val="tx1"/>
                </a:solidFill>
                <a:latin typeface="Arial Rounded MT Bold" panose="020F0704030504030204" pitchFamily="34" charset="0"/>
              </a:rPr>
              <a:t>	</a:t>
            </a:r>
            <a:r>
              <a:rPr lang="en-US" b="1" dirty="0">
                <a:solidFill>
                  <a:schemeClr val="bg1"/>
                </a:solidFill>
                <a:latin typeface="Arial Rounded MT Bold" panose="020F0704030504030204" pitchFamily="34" charset="0"/>
              </a:rPr>
              <a:t>Excel Dashboard  </a:t>
            </a:r>
          </a:p>
        </p:txBody>
      </p:sp>
      <p:pic>
        <p:nvPicPr>
          <p:cNvPr id="6" name="Picture 5">
            <a:extLst>
              <a:ext uri="{FF2B5EF4-FFF2-40B4-BE49-F238E27FC236}">
                <a16:creationId xmlns:a16="http://schemas.microsoft.com/office/drawing/2014/main" id="{F388883D-BBF0-4DA6-8F2B-5A1C227F49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1788" y="451025"/>
            <a:ext cx="1412785" cy="810204"/>
          </a:xfrm>
          <a:prstGeom prst="rect">
            <a:avLst/>
          </a:prstGeom>
        </p:spPr>
      </p:pic>
      <p:pic>
        <p:nvPicPr>
          <p:cNvPr id="8" name="Picture 7">
            <a:extLst>
              <a:ext uri="{FF2B5EF4-FFF2-40B4-BE49-F238E27FC236}">
                <a16:creationId xmlns:a16="http://schemas.microsoft.com/office/drawing/2014/main" id="{E647B58D-AECC-4AB9-875E-8FCF84A5C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7247" y="130293"/>
            <a:ext cx="658906" cy="658906"/>
          </a:xfrm>
          <a:prstGeom prst="rect">
            <a:avLst/>
          </a:prstGeom>
        </p:spPr>
      </p:pic>
      <p:pic>
        <p:nvPicPr>
          <p:cNvPr id="9" name="Content Placeholder 8">
            <a:extLst>
              <a:ext uri="{FF2B5EF4-FFF2-40B4-BE49-F238E27FC236}">
                <a16:creationId xmlns:a16="http://schemas.microsoft.com/office/drawing/2014/main" id="{6AB0FCB2-ECD7-4646-9F4D-BF8AB3A4D58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42682" y="1604683"/>
            <a:ext cx="10916181" cy="4972744"/>
          </a:xfrm>
          <a:prstGeom prst="rect">
            <a:avLst/>
          </a:prstGeom>
        </p:spPr>
      </p:pic>
    </p:spTree>
    <p:extLst>
      <p:ext uri="{BB962C8B-B14F-4D97-AF65-F5344CB8AC3E}">
        <p14:creationId xmlns:p14="http://schemas.microsoft.com/office/powerpoint/2010/main" val="3053365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B9E90568-C9C6-41A1-ABCF-B46AD2B9A95E}"/>
              </a:ext>
            </a:extLst>
          </p:cNvPr>
          <p:cNvSpPr/>
          <p:nvPr/>
        </p:nvSpPr>
        <p:spPr>
          <a:xfrm>
            <a:off x="2330824" y="510986"/>
            <a:ext cx="4688539" cy="72614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8D0A1E-6D38-4CDB-841B-9BE45DED826A}"/>
              </a:ext>
            </a:extLst>
          </p:cNvPr>
          <p:cNvSpPr>
            <a:spLocks noGrp="1"/>
          </p:cNvSpPr>
          <p:nvPr>
            <p:ph type="title"/>
          </p:nvPr>
        </p:nvSpPr>
        <p:spPr>
          <a:xfrm>
            <a:off x="1965397" y="510986"/>
            <a:ext cx="5222745" cy="833717"/>
          </a:xfrm>
        </p:spPr>
        <p:txBody>
          <a:bodyPr>
            <a:noAutofit/>
          </a:bodyPr>
          <a:lstStyle/>
          <a:p>
            <a:r>
              <a:rPr lang="en-US" b="1" dirty="0">
                <a:solidFill>
                  <a:schemeClr val="bg1"/>
                </a:solidFill>
                <a:latin typeface="Arial Rounded MT Bold" panose="020F0704030504030204" pitchFamily="34" charset="0"/>
              </a:rPr>
              <a:t>	Tableau Dashboard  </a:t>
            </a:r>
          </a:p>
        </p:txBody>
      </p:sp>
      <p:pic>
        <p:nvPicPr>
          <p:cNvPr id="6" name="Picture 5">
            <a:extLst>
              <a:ext uri="{FF2B5EF4-FFF2-40B4-BE49-F238E27FC236}">
                <a16:creationId xmlns:a16="http://schemas.microsoft.com/office/drawing/2014/main" id="{F388883D-BBF0-4DA6-8F2B-5A1C227F49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13710" y="195714"/>
            <a:ext cx="1726018" cy="1186969"/>
          </a:xfrm>
          <a:prstGeom prst="rect">
            <a:avLst/>
          </a:prstGeom>
        </p:spPr>
      </p:pic>
      <p:pic>
        <p:nvPicPr>
          <p:cNvPr id="8" name="Picture 7">
            <a:extLst>
              <a:ext uri="{FF2B5EF4-FFF2-40B4-BE49-F238E27FC236}">
                <a16:creationId xmlns:a16="http://schemas.microsoft.com/office/drawing/2014/main" id="{E647B58D-AECC-4AB9-875E-8FCF84A5C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7247" y="130293"/>
            <a:ext cx="658906" cy="658906"/>
          </a:xfrm>
          <a:prstGeom prst="rect">
            <a:avLst/>
          </a:prstGeom>
        </p:spPr>
      </p:pic>
      <p:pic>
        <p:nvPicPr>
          <p:cNvPr id="9" name="Content Placeholder 8">
            <a:extLst>
              <a:ext uri="{FF2B5EF4-FFF2-40B4-BE49-F238E27FC236}">
                <a16:creationId xmlns:a16="http://schemas.microsoft.com/office/drawing/2014/main" id="{84AB4F92-45C3-4430-A242-8D4A2D4E02F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17176" y="1575116"/>
            <a:ext cx="11041687" cy="5087170"/>
          </a:xfrm>
          <a:prstGeom prst="rect">
            <a:avLst/>
          </a:prstGeom>
        </p:spPr>
      </p:pic>
    </p:spTree>
    <p:extLst>
      <p:ext uri="{BB962C8B-B14F-4D97-AF65-F5344CB8AC3E}">
        <p14:creationId xmlns:p14="http://schemas.microsoft.com/office/powerpoint/2010/main" val="78603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622095EA-1FB2-45B9-ABF9-E284115E83E1}"/>
              </a:ext>
            </a:extLst>
          </p:cNvPr>
          <p:cNvSpPr/>
          <p:nvPr/>
        </p:nvSpPr>
        <p:spPr>
          <a:xfrm>
            <a:off x="2330824" y="510986"/>
            <a:ext cx="4879023" cy="72614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8D0A1E-6D38-4CDB-841B-9BE45DED826A}"/>
              </a:ext>
            </a:extLst>
          </p:cNvPr>
          <p:cNvSpPr>
            <a:spLocks noGrp="1"/>
          </p:cNvSpPr>
          <p:nvPr>
            <p:ph type="title"/>
          </p:nvPr>
        </p:nvSpPr>
        <p:spPr>
          <a:xfrm>
            <a:off x="2133602" y="555812"/>
            <a:ext cx="5076245" cy="833717"/>
          </a:xfrm>
        </p:spPr>
        <p:txBody>
          <a:bodyPr>
            <a:noAutofit/>
          </a:bodyPr>
          <a:lstStyle/>
          <a:p>
            <a:r>
              <a:rPr lang="en-US" b="1" dirty="0">
                <a:solidFill>
                  <a:schemeClr val="tx1"/>
                </a:solidFill>
                <a:latin typeface="Arial Rounded MT Bold" panose="020F0704030504030204" pitchFamily="34" charset="0"/>
              </a:rPr>
              <a:t>	</a:t>
            </a:r>
            <a:r>
              <a:rPr lang="en-US" b="1" dirty="0">
                <a:solidFill>
                  <a:schemeClr val="bg1"/>
                </a:solidFill>
                <a:latin typeface="Arial Rounded MT Bold" panose="020F0704030504030204" pitchFamily="34" charset="0"/>
              </a:rPr>
              <a:t>Tableau</a:t>
            </a:r>
            <a:r>
              <a:rPr lang="en-US" b="1" dirty="0">
                <a:solidFill>
                  <a:schemeClr val="tx1"/>
                </a:solidFill>
                <a:latin typeface="Arial Rounded MT Bold" panose="020F0704030504030204" pitchFamily="34" charset="0"/>
              </a:rPr>
              <a:t> </a:t>
            </a:r>
            <a:r>
              <a:rPr lang="en-US" b="1" dirty="0">
                <a:solidFill>
                  <a:schemeClr val="bg1"/>
                </a:solidFill>
                <a:latin typeface="Arial Rounded MT Bold" panose="020F0704030504030204" pitchFamily="34" charset="0"/>
              </a:rPr>
              <a:t>Dashboard</a:t>
            </a:r>
            <a:r>
              <a:rPr lang="en-US" b="1" dirty="0">
                <a:solidFill>
                  <a:schemeClr val="tx1"/>
                </a:solidFill>
                <a:latin typeface="Arial Rounded MT Bold" panose="020F0704030504030204" pitchFamily="34" charset="0"/>
              </a:rPr>
              <a:t>  </a:t>
            </a:r>
          </a:p>
        </p:txBody>
      </p:sp>
      <p:pic>
        <p:nvPicPr>
          <p:cNvPr id="6" name="Picture 5">
            <a:extLst>
              <a:ext uri="{FF2B5EF4-FFF2-40B4-BE49-F238E27FC236}">
                <a16:creationId xmlns:a16="http://schemas.microsoft.com/office/drawing/2014/main" id="{F388883D-BBF0-4DA6-8F2B-5A1C227F49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01968" y="280573"/>
            <a:ext cx="1726018" cy="1186969"/>
          </a:xfrm>
          <a:prstGeom prst="rect">
            <a:avLst/>
          </a:prstGeom>
        </p:spPr>
      </p:pic>
      <p:pic>
        <p:nvPicPr>
          <p:cNvPr id="8" name="Picture 7">
            <a:extLst>
              <a:ext uri="{FF2B5EF4-FFF2-40B4-BE49-F238E27FC236}">
                <a16:creationId xmlns:a16="http://schemas.microsoft.com/office/drawing/2014/main" id="{E647B58D-AECC-4AB9-875E-8FCF84A5C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7247" y="130293"/>
            <a:ext cx="658906" cy="658906"/>
          </a:xfrm>
          <a:prstGeom prst="rect">
            <a:avLst/>
          </a:prstGeom>
        </p:spPr>
      </p:pic>
      <p:pic>
        <p:nvPicPr>
          <p:cNvPr id="10" name="Content Placeholder 9">
            <a:extLst>
              <a:ext uri="{FF2B5EF4-FFF2-40B4-BE49-F238E27FC236}">
                <a16:creationId xmlns:a16="http://schemas.microsoft.com/office/drawing/2014/main" id="{04CBB871-8017-4E33-899C-312DC642948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08212" y="1664768"/>
            <a:ext cx="11317941" cy="4987043"/>
          </a:xfrm>
          <a:prstGeom prst="rect">
            <a:avLst/>
          </a:prstGeom>
        </p:spPr>
      </p:pic>
    </p:spTree>
    <p:extLst>
      <p:ext uri="{BB962C8B-B14F-4D97-AF65-F5344CB8AC3E}">
        <p14:creationId xmlns:p14="http://schemas.microsoft.com/office/powerpoint/2010/main" val="262073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E0BA6019-734D-4154-B140-33EC38B63EFD}"/>
              </a:ext>
            </a:extLst>
          </p:cNvPr>
          <p:cNvSpPr/>
          <p:nvPr/>
        </p:nvSpPr>
        <p:spPr>
          <a:xfrm>
            <a:off x="2330824" y="510986"/>
            <a:ext cx="4688539" cy="72614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8D0A1E-6D38-4CDB-841B-9BE45DED826A}"/>
              </a:ext>
            </a:extLst>
          </p:cNvPr>
          <p:cNvSpPr>
            <a:spLocks noGrp="1"/>
          </p:cNvSpPr>
          <p:nvPr>
            <p:ph type="title"/>
          </p:nvPr>
        </p:nvSpPr>
        <p:spPr>
          <a:xfrm>
            <a:off x="1965396" y="510986"/>
            <a:ext cx="5222745" cy="833717"/>
          </a:xfrm>
        </p:spPr>
        <p:txBody>
          <a:bodyPr>
            <a:noAutofit/>
          </a:bodyPr>
          <a:lstStyle/>
          <a:p>
            <a:r>
              <a:rPr lang="en-US" b="1" dirty="0">
                <a:solidFill>
                  <a:schemeClr val="tx1"/>
                </a:solidFill>
                <a:latin typeface="Arial Rounded MT Bold" panose="020F0704030504030204" pitchFamily="34" charset="0"/>
              </a:rPr>
              <a:t>	</a:t>
            </a:r>
            <a:r>
              <a:rPr lang="en-US" b="1" dirty="0">
                <a:solidFill>
                  <a:schemeClr val="bg1"/>
                </a:solidFill>
                <a:latin typeface="Arial Rounded MT Bold" panose="020F0704030504030204" pitchFamily="34" charset="0"/>
              </a:rPr>
              <a:t>Tableau Dashboard  </a:t>
            </a:r>
          </a:p>
        </p:txBody>
      </p:sp>
      <p:pic>
        <p:nvPicPr>
          <p:cNvPr id="6" name="Picture 5">
            <a:extLst>
              <a:ext uri="{FF2B5EF4-FFF2-40B4-BE49-F238E27FC236}">
                <a16:creationId xmlns:a16="http://schemas.microsoft.com/office/drawing/2014/main" id="{F388883D-BBF0-4DA6-8F2B-5A1C227F49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04744" y="280571"/>
            <a:ext cx="1726018" cy="1186969"/>
          </a:xfrm>
          <a:prstGeom prst="rect">
            <a:avLst/>
          </a:prstGeom>
        </p:spPr>
      </p:pic>
      <p:pic>
        <p:nvPicPr>
          <p:cNvPr id="8" name="Picture 7">
            <a:extLst>
              <a:ext uri="{FF2B5EF4-FFF2-40B4-BE49-F238E27FC236}">
                <a16:creationId xmlns:a16="http://schemas.microsoft.com/office/drawing/2014/main" id="{E647B58D-AECC-4AB9-875E-8FCF84A5C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7247" y="130293"/>
            <a:ext cx="658906" cy="658906"/>
          </a:xfrm>
          <a:prstGeom prst="rect">
            <a:avLst/>
          </a:prstGeom>
        </p:spPr>
      </p:pic>
      <p:pic>
        <p:nvPicPr>
          <p:cNvPr id="10" name="Content Placeholder 9">
            <a:extLst>
              <a:ext uri="{FF2B5EF4-FFF2-40B4-BE49-F238E27FC236}">
                <a16:creationId xmlns:a16="http://schemas.microsoft.com/office/drawing/2014/main" id="{04AE8A86-84AC-4CF0-B755-7B44AE3156C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95083" y="1664769"/>
            <a:ext cx="10802470" cy="5040832"/>
          </a:xfrm>
          <a:prstGeom prst="rect">
            <a:avLst/>
          </a:prstGeom>
        </p:spPr>
      </p:pic>
    </p:spTree>
    <p:extLst>
      <p:ext uri="{BB962C8B-B14F-4D97-AF65-F5344CB8AC3E}">
        <p14:creationId xmlns:p14="http://schemas.microsoft.com/office/powerpoint/2010/main" val="29929052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2699</TotalTime>
  <Words>587</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Arial Rounded MT Bold</vt:lpstr>
      <vt:lpstr>Bahnschrift SemiLight</vt:lpstr>
      <vt:lpstr>Cambria</vt:lpstr>
      <vt:lpstr>Century Gothic</vt:lpstr>
      <vt:lpstr>Sitka Small Semibold</vt:lpstr>
      <vt:lpstr>Tahoma</vt:lpstr>
      <vt:lpstr>Times New Roman</vt:lpstr>
      <vt:lpstr>Verdana</vt:lpstr>
      <vt:lpstr>Wingdings 3</vt:lpstr>
      <vt:lpstr>Wisp</vt:lpstr>
      <vt:lpstr>PowerPoint Presentation</vt:lpstr>
      <vt:lpstr>PowerPoint Presentation</vt:lpstr>
      <vt:lpstr>  KPI- Visuals </vt:lpstr>
      <vt:lpstr>  KPI- Visuals </vt:lpstr>
      <vt:lpstr>  Excel Dashboard  </vt:lpstr>
      <vt:lpstr> Excel Dashboard  </vt:lpstr>
      <vt:lpstr> Tableau Dashboard  </vt:lpstr>
      <vt:lpstr> Tableau Dashboard  </vt:lpstr>
      <vt:lpstr> Tableau Dashboard  </vt:lpstr>
      <vt:lpstr>Power BI Dashboard </vt:lpstr>
      <vt:lpstr>Power BI Dashboard </vt:lpstr>
      <vt:lpstr>SQL </vt:lpstr>
      <vt:lpstr>SQL </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Sreehari Pk</dc:creator>
  <cp:lastModifiedBy>Sreehari Pk</cp:lastModifiedBy>
  <cp:revision>23</cp:revision>
  <dcterms:created xsi:type="dcterms:W3CDTF">2024-04-04T07:00:28Z</dcterms:created>
  <dcterms:modified xsi:type="dcterms:W3CDTF">2024-04-06T17:43:36Z</dcterms:modified>
</cp:coreProperties>
</file>