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64" r:id="rId4"/>
    <p:sldId id="261" r:id="rId5"/>
    <p:sldId id="265" r:id="rId6"/>
    <p:sldId id="266" r:id="rId7"/>
    <p:sldId id="257" r:id="rId8"/>
    <p:sldId id="267" r:id="rId9"/>
    <p:sldId id="258"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6DFD7A-A7B6-49E0-A731-86CC365015A2}"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IN"/>
        </a:p>
      </dgm:t>
    </dgm:pt>
    <dgm:pt modelId="{2D09991B-742B-489E-87E7-5349E06A7A96}">
      <dgm:prSet phldrT="[Text]" custT="1"/>
      <dgm:spPr>
        <a:solidFill>
          <a:srgbClr val="002060"/>
        </a:solidFill>
      </dgm:spPr>
      <dgm:t>
        <a:bodyPr/>
        <a:lstStyle/>
        <a:p>
          <a:r>
            <a:rPr lang="en-IN" sz="1600" dirty="0"/>
            <a:t>Identify the problem</a:t>
          </a:r>
        </a:p>
      </dgm:t>
    </dgm:pt>
    <dgm:pt modelId="{612E188E-EDF3-4BDD-8431-6AEE5A93059E}" type="parTrans" cxnId="{4645BF6C-E59E-4167-B965-3590EC17418B}">
      <dgm:prSet/>
      <dgm:spPr/>
      <dgm:t>
        <a:bodyPr/>
        <a:lstStyle/>
        <a:p>
          <a:endParaRPr lang="en-IN"/>
        </a:p>
      </dgm:t>
    </dgm:pt>
    <dgm:pt modelId="{EC5CA88E-5CB0-4F63-BD64-51A45DE33370}" type="sibTrans" cxnId="{4645BF6C-E59E-4167-B965-3590EC17418B}">
      <dgm:prSet/>
      <dgm:spPr/>
      <dgm:t>
        <a:bodyPr/>
        <a:lstStyle/>
        <a:p>
          <a:endParaRPr lang="en-IN"/>
        </a:p>
      </dgm:t>
    </dgm:pt>
    <dgm:pt modelId="{C2B13EE1-E9D4-4950-B8D0-6E97D3882A51}">
      <dgm:prSet phldrT="[Text]" custT="1"/>
      <dgm:spPr>
        <a:solidFill>
          <a:srgbClr val="002060"/>
        </a:solidFill>
      </dgm:spPr>
      <dgm:t>
        <a:bodyPr/>
        <a:lstStyle/>
        <a:p>
          <a:r>
            <a:rPr lang="en-IN" sz="1600" dirty="0"/>
            <a:t>Data collection</a:t>
          </a:r>
        </a:p>
        <a:p>
          <a:r>
            <a:rPr lang="en-IN" sz="1600" dirty="0"/>
            <a:t>&amp; understanding</a:t>
          </a:r>
        </a:p>
      </dgm:t>
    </dgm:pt>
    <dgm:pt modelId="{53AFE104-4ECF-4732-B8B4-75C73AB82BB9}" type="parTrans" cxnId="{427AE64E-6C33-4F5E-97FF-021EB33ABF5D}">
      <dgm:prSet/>
      <dgm:spPr/>
      <dgm:t>
        <a:bodyPr/>
        <a:lstStyle/>
        <a:p>
          <a:endParaRPr lang="en-IN"/>
        </a:p>
      </dgm:t>
    </dgm:pt>
    <dgm:pt modelId="{91346736-7DAE-4E97-94F3-82C3826C27B0}" type="sibTrans" cxnId="{427AE64E-6C33-4F5E-97FF-021EB33ABF5D}">
      <dgm:prSet/>
      <dgm:spPr/>
      <dgm:t>
        <a:bodyPr/>
        <a:lstStyle/>
        <a:p>
          <a:endParaRPr lang="en-IN"/>
        </a:p>
      </dgm:t>
    </dgm:pt>
    <dgm:pt modelId="{F766FCAF-8680-418B-BD5B-B1F84164CB6F}">
      <dgm:prSet phldrT="[Text]" custT="1"/>
      <dgm:spPr>
        <a:solidFill>
          <a:srgbClr val="002060"/>
        </a:solidFill>
      </dgm:spPr>
      <dgm:t>
        <a:bodyPr/>
        <a:lstStyle/>
        <a:p>
          <a:r>
            <a:rPr lang="en-IN" sz="1600" dirty="0"/>
            <a:t>Data manipulation ( to find missing data)</a:t>
          </a:r>
        </a:p>
      </dgm:t>
    </dgm:pt>
    <dgm:pt modelId="{A27DCA0E-D4A5-48CB-84C4-7789FFF05B31}" type="parTrans" cxnId="{2C53D356-FD0A-41FE-B2B0-23D6A5D55598}">
      <dgm:prSet/>
      <dgm:spPr/>
      <dgm:t>
        <a:bodyPr/>
        <a:lstStyle/>
        <a:p>
          <a:endParaRPr lang="en-IN"/>
        </a:p>
      </dgm:t>
    </dgm:pt>
    <dgm:pt modelId="{C8338B38-79FD-40D9-99E7-1D007C54E60A}" type="sibTrans" cxnId="{2C53D356-FD0A-41FE-B2B0-23D6A5D55598}">
      <dgm:prSet/>
      <dgm:spPr/>
      <dgm:t>
        <a:bodyPr/>
        <a:lstStyle/>
        <a:p>
          <a:endParaRPr lang="en-IN"/>
        </a:p>
      </dgm:t>
    </dgm:pt>
    <dgm:pt modelId="{6FAF79B1-35E9-447C-AFE9-B3900703BA48}">
      <dgm:prSet custT="1"/>
      <dgm:spPr>
        <a:solidFill>
          <a:srgbClr val="002060"/>
        </a:solidFill>
      </dgm:spPr>
      <dgm:t>
        <a:bodyPr/>
        <a:lstStyle/>
        <a:p>
          <a:r>
            <a:rPr lang="en-IN" sz="1600" dirty="0"/>
            <a:t>Feature creation for model (data preparation)</a:t>
          </a:r>
        </a:p>
      </dgm:t>
    </dgm:pt>
    <dgm:pt modelId="{5A7E3D56-DF28-47BD-8D55-667BE8DB77DE}" type="parTrans" cxnId="{650AA4B7-9605-440D-9DCA-4C5ED4205FB4}">
      <dgm:prSet/>
      <dgm:spPr/>
      <dgm:t>
        <a:bodyPr/>
        <a:lstStyle/>
        <a:p>
          <a:endParaRPr lang="en-IN"/>
        </a:p>
      </dgm:t>
    </dgm:pt>
    <dgm:pt modelId="{8AE9A85F-517C-4725-8CBD-9D655194FB7E}" type="sibTrans" cxnId="{650AA4B7-9605-440D-9DCA-4C5ED4205FB4}">
      <dgm:prSet/>
      <dgm:spPr/>
      <dgm:t>
        <a:bodyPr/>
        <a:lstStyle/>
        <a:p>
          <a:endParaRPr lang="en-IN"/>
        </a:p>
      </dgm:t>
    </dgm:pt>
    <dgm:pt modelId="{51A59867-FA64-46E2-912D-9DF212DD7BC2}">
      <dgm:prSet custT="1"/>
      <dgm:spPr>
        <a:solidFill>
          <a:srgbClr val="002060"/>
        </a:solidFill>
      </dgm:spPr>
      <dgm:t>
        <a:bodyPr/>
        <a:lstStyle/>
        <a:p>
          <a:r>
            <a:rPr lang="en-IN" sz="1600" dirty="0"/>
            <a:t>Model building</a:t>
          </a:r>
        </a:p>
      </dgm:t>
    </dgm:pt>
    <dgm:pt modelId="{D375DD4D-6DF8-41C6-9B1D-F040BD419A2C}" type="parTrans" cxnId="{1BCF7832-5B30-4080-A54A-A0C129DD043C}">
      <dgm:prSet/>
      <dgm:spPr/>
      <dgm:t>
        <a:bodyPr/>
        <a:lstStyle/>
        <a:p>
          <a:endParaRPr lang="en-IN"/>
        </a:p>
      </dgm:t>
    </dgm:pt>
    <dgm:pt modelId="{08EDEDC2-C936-4251-B759-A4DF39603664}" type="sibTrans" cxnId="{1BCF7832-5B30-4080-A54A-A0C129DD043C}">
      <dgm:prSet/>
      <dgm:spPr/>
      <dgm:t>
        <a:bodyPr/>
        <a:lstStyle/>
        <a:p>
          <a:endParaRPr lang="en-IN"/>
        </a:p>
      </dgm:t>
    </dgm:pt>
    <dgm:pt modelId="{9EA8D1F6-30E4-4EF2-BA49-16D38CED50BD}">
      <dgm:prSet custT="1"/>
      <dgm:spPr>
        <a:solidFill>
          <a:srgbClr val="002060"/>
        </a:solidFill>
      </dgm:spPr>
      <dgm:t>
        <a:bodyPr/>
        <a:lstStyle/>
        <a:p>
          <a:r>
            <a:rPr lang="en-IN" sz="1600" dirty="0"/>
            <a:t>Model evaluation and validation</a:t>
          </a:r>
        </a:p>
      </dgm:t>
    </dgm:pt>
    <dgm:pt modelId="{C79ED035-3AD3-4B7A-9B46-8D04A664E41B}" type="parTrans" cxnId="{BAE3ADA8-4F5E-4539-A44C-A4927BE0510E}">
      <dgm:prSet/>
      <dgm:spPr/>
      <dgm:t>
        <a:bodyPr/>
        <a:lstStyle/>
        <a:p>
          <a:endParaRPr lang="en-IN"/>
        </a:p>
      </dgm:t>
    </dgm:pt>
    <dgm:pt modelId="{6F6F01BC-DE5F-4EFF-868D-59157E4BB426}" type="sibTrans" cxnId="{BAE3ADA8-4F5E-4539-A44C-A4927BE0510E}">
      <dgm:prSet/>
      <dgm:spPr/>
      <dgm:t>
        <a:bodyPr/>
        <a:lstStyle/>
        <a:p>
          <a:endParaRPr lang="en-IN"/>
        </a:p>
      </dgm:t>
    </dgm:pt>
    <dgm:pt modelId="{130483C1-6682-48AF-9079-2152513A05CC}" type="pres">
      <dgm:prSet presAssocID="{046DFD7A-A7B6-49E0-A731-86CC365015A2}" presName="CompostProcess" presStyleCnt="0">
        <dgm:presLayoutVars>
          <dgm:dir/>
          <dgm:resizeHandles val="exact"/>
        </dgm:presLayoutVars>
      </dgm:prSet>
      <dgm:spPr/>
    </dgm:pt>
    <dgm:pt modelId="{791962C5-2EC0-4C5F-B591-ADA37C9115AE}" type="pres">
      <dgm:prSet presAssocID="{046DFD7A-A7B6-49E0-A731-86CC365015A2}" presName="arrow" presStyleLbl="bgShp" presStyleIdx="0" presStyleCnt="1"/>
      <dgm:spPr>
        <a:solidFill>
          <a:srgbClr val="99CCFF"/>
        </a:solidFill>
      </dgm:spPr>
    </dgm:pt>
    <dgm:pt modelId="{6D167D66-3427-4FFE-81B7-377FB7B46956}" type="pres">
      <dgm:prSet presAssocID="{046DFD7A-A7B6-49E0-A731-86CC365015A2}" presName="linearProcess" presStyleCnt="0"/>
      <dgm:spPr/>
    </dgm:pt>
    <dgm:pt modelId="{B535A760-B374-4968-9245-AA1C926AEE26}" type="pres">
      <dgm:prSet presAssocID="{2D09991B-742B-489E-87E7-5349E06A7A96}" presName="textNode" presStyleLbl="node1" presStyleIdx="0" presStyleCnt="6">
        <dgm:presLayoutVars>
          <dgm:bulletEnabled val="1"/>
        </dgm:presLayoutVars>
      </dgm:prSet>
      <dgm:spPr/>
    </dgm:pt>
    <dgm:pt modelId="{930CE05C-874C-4F7D-89E5-B5C54166A524}" type="pres">
      <dgm:prSet presAssocID="{EC5CA88E-5CB0-4F63-BD64-51A45DE33370}" presName="sibTrans" presStyleCnt="0"/>
      <dgm:spPr/>
    </dgm:pt>
    <dgm:pt modelId="{CEF188AD-E363-4024-B83E-DB9CC9595C12}" type="pres">
      <dgm:prSet presAssocID="{C2B13EE1-E9D4-4950-B8D0-6E97D3882A51}" presName="textNode" presStyleLbl="node1" presStyleIdx="1" presStyleCnt="6" custScaleX="111620">
        <dgm:presLayoutVars>
          <dgm:bulletEnabled val="1"/>
        </dgm:presLayoutVars>
      </dgm:prSet>
      <dgm:spPr/>
    </dgm:pt>
    <dgm:pt modelId="{01F68AB0-623E-4C12-BF5F-16A96D4EF822}" type="pres">
      <dgm:prSet presAssocID="{91346736-7DAE-4E97-94F3-82C3826C27B0}" presName="sibTrans" presStyleCnt="0"/>
      <dgm:spPr/>
    </dgm:pt>
    <dgm:pt modelId="{6F1D3468-2A97-4637-9DB8-1AB70983C48C}" type="pres">
      <dgm:prSet presAssocID="{F766FCAF-8680-418B-BD5B-B1F84164CB6F}" presName="textNode" presStyleLbl="node1" presStyleIdx="2" presStyleCnt="6" custScaleX="120800">
        <dgm:presLayoutVars>
          <dgm:bulletEnabled val="1"/>
        </dgm:presLayoutVars>
      </dgm:prSet>
      <dgm:spPr/>
    </dgm:pt>
    <dgm:pt modelId="{4D4ECFE1-7AF2-40BD-94D0-B47B3A367481}" type="pres">
      <dgm:prSet presAssocID="{C8338B38-79FD-40D9-99E7-1D007C54E60A}" presName="sibTrans" presStyleCnt="0"/>
      <dgm:spPr/>
    </dgm:pt>
    <dgm:pt modelId="{25EF6176-356A-4A81-B818-F0E2091997C4}" type="pres">
      <dgm:prSet presAssocID="{6FAF79B1-35E9-447C-AFE9-B3900703BA48}" presName="textNode" presStyleLbl="node1" presStyleIdx="3" presStyleCnt="6">
        <dgm:presLayoutVars>
          <dgm:bulletEnabled val="1"/>
        </dgm:presLayoutVars>
      </dgm:prSet>
      <dgm:spPr/>
    </dgm:pt>
    <dgm:pt modelId="{F330F358-DA8A-4E6C-93A5-94799DF55CC9}" type="pres">
      <dgm:prSet presAssocID="{8AE9A85F-517C-4725-8CBD-9D655194FB7E}" presName="sibTrans" presStyleCnt="0"/>
      <dgm:spPr/>
    </dgm:pt>
    <dgm:pt modelId="{3BE05DDC-CB75-4C94-A3CD-17014F90395C}" type="pres">
      <dgm:prSet presAssocID="{51A59867-FA64-46E2-912D-9DF212DD7BC2}" presName="textNode" presStyleLbl="node1" presStyleIdx="4" presStyleCnt="6">
        <dgm:presLayoutVars>
          <dgm:bulletEnabled val="1"/>
        </dgm:presLayoutVars>
      </dgm:prSet>
      <dgm:spPr/>
    </dgm:pt>
    <dgm:pt modelId="{7D398D10-85B1-4EB5-897E-DD76A6E2F97C}" type="pres">
      <dgm:prSet presAssocID="{08EDEDC2-C936-4251-B759-A4DF39603664}" presName="sibTrans" presStyleCnt="0"/>
      <dgm:spPr/>
    </dgm:pt>
    <dgm:pt modelId="{F009A903-789C-4797-8180-C13BB631C65C}" type="pres">
      <dgm:prSet presAssocID="{9EA8D1F6-30E4-4EF2-BA49-16D38CED50BD}" presName="textNode" presStyleLbl="node1" presStyleIdx="5" presStyleCnt="6" custLinFactNeighborX="337">
        <dgm:presLayoutVars>
          <dgm:bulletEnabled val="1"/>
        </dgm:presLayoutVars>
      </dgm:prSet>
      <dgm:spPr/>
    </dgm:pt>
  </dgm:ptLst>
  <dgm:cxnLst>
    <dgm:cxn modelId="{657DB718-BD4C-4F89-953E-4A4ED2119264}" type="presOf" srcId="{2D09991B-742B-489E-87E7-5349E06A7A96}" destId="{B535A760-B374-4968-9245-AA1C926AEE26}" srcOrd="0" destOrd="0" presId="urn:microsoft.com/office/officeart/2005/8/layout/hProcess9"/>
    <dgm:cxn modelId="{1BCF7832-5B30-4080-A54A-A0C129DD043C}" srcId="{046DFD7A-A7B6-49E0-A731-86CC365015A2}" destId="{51A59867-FA64-46E2-912D-9DF212DD7BC2}" srcOrd="4" destOrd="0" parTransId="{D375DD4D-6DF8-41C6-9B1D-F040BD419A2C}" sibTransId="{08EDEDC2-C936-4251-B759-A4DF39603664}"/>
    <dgm:cxn modelId="{E407E043-B7F1-453A-B53F-D67B844F80DE}" type="presOf" srcId="{F766FCAF-8680-418B-BD5B-B1F84164CB6F}" destId="{6F1D3468-2A97-4637-9DB8-1AB70983C48C}" srcOrd="0" destOrd="0" presId="urn:microsoft.com/office/officeart/2005/8/layout/hProcess9"/>
    <dgm:cxn modelId="{CACC5845-3EAA-47A2-B8DE-32F3B4E5BE6C}" type="presOf" srcId="{6FAF79B1-35E9-447C-AFE9-B3900703BA48}" destId="{25EF6176-356A-4A81-B818-F0E2091997C4}" srcOrd="0" destOrd="0" presId="urn:microsoft.com/office/officeart/2005/8/layout/hProcess9"/>
    <dgm:cxn modelId="{4645BF6C-E59E-4167-B965-3590EC17418B}" srcId="{046DFD7A-A7B6-49E0-A731-86CC365015A2}" destId="{2D09991B-742B-489E-87E7-5349E06A7A96}" srcOrd="0" destOrd="0" parTransId="{612E188E-EDF3-4BDD-8431-6AEE5A93059E}" sibTransId="{EC5CA88E-5CB0-4F63-BD64-51A45DE33370}"/>
    <dgm:cxn modelId="{427AE64E-6C33-4F5E-97FF-021EB33ABF5D}" srcId="{046DFD7A-A7B6-49E0-A731-86CC365015A2}" destId="{C2B13EE1-E9D4-4950-B8D0-6E97D3882A51}" srcOrd="1" destOrd="0" parTransId="{53AFE104-4ECF-4732-B8B4-75C73AB82BB9}" sibTransId="{91346736-7DAE-4E97-94F3-82C3826C27B0}"/>
    <dgm:cxn modelId="{262B4170-42F2-4D0B-B121-4DCC31A99526}" type="presOf" srcId="{046DFD7A-A7B6-49E0-A731-86CC365015A2}" destId="{130483C1-6682-48AF-9079-2152513A05CC}" srcOrd="0" destOrd="0" presId="urn:microsoft.com/office/officeart/2005/8/layout/hProcess9"/>
    <dgm:cxn modelId="{0B9ED955-4F7D-4F72-8F25-1C84D0A04CDB}" type="presOf" srcId="{51A59867-FA64-46E2-912D-9DF212DD7BC2}" destId="{3BE05DDC-CB75-4C94-A3CD-17014F90395C}" srcOrd="0" destOrd="0" presId="urn:microsoft.com/office/officeart/2005/8/layout/hProcess9"/>
    <dgm:cxn modelId="{2C53D356-FD0A-41FE-B2B0-23D6A5D55598}" srcId="{046DFD7A-A7B6-49E0-A731-86CC365015A2}" destId="{F766FCAF-8680-418B-BD5B-B1F84164CB6F}" srcOrd="2" destOrd="0" parTransId="{A27DCA0E-D4A5-48CB-84C4-7789FFF05B31}" sibTransId="{C8338B38-79FD-40D9-99E7-1D007C54E60A}"/>
    <dgm:cxn modelId="{BAE3ADA8-4F5E-4539-A44C-A4927BE0510E}" srcId="{046DFD7A-A7B6-49E0-A731-86CC365015A2}" destId="{9EA8D1F6-30E4-4EF2-BA49-16D38CED50BD}" srcOrd="5" destOrd="0" parTransId="{C79ED035-3AD3-4B7A-9B46-8D04A664E41B}" sibTransId="{6F6F01BC-DE5F-4EFF-868D-59157E4BB426}"/>
    <dgm:cxn modelId="{650AA4B7-9605-440D-9DCA-4C5ED4205FB4}" srcId="{046DFD7A-A7B6-49E0-A731-86CC365015A2}" destId="{6FAF79B1-35E9-447C-AFE9-B3900703BA48}" srcOrd="3" destOrd="0" parTransId="{5A7E3D56-DF28-47BD-8D55-667BE8DB77DE}" sibTransId="{8AE9A85F-517C-4725-8CBD-9D655194FB7E}"/>
    <dgm:cxn modelId="{11F9C8CD-2967-4A20-A7EF-B37740C3D6B3}" type="presOf" srcId="{9EA8D1F6-30E4-4EF2-BA49-16D38CED50BD}" destId="{F009A903-789C-4797-8180-C13BB631C65C}" srcOrd="0" destOrd="0" presId="urn:microsoft.com/office/officeart/2005/8/layout/hProcess9"/>
    <dgm:cxn modelId="{081174EB-AFD8-4F84-96D9-ECE8CCEAC4BD}" type="presOf" srcId="{C2B13EE1-E9D4-4950-B8D0-6E97D3882A51}" destId="{CEF188AD-E363-4024-B83E-DB9CC9595C12}" srcOrd="0" destOrd="0" presId="urn:microsoft.com/office/officeart/2005/8/layout/hProcess9"/>
    <dgm:cxn modelId="{63D9907F-4EB9-4CE1-8720-B48A1B0DC20E}" type="presParOf" srcId="{130483C1-6682-48AF-9079-2152513A05CC}" destId="{791962C5-2EC0-4C5F-B591-ADA37C9115AE}" srcOrd="0" destOrd="0" presId="urn:microsoft.com/office/officeart/2005/8/layout/hProcess9"/>
    <dgm:cxn modelId="{60D72DD3-8076-4B0C-AD11-2E4B235B9D20}" type="presParOf" srcId="{130483C1-6682-48AF-9079-2152513A05CC}" destId="{6D167D66-3427-4FFE-81B7-377FB7B46956}" srcOrd="1" destOrd="0" presId="urn:microsoft.com/office/officeart/2005/8/layout/hProcess9"/>
    <dgm:cxn modelId="{2CE86A69-7929-4C34-88E9-F03C79743037}" type="presParOf" srcId="{6D167D66-3427-4FFE-81B7-377FB7B46956}" destId="{B535A760-B374-4968-9245-AA1C926AEE26}" srcOrd="0" destOrd="0" presId="urn:microsoft.com/office/officeart/2005/8/layout/hProcess9"/>
    <dgm:cxn modelId="{77D1589B-21B8-4110-A2B1-15FB647A0702}" type="presParOf" srcId="{6D167D66-3427-4FFE-81B7-377FB7B46956}" destId="{930CE05C-874C-4F7D-89E5-B5C54166A524}" srcOrd="1" destOrd="0" presId="urn:microsoft.com/office/officeart/2005/8/layout/hProcess9"/>
    <dgm:cxn modelId="{68A8D2D7-F299-4EA8-BFDF-B1A250B8713D}" type="presParOf" srcId="{6D167D66-3427-4FFE-81B7-377FB7B46956}" destId="{CEF188AD-E363-4024-B83E-DB9CC9595C12}" srcOrd="2" destOrd="0" presId="urn:microsoft.com/office/officeart/2005/8/layout/hProcess9"/>
    <dgm:cxn modelId="{E38CDE25-4B84-43AC-A1CE-473A10AA63EF}" type="presParOf" srcId="{6D167D66-3427-4FFE-81B7-377FB7B46956}" destId="{01F68AB0-623E-4C12-BF5F-16A96D4EF822}" srcOrd="3" destOrd="0" presId="urn:microsoft.com/office/officeart/2005/8/layout/hProcess9"/>
    <dgm:cxn modelId="{8A1744BD-BC80-4114-8A02-552384E51533}" type="presParOf" srcId="{6D167D66-3427-4FFE-81B7-377FB7B46956}" destId="{6F1D3468-2A97-4637-9DB8-1AB70983C48C}" srcOrd="4" destOrd="0" presId="urn:microsoft.com/office/officeart/2005/8/layout/hProcess9"/>
    <dgm:cxn modelId="{DDD90B90-9AC2-4AAD-98C1-7320A91B751A}" type="presParOf" srcId="{6D167D66-3427-4FFE-81B7-377FB7B46956}" destId="{4D4ECFE1-7AF2-40BD-94D0-B47B3A367481}" srcOrd="5" destOrd="0" presId="urn:microsoft.com/office/officeart/2005/8/layout/hProcess9"/>
    <dgm:cxn modelId="{FA98C637-B6A8-43E8-B375-91FF4C5C6709}" type="presParOf" srcId="{6D167D66-3427-4FFE-81B7-377FB7B46956}" destId="{25EF6176-356A-4A81-B818-F0E2091997C4}" srcOrd="6" destOrd="0" presId="urn:microsoft.com/office/officeart/2005/8/layout/hProcess9"/>
    <dgm:cxn modelId="{8E3B11C4-DC58-4BF9-83B3-24907FA7A5F1}" type="presParOf" srcId="{6D167D66-3427-4FFE-81B7-377FB7B46956}" destId="{F330F358-DA8A-4E6C-93A5-94799DF55CC9}" srcOrd="7" destOrd="0" presId="urn:microsoft.com/office/officeart/2005/8/layout/hProcess9"/>
    <dgm:cxn modelId="{D3B75F68-61E4-45C4-96C1-1288585120E4}" type="presParOf" srcId="{6D167D66-3427-4FFE-81B7-377FB7B46956}" destId="{3BE05DDC-CB75-4C94-A3CD-17014F90395C}" srcOrd="8" destOrd="0" presId="urn:microsoft.com/office/officeart/2005/8/layout/hProcess9"/>
    <dgm:cxn modelId="{B535E5CE-3BE6-421A-B711-3B10F58A9968}" type="presParOf" srcId="{6D167D66-3427-4FFE-81B7-377FB7B46956}" destId="{7D398D10-85B1-4EB5-897E-DD76A6E2F97C}" srcOrd="9" destOrd="0" presId="urn:microsoft.com/office/officeart/2005/8/layout/hProcess9"/>
    <dgm:cxn modelId="{ED5FC2A2-4018-4410-A810-7B5C090B4930}" type="presParOf" srcId="{6D167D66-3427-4FFE-81B7-377FB7B46956}" destId="{F009A903-789C-4797-8180-C13BB631C65C}"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1962C5-2EC0-4C5F-B591-ADA37C9115AE}">
      <dsp:nvSpPr>
        <dsp:cNvPr id="0" name=""/>
        <dsp:cNvSpPr/>
      </dsp:nvSpPr>
      <dsp:spPr>
        <a:xfrm>
          <a:off x="870087" y="0"/>
          <a:ext cx="9860997" cy="4031237"/>
        </a:xfrm>
        <a:prstGeom prst="rightArrow">
          <a:avLst/>
        </a:prstGeom>
        <a:solidFill>
          <a:srgbClr val="99CCFF"/>
        </a:solidFill>
        <a:ln>
          <a:noFill/>
        </a:ln>
        <a:effectLst/>
      </dsp:spPr>
      <dsp:style>
        <a:lnRef idx="0">
          <a:scrgbClr r="0" g="0" b="0"/>
        </a:lnRef>
        <a:fillRef idx="1">
          <a:scrgbClr r="0" g="0" b="0"/>
        </a:fillRef>
        <a:effectRef idx="0">
          <a:scrgbClr r="0" g="0" b="0"/>
        </a:effectRef>
        <a:fontRef idx="minor"/>
      </dsp:style>
    </dsp:sp>
    <dsp:sp modelId="{B535A760-B374-4968-9245-AA1C926AEE26}">
      <dsp:nvSpPr>
        <dsp:cNvPr id="0" name=""/>
        <dsp:cNvSpPr/>
      </dsp:nvSpPr>
      <dsp:spPr>
        <a:xfrm>
          <a:off x="4705" y="1209371"/>
          <a:ext cx="1619519" cy="1612494"/>
        </a:xfrm>
        <a:prstGeom prst="roundRect">
          <a:avLst/>
        </a:prstGeom>
        <a:solidFill>
          <a:srgbClr val="00206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Identify the problem</a:t>
          </a:r>
        </a:p>
      </dsp:txBody>
      <dsp:txXfrm>
        <a:off x="83420" y="1288086"/>
        <a:ext cx="1462089" cy="1455064"/>
      </dsp:txXfrm>
    </dsp:sp>
    <dsp:sp modelId="{CEF188AD-E363-4024-B83E-DB9CC9595C12}">
      <dsp:nvSpPr>
        <dsp:cNvPr id="0" name=""/>
        <dsp:cNvSpPr/>
      </dsp:nvSpPr>
      <dsp:spPr>
        <a:xfrm>
          <a:off x="1894144" y="1209371"/>
          <a:ext cx="1807707" cy="1612494"/>
        </a:xfrm>
        <a:prstGeom prst="roundRect">
          <a:avLst/>
        </a:prstGeom>
        <a:solidFill>
          <a:srgbClr val="00206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Data collection</a:t>
          </a:r>
        </a:p>
        <a:p>
          <a:pPr marL="0" lvl="0" indent="0" algn="ctr" defTabSz="711200">
            <a:lnSpc>
              <a:spcPct val="90000"/>
            </a:lnSpc>
            <a:spcBef>
              <a:spcPct val="0"/>
            </a:spcBef>
            <a:spcAft>
              <a:spcPct val="35000"/>
            </a:spcAft>
            <a:buNone/>
          </a:pPr>
          <a:r>
            <a:rPr lang="en-IN" sz="1600" kern="1200" dirty="0"/>
            <a:t>&amp; understanding</a:t>
          </a:r>
        </a:p>
      </dsp:txBody>
      <dsp:txXfrm>
        <a:off x="1972859" y="1288086"/>
        <a:ext cx="1650277" cy="1455064"/>
      </dsp:txXfrm>
    </dsp:sp>
    <dsp:sp modelId="{6F1D3468-2A97-4637-9DB8-1AB70983C48C}">
      <dsp:nvSpPr>
        <dsp:cNvPr id="0" name=""/>
        <dsp:cNvSpPr/>
      </dsp:nvSpPr>
      <dsp:spPr>
        <a:xfrm>
          <a:off x="3971771" y="1209371"/>
          <a:ext cx="1956379" cy="1612494"/>
        </a:xfrm>
        <a:prstGeom prst="roundRect">
          <a:avLst/>
        </a:prstGeom>
        <a:solidFill>
          <a:srgbClr val="00206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Data manipulation ( to find missing data)</a:t>
          </a:r>
        </a:p>
      </dsp:txBody>
      <dsp:txXfrm>
        <a:off x="4050486" y="1288086"/>
        <a:ext cx="1798949" cy="1455064"/>
      </dsp:txXfrm>
    </dsp:sp>
    <dsp:sp modelId="{25EF6176-356A-4A81-B818-F0E2091997C4}">
      <dsp:nvSpPr>
        <dsp:cNvPr id="0" name=""/>
        <dsp:cNvSpPr/>
      </dsp:nvSpPr>
      <dsp:spPr>
        <a:xfrm>
          <a:off x="6198070" y="1209371"/>
          <a:ext cx="1619519" cy="1612494"/>
        </a:xfrm>
        <a:prstGeom prst="roundRect">
          <a:avLst/>
        </a:prstGeom>
        <a:solidFill>
          <a:srgbClr val="00206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Feature creation for model (data preparation)</a:t>
          </a:r>
        </a:p>
      </dsp:txBody>
      <dsp:txXfrm>
        <a:off x="6276785" y="1288086"/>
        <a:ext cx="1462089" cy="1455064"/>
      </dsp:txXfrm>
    </dsp:sp>
    <dsp:sp modelId="{3BE05DDC-CB75-4C94-A3CD-17014F90395C}">
      <dsp:nvSpPr>
        <dsp:cNvPr id="0" name=""/>
        <dsp:cNvSpPr/>
      </dsp:nvSpPr>
      <dsp:spPr>
        <a:xfrm>
          <a:off x="8087509" y="1209371"/>
          <a:ext cx="1619519" cy="1612494"/>
        </a:xfrm>
        <a:prstGeom prst="roundRect">
          <a:avLst/>
        </a:prstGeom>
        <a:solidFill>
          <a:srgbClr val="00206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Model building</a:t>
          </a:r>
        </a:p>
      </dsp:txBody>
      <dsp:txXfrm>
        <a:off x="8166224" y="1288086"/>
        <a:ext cx="1462089" cy="1455064"/>
      </dsp:txXfrm>
    </dsp:sp>
    <dsp:sp modelId="{F009A903-789C-4797-8180-C13BB631C65C}">
      <dsp:nvSpPr>
        <dsp:cNvPr id="0" name=""/>
        <dsp:cNvSpPr/>
      </dsp:nvSpPr>
      <dsp:spPr>
        <a:xfrm>
          <a:off x="9977858" y="1209371"/>
          <a:ext cx="1619519" cy="1612494"/>
        </a:xfrm>
        <a:prstGeom prst="roundRect">
          <a:avLst/>
        </a:prstGeom>
        <a:solidFill>
          <a:srgbClr val="00206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Model evaluation and validation</a:t>
          </a:r>
        </a:p>
      </dsp:txBody>
      <dsp:txXfrm>
        <a:off x="10056573" y="1288086"/>
        <a:ext cx="1462089" cy="145506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09A44F-43BA-4D02-A43A-C54583C7E4C1}" type="datetimeFigureOut">
              <a:rPr lang="en-IN" smtClean="0"/>
              <a:t>09-10-2019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5B075F-9542-492F-BDA5-0683439E04E7}" type="slidenum">
              <a:rPr lang="en-IN" smtClean="0"/>
              <a:t>‹#›</a:t>
            </a:fld>
            <a:endParaRPr lang="en-IN"/>
          </a:p>
        </p:txBody>
      </p:sp>
    </p:spTree>
    <p:extLst>
      <p:ext uri="{BB962C8B-B14F-4D97-AF65-F5344CB8AC3E}">
        <p14:creationId xmlns:p14="http://schemas.microsoft.com/office/powerpoint/2010/main" val="585678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09A44F-43BA-4D02-A43A-C54583C7E4C1}" type="datetimeFigureOut">
              <a:rPr lang="en-IN" smtClean="0"/>
              <a:t>09-10-2019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5B075F-9542-492F-BDA5-0683439E04E7}" type="slidenum">
              <a:rPr lang="en-IN" smtClean="0"/>
              <a:t>‹#›</a:t>
            </a:fld>
            <a:endParaRPr lang="en-IN"/>
          </a:p>
        </p:txBody>
      </p:sp>
    </p:spTree>
    <p:extLst>
      <p:ext uri="{BB962C8B-B14F-4D97-AF65-F5344CB8AC3E}">
        <p14:creationId xmlns:p14="http://schemas.microsoft.com/office/powerpoint/2010/main" val="2226363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09A44F-43BA-4D02-A43A-C54583C7E4C1}" type="datetimeFigureOut">
              <a:rPr lang="en-IN" smtClean="0"/>
              <a:t>09-10-2019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5B075F-9542-492F-BDA5-0683439E04E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62073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09A44F-43BA-4D02-A43A-C54583C7E4C1}" type="datetimeFigureOut">
              <a:rPr lang="en-IN" smtClean="0"/>
              <a:t>09-10-2019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5B075F-9542-492F-BDA5-0683439E04E7}" type="slidenum">
              <a:rPr lang="en-IN" smtClean="0"/>
              <a:t>‹#›</a:t>
            </a:fld>
            <a:endParaRPr lang="en-IN"/>
          </a:p>
        </p:txBody>
      </p:sp>
    </p:spTree>
    <p:extLst>
      <p:ext uri="{BB962C8B-B14F-4D97-AF65-F5344CB8AC3E}">
        <p14:creationId xmlns:p14="http://schemas.microsoft.com/office/powerpoint/2010/main" val="3936880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09A44F-43BA-4D02-A43A-C54583C7E4C1}" type="datetimeFigureOut">
              <a:rPr lang="en-IN" smtClean="0"/>
              <a:t>09-10-2019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5B075F-9542-492F-BDA5-0683439E04E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27723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09A44F-43BA-4D02-A43A-C54583C7E4C1}" type="datetimeFigureOut">
              <a:rPr lang="en-IN" smtClean="0"/>
              <a:t>09-10-2019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5B075F-9542-492F-BDA5-0683439E04E7}" type="slidenum">
              <a:rPr lang="en-IN" smtClean="0"/>
              <a:t>‹#›</a:t>
            </a:fld>
            <a:endParaRPr lang="en-IN"/>
          </a:p>
        </p:txBody>
      </p:sp>
    </p:spTree>
    <p:extLst>
      <p:ext uri="{BB962C8B-B14F-4D97-AF65-F5344CB8AC3E}">
        <p14:creationId xmlns:p14="http://schemas.microsoft.com/office/powerpoint/2010/main" val="3398632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09A44F-43BA-4D02-A43A-C54583C7E4C1}" type="datetimeFigureOut">
              <a:rPr lang="en-IN" smtClean="0"/>
              <a:t>09-10-2019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5B075F-9542-492F-BDA5-0683439E04E7}" type="slidenum">
              <a:rPr lang="en-IN" smtClean="0"/>
              <a:t>‹#›</a:t>
            </a:fld>
            <a:endParaRPr lang="en-IN"/>
          </a:p>
        </p:txBody>
      </p:sp>
    </p:spTree>
    <p:extLst>
      <p:ext uri="{BB962C8B-B14F-4D97-AF65-F5344CB8AC3E}">
        <p14:creationId xmlns:p14="http://schemas.microsoft.com/office/powerpoint/2010/main" val="2200546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09A44F-43BA-4D02-A43A-C54583C7E4C1}" type="datetimeFigureOut">
              <a:rPr lang="en-IN" smtClean="0"/>
              <a:t>09-10-2019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5B075F-9542-492F-BDA5-0683439E04E7}" type="slidenum">
              <a:rPr lang="en-IN" smtClean="0"/>
              <a:t>‹#›</a:t>
            </a:fld>
            <a:endParaRPr lang="en-IN"/>
          </a:p>
        </p:txBody>
      </p:sp>
    </p:spTree>
    <p:extLst>
      <p:ext uri="{BB962C8B-B14F-4D97-AF65-F5344CB8AC3E}">
        <p14:creationId xmlns:p14="http://schemas.microsoft.com/office/powerpoint/2010/main" val="1963693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09A44F-43BA-4D02-A43A-C54583C7E4C1}" type="datetimeFigureOut">
              <a:rPr lang="en-IN" smtClean="0"/>
              <a:t>09-10-2019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5B075F-9542-492F-BDA5-0683439E04E7}" type="slidenum">
              <a:rPr lang="en-IN" smtClean="0"/>
              <a:t>‹#›</a:t>
            </a:fld>
            <a:endParaRPr lang="en-IN"/>
          </a:p>
        </p:txBody>
      </p:sp>
    </p:spTree>
    <p:extLst>
      <p:ext uri="{BB962C8B-B14F-4D97-AF65-F5344CB8AC3E}">
        <p14:creationId xmlns:p14="http://schemas.microsoft.com/office/powerpoint/2010/main" val="3026775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09A44F-43BA-4D02-A43A-C54583C7E4C1}" type="datetimeFigureOut">
              <a:rPr lang="en-IN" smtClean="0"/>
              <a:t>09-10-2019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5B075F-9542-492F-BDA5-0683439E04E7}" type="slidenum">
              <a:rPr lang="en-IN" smtClean="0"/>
              <a:t>‹#›</a:t>
            </a:fld>
            <a:endParaRPr lang="en-IN"/>
          </a:p>
        </p:txBody>
      </p:sp>
    </p:spTree>
    <p:extLst>
      <p:ext uri="{BB962C8B-B14F-4D97-AF65-F5344CB8AC3E}">
        <p14:creationId xmlns:p14="http://schemas.microsoft.com/office/powerpoint/2010/main" val="3641657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09A44F-43BA-4D02-A43A-C54583C7E4C1}" type="datetimeFigureOut">
              <a:rPr lang="en-IN" smtClean="0"/>
              <a:t>09-10-2019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5B075F-9542-492F-BDA5-0683439E04E7}" type="slidenum">
              <a:rPr lang="en-IN" smtClean="0"/>
              <a:t>‹#›</a:t>
            </a:fld>
            <a:endParaRPr lang="en-IN"/>
          </a:p>
        </p:txBody>
      </p:sp>
    </p:spTree>
    <p:extLst>
      <p:ext uri="{BB962C8B-B14F-4D97-AF65-F5344CB8AC3E}">
        <p14:creationId xmlns:p14="http://schemas.microsoft.com/office/powerpoint/2010/main" val="1828775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09A44F-43BA-4D02-A43A-C54583C7E4C1}" type="datetimeFigureOut">
              <a:rPr lang="en-IN" smtClean="0"/>
              <a:t>09-10-2019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5B075F-9542-492F-BDA5-0683439E04E7}" type="slidenum">
              <a:rPr lang="en-IN" smtClean="0"/>
              <a:t>‹#›</a:t>
            </a:fld>
            <a:endParaRPr lang="en-IN"/>
          </a:p>
        </p:txBody>
      </p:sp>
    </p:spTree>
    <p:extLst>
      <p:ext uri="{BB962C8B-B14F-4D97-AF65-F5344CB8AC3E}">
        <p14:creationId xmlns:p14="http://schemas.microsoft.com/office/powerpoint/2010/main" val="79240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09A44F-43BA-4D02-A43A-C54583C7E4C1}" type="datetimeFigureOut">
              <a:rPr lang="en-IN" smtClean="0"/>
              <a:t>09-10-2019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5B075F-9542-492F-BDA5-0683439E04E7}" type="slidenum">
              <a:rPr lang="en-IN" smtClean="0"/>
              <a:t>‹#›</a:t>
            </a:fld>
            <a:endParaRPr lang="en-IN"/>
          </a:p>
        </p:txBody>
      </p:sp>
    </p:spTree>
    <p:extLst>
      <p:ext uri="{BB962C8B-B14F-4D97-AF65-F5344CB8AC3E}">
        <p14:creationId xmlns:p14="http://schemas.microsoft.com/office/powerpoint/2010/main" val="3475716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09A44F-43BA-4D02-A43A-C54583C7E4C1}" type="datetimeFigureOut">
              <a:rPr lang="en-IN" smtClean="0"/>
              <a:t>09-10-2019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5B075F-9542-492F-BDA5-0683439E04E7}" type="slidenum">
              <a:rPr lang="en-IN" smtClean="0"/>
              <a:t>‹#›</a:t>
            </a:fld>
            <a:endParaRPr lang="en-IN"/>
          </a:p>
        </p:txBody>
      </p:sp>
    </p:spTree>
    <p:extLst>
      <p:ext uri="{BB962C8B-B14F-4D97-AF65-F5344CB8AC3E}">
        <p14:creationId xmlns:p14="http://schemas.microsoft.com/office/powerpoint/2010/main" val="95156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09A44F-43BA-4D02-A43A-C54583C7E4C1}" type="datetimeFigureOut">
              <a:rPr lang="en-IN" smtClean="0"/>
              <a:t>09-10-2019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5B075F-9542-492F-BDA5-0683439E04E7}" type="slidenum">
              <a:rPr lang="en-IN" smtClean="0"/>
              <a:t>‹#›</a:t>
            </a:fld>
            <a:endParaRPr lang="en-IN"/>
          </a:p>
        </p:txBody>
      </p:sp>
    </p:spTree>
    <p:extLst>
      <p:ext uri="{BB962C8B-B14F-4D97-AF65-F5344CB8AC3E}">
        <p14:creationId xmlns:p14="http://schemas.microsoft.com/office/powerpoint/2010/main" val="3587397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09A44F-43BA-4D02-A43A-C54583C7E4C1}" type="datetimeFigureOut">
              <a:rPr lang="en-IN" smtClean="0"/>
              <a:t>09-10-2019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5B075F-9542-492F-BDA5-0683439E04E7}" type="slidenum">
              <a:rPr lang="en-IN" smtClean="0"/>
              <a:t>‹#›</a:t>
            </a:fld>
            <a:endParaRPr lang="en-IN"/>
          </a:p>
        </p:txBody>
      </p:sp>
    </p:spTree>
    <p:extLst>
      <p:ext uri="{BB962C8B-B14F-4D97-AF65-F5344CB8AC3E}">
        <p14:creationId xmlns:p14="http://schemas.microsoft.com/office/powerpoint/2010/main" val="2641639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209A44F-43BA-4D02-A43A-C54583C7E4C1}" type="datetimeFigureOut">
              <a:rPr lang="en-IN" smtClean="0"/>
              <a:t>09-10-2019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45B075F-9542-492F-BDA5-0683439E04E7}" type="slidenum">
              <a:rPr lang="en-IN" smtClean="0"/>
              <a:t>‹#›</a:t>
            </a:fld>
            <a:endParaRPr lang="en-IN"/>
          </a:p>
        </p:txBody>
      </p:sp>
    </p:spTree>
    <p:extLst>
      <p:ext uri="{BB962C8B-B14F-4D97-AF65-F5344CB8AC3E}">
        <p14:creationId xmlns:p14="http://schemas.microsoft.com/office/powerpoint/2010/main" val="1527868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BB44691-8ABB-4970-A8D1-3136E06DFB96}"/>
              </a:ext>
            </a:extLst>
          </p:cNvPr>
          <p:cNvSpPr>
            <a:spLocks noGrp="1"/>
          </p:cNvSpPr>
          <p:nvPr>
            <p:ph type="subTitle" idx="1"/>
          </p:nvPr>
        </p:nvSpPr>
        <p:spPr>
          <a:xfrm>
            <a:off x="304800" y="4187687"/>
            <a:ext cx="4704522" cy="2285264"/>
          </a:xfrm>
        </p:spPr>
        <p:txBody>
          <a:bodyPr>
            <a:normAutofit lnSpcReduction="10000"/>
          </a:bodyPr>
          <a:lstStyle/>
          <a:p>
            <a:pPr algn="l"/>
            <a:r>
              <a:rPr lang="en-IN" sz="2400" dirty="0">
                <a:solidFill>
                  <a:srgbClr val="002060"/>
                </a:solidFill>
              </a:rPr>
              <a:t>Done by:</a:t>
            </a:r>
          </a:p>
          <a:p>
            <a:pPr algn="l"/>
            <a:r>
              <a:rPr lang="en-IN" sz="2400" b="1" dirty="0">
                <a:solidFill>
                  <a:srgbClr val="002060"/>
                </a:solidFill>
              </a:rPr>
              <a:t>Sreeharsh Nair</a:t>
            </a:r>
          </a:p>
          <a:p>
            <a:pPr algn="l"/>
            <a:r>
              <a:rPr lang="en-IN" sz="2400" dirty="0">
                <a:solidFill>
                  <a:srgbClr val="002060"/>
                </a:solidFill>
              </a:rPr>
              <a:t>IIT MADRAS</a:t>
            </a:r>
          </a:p>
          <a:p>
            <a:pPr algn="l"/>
            <a:r>
              <a:rPr lang="en-IN" sz="2400" dirty="0">
                <a:solidFill>
                  <a:srgbClr val="002060"/>
                </a:solidFill>
              </a:rPr>
              <a:t>Ph:8281400538</a:t>
            </a:r>
          </a:p>
          <a:p>
            <a:pPr algn="l"/>
            <a:r>
              <a:rPr lang="en-IN" sz="2400" dirty="0">
                <a:solidFill>
                  <a:srgbClr val="002060"/>
                </a:solidFill>
              </a:rPr>
              <a:t>harshnair34@gmail.com</a:t>
            </a:r>
          </a:p>
          <a:p>
            <a:pPr algn="l"/>
            <a:endParaRPr lang="en-IN" sz="2400" dirty="0">
              <a:solidFill>
                <a:srgbClr val="002060"/>
              </a:solidFill>
            </a:endParaRPr>
          </a:p>
        </p:txBody>
      </p:sp>
      <p:sp>
        <p:nvSpPr>
          <p:cNvPr id="4" name="Title 1">
            <a:extLst>
              <a:ext uri="{FF2B5EF4-FFF2-40B4-BE49-F238E27FC236}">
                <a16:creationId xmlns:a16="http://schemas.microsoft.com/office/drawing/2014/main" id="{9ABD5F2C-E923-451E-B28E-6EA2EA96E00A}"/>
              </a:ext>
            </a:extLst>
          </p:cNvPr>
          <p:cNvSpPr>
            <a:spLocks noGrp="1"/>
          </p:cNvSpPr>
          <p:nvPr>
            <p:ph type="ctrTitle"/>
          </p:nvPr>
        </p:nvSpPr>
        <p:spPr>
          <a:xfrm>
            <a:off x="775252" y="755374"/>
            <a:ext cx="10270434" cy="2160104"/>
          </a:xfrm>
        </p:spPr>
        <p:txBody>
          <a:bodyPr>
            <a:normAutofit/>
          </a:bodyPr>
          <a:lstStyle/>
          <a:p>
            <a:pPr algn="just"/>
            <a:r>
              <a:rPr lang="en-IN" sz="4000" dirty="0">
                <a:solidFill>
                  <a:srgbClr val="002060"/>
                </a:solidFill>
              </a:rPr>
              <a:t>Logistic Regression Model to predict </a:t>
            </a:r>
            <a:r>
              <a:rPr lang="en" sz="4000" dirty="0">
                <a:solidFill>
                  <a:srgbClr val="002060"/>
                </a:solidFill>
                <a:latin typeface="Roboto"/>
                <a:ea typeface="Roboto"/>
                <a:cs typeface="Roboto"/>
                <a:sym typeface="Roboto"/>
              </a:rPr>
              <a:t>if the employee is going to leave the company or not and determine the factors driving it</a:t>
            </a:r>
            <a:endParaRPr lang="en-IN" sz="4000" dirty="0">
              <a:solidFill>
                <a:srgbClr val="002060"/>
              </a:solidFill>
            </a:endParaRPr>
          </a:p>
        </p:txBody>
      </p:sp>
    </p:spTree>
    <p:extLst>
      <p:ext uri="{BB962C8B-B14F-4D97-AF65-F5344CB8AC3E}">
        <p14:creationId xmlns:p14="http://schemas.microsoft.com/office/powerpoint/2010/main" val="2374291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48D288B-92AD-4352-A1C5-319783B52404}"/>
              </a:ext>
            </a:extLst>
          </p:cNvPr>
          <p:cNvSpPr>
            <a:spLocks noGrp="1"/>
          </p:cNvSpPr>
          <p:nvPr>
            <p:ph idx="1"/>
          </p:nvPr>
        </p:nvSpPr>
        <p:spPr>
          <a:xfrm>
            <a:off x="677333" y="2160589"/>
            <a:ext cx="10507501" cy="3880773"/>
          </a:xfrm>
        </p:spPr>
        <p:txBody>
          <a:bodyPr/>
          <a:lstStyle/>
          <a:p>
            <a:pPr marL="0" indent="0" algn="ctr">
              <a:buNone/>
            </a:pPr>
            <a:r>
              <a:rPr lang="en-IN" sz="4000" dirty="0">
                <a:solidFill>
                  <a:srgbClr val="002060"/>
                </a:solidFill>
              </a:rPr>
              <a:t>THANK YOU!</a:t>
            </a:r>
          </a:p>
          <a:p>
            <a:pPr marL="0" indent="0">
              <a:buNone/>
            </a:pPr>
            <a:endParaRPr lang="en-IN" dirty="0">
              <a:solidFill>
                <a:srgbClr val="002060"/>
              </a:solidFill>
            </a:endParaRPr>
          </a:p>
        </p:txBody>
      </p:sp>
    </p:spTree>
    <p:extLst>
      <p:ext uri="{BB962C8B-B14F-4D97-AF65-F5344CB8AC3E}">
        <p14:creationId xmlns:p14="http://schemas.microsoft.com/office/powerpoint/2010/main" val="397623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229605-B4DD-4178-9428-E6BDD6C15E70}"/>
              </a:ext>
            </a:extLst>
          </p:cNvPr>
          <p:cNvSpPr>
            <a:spLocks noGrp="1"/>
          </p:cNvSpPr>
          <p:nvPr>
            <p:ph idx="1"/>
          </p:nvPr>
        </p:nvSpPr>
        <p:spPr>
          <a:xfrm>
            <a:off x="241853" y="927652"/>
            <a:ext cx="9524999" cy="5738191"/>
          </a:xfrm>
        </p:spPr>
        <p:txBody>
          <a:bodyPr>
            <a:normAutofit/>
          </a:bodyPr>
          <a:lstStyle/>
          <a:p>
            <a:pPr marL="0" indent="0">
              <a:buNone/>
            </a:pPr>
            <a:r>
              <a:rPr lang="en-IN" dirty="0">
                <a:solidFill>
                  <a:srgbClr val="002060"/>
                </a:solidFill>
              </a:rPr>
              <a:t>1. Problem definition</a:t>
            </a:r>
          </a:p>
          <a:p>
            <a:pPr marL="0" lvl="0" indent="0" algn="just">
              <a:spcBef>
                <a:spcPts val="1200"/>
              </a:spcBef>
              <a:buNone/>
            </a:pPr>
            <a:r>
              <a:rPr lang="en-IN" dirty="0">
                <a:solidFill>
                  <a:srgbClr val="002060"/>
                </a:solidFill>
              </a:rPr>
              <a:t>A company ABC, even though they have many employees, their employees are leaving the company after every 3-4 months and they have to hire new talent from the market. Training them and guiding them becomes extremely difficult. So the company wants to understand why people are leaving their company on a frequent basis. They want to know:</a:t>
            </a:r>
          </a:p>
          <a:p>
            <a:pPr marL="0" lvl="0" indent="0" algn="just">
              <a:spcBef>
                <a:spcPts val="1200"/>
              </a:spcBef>
              <a:buNone/>
            </a:pPr>
            <a:r>
              <a:rPr lang="en-IN" dirty="0">
                <a:solidFill>
                  <a:srgbClr val="002060"/>
                </a:solidFill>
              </a:rPr>
              <a:t>- Which variables are significant in predicting the decision of leaving the company</a:t>
            </a:r>
          </a:p>
          <a:p>
            <a:pPr marL="0" lvl="0" indent="0" algn="just">
              <a:spcBef>
                <a:spcPts val="1600"/>
              </a:spcBef>
              <a:buNone/>
            </a:pPr>
            <a:r>
              <a:rPr lang="en-IN" dirty="0">
                <a:solidFill>
                  <a:srgbClr val="002060"/>
                </a:solidFill>
              </a:rPr>
              <a:t>- How well those variables describe the probability of the person leaving the company</a:t>
            </a:r>
          </a:p>
          <a:p>
            <a:pPr marL="0" indent="0">
              <a:buNone/>
            </a:pPr>
            <a:endParaRPr lang="en-IN" dirty="0">
              <a:solidFill>
                <a:srgbClr val="002060"/>
              </a:solidFill>
            </a:endParaRPr>
          </a:p>
          <a:p>
            <a:pPr marL="0" indent="0">
              <a:buNone/>
            </a:pPr>
            <a:r>
              <a:rPr lang="en-IN" dirty="0">
                <a:solidFill>
                  <a:srgbClr val="002060"/>
                </a:solidFill>
              </a:rPr>
              <a:t>2. Objectives</a:t>
            </a:r>
          </a:p>
          <a:p>
            <a:pPr marL="0" lvl="0" indent="0" algn="just">
              <a:spcBef>
                <a:spcPts val="0"/>
              </a:spcBef>
              <a:buNone/>
            </a:pPr>
            <a:r>
              <a:rPr lang="en-IN" dirty="0">
                <a:solidFill>
                  <a:srgbClr val="002060"/>
                </a:solidFill>
              </a:rPr>
              <a:t>To build a model which gives the decision of leaving with the available independent variables. To understand how exactly the decision varies with the independent variables. Further, to understand the shortcomings in their current system with the developed model.</a:t>
            </a:r>
          </a:p>
          <a:p>
            <a:pPr marL="0" indent="0">
              <a:buNone/>
            </a:pPr>
            <a:endParaRPr lang="en-IN" dirty="0">
              <a:solidFill>
                <a:srgbClr val="002060"/>
              </a:solidFill>
            </a:endParaRPr>
          </a:p>
          <a:p>
            <a:pPr marL="0" indent="0">
              <a:buNone/>
            </a:pPr>
            <a:endParaRPr lang="en-IN" dirty="0">
              <a:solidFill>
                <a:srgbClr val="002060"/>
              </a:solidFill>
            </a:endParaRPr>
          </a:p>
        </p:txBody>
      </p:sp>
      <p:sp>
        <p:nvSpPr>
          <p:cNvPr id="5" name="Title 4">
            <a:extLst>
              <a:ext uri="{FF2B5EF4-FFF2-40B4-BE49-F238E27FC236}">
                <a16:creationId xmlns:a16="http://schemas.microsoft.com/office/drawing/2014/main" id="{FAD18519-03D5-4B6F-A9D4-810050E0A9FF}"/>
              </a:ext>
            </a:extLst>
          </p:cNvPr>
          <p:cNvSpPr>
            <a:spLocks noGrp="1"/>
          </p:cNvSpPr>
          <p:nvPr>
            <p:ph type="title"/>
          </p:nvPr>
        </p:nvSpPr>
        <p:spPr>
          <a:xfrm>
            <a:off x="241853" y="33130"/>
            <a:ext cx="10515600" cy="1325563"/>
          </a:xfrm>
        </p:spPr>
        <p:txBody>
          <a:bodyPr/>
          <a:lstStyle/>
          <a:p>
            <a:r>
              <a:rPr lang="en-IN" dirty="0">
                <a:solidFill>
                  <a:srgbClr val="002060"/>
                </a:solidFill>
              </a:rPr>
              <a:t>Case study overview</a:t>
            </a:r>
          </a:p>
        </p:txBody>
      </p:sp>
      <p:sp>
        <p:nvSpPr>
          <p:cNvPr id="6" name="Slide Number Placeholder 5">
            <a:extLst>
              <a:ext uri="{FF2B5EF4-FFF2-40B4-BE49-F238E27FC236}">
                <a16:creationId xmlns:a16="http://schemas.microsoft.com/office/drawing/2014/main" id="{2A489D77-66D8-41CC-AD55-5FB49ADA1FFC}"/>
              </a:ext>
            </a:extLst>
          </p:cNvPr>
          <p:cNvSpPr>
            <a:spLocks noGrp="1"/>
          </p:cNvSpPr>
          <p:nvPr>
            <p:ph type="sldNum" sz="quarter" idx="12"/>
          </p:nvPr>
        </p:nvSpPr>
        <p:spPr/>
        <p:txBody>
          <a:bodyPr/>
          <a:lstStyle/>
          <a:p>
            <a:fld id="{98827EBE-89CC-4678-8909-7179A7D72025}" type="slidenum">
              <a:rPr lang="en-IN" smtClean="0"/>
              <a:t>2</a:t>
            </a:fld>
            <a:endParaRPr lang="en-IN"/>
          </a:p>
        </p:txBody>
      </p:sp>
    </p:spTree>
    <p:extLst>
      <p:ext uri="{BB962C8B-B14F-4D97-AF65-F5344CB8AC3E}">
        <p14:creationId xmlns:p14="http://schemas.microsoft.com/office/powerpoint/2010/main" val="3546883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066FE-C099-4D54-8AB1-BF34BB37024F}"/>
              </a:ext>
            </a:extLst>
          </p:cNvPr>
          <p:cNvSpPr>
            <a:spLocks noGrp="1"/>
          </p:cNvSpPr>
          <p:nvPr>
            <p:ph type="title"/>
          </p:nvPr>
        </p:nvSpPr>
        <p:spPr>
          <a:xfrm>
            <a:off x="347870" y="259108"/>
            <a:ext cx="10515600" cy="854076"/>
          </a:xfrm>
        </p:spPr>
        <p:txBody>
          <a:bodyPr/>
          <a:lstStyle/>
          <a:p>
            <a:r>
              <a:rPr lang="en-IN" dirty="0">
                <a:solidFill>
                  <a:srgbClr val="002060"/>
                </a:solidFill>
              </a:rPr>
              <a:t>Methodology – CRISP Modelling</a:t>
            </a:r>
          </a:p>
        </p:txBody>
      </p:sp>
      <p:graphicFrame>
        <p:nvGraphicFramePr>
          <p:cNvPr id="4" name="Diagram 3">
            <a:extLst>
              <a:ext uri="{FF2B5EF4-FFF2-40B4-BE49-F238E27FC236}">
                <a16:creationId xmlns:a16="http://schemas.microsoft.com/office/drawing/2014/main" id="{80C680E0-FA1D-4C7D-A05B-67A0FFED2F33}"/>
              </a:ext>
            </a:extLst>
          </p:cNvPr>
          <p:cNvGraphicFramePr/>
          <p:nvPr>
            <p:extLst>
              <p:ext uri="{D42A27DB-BD31-4B8C-83A1-F6EECF244321}">
                <p14:modId xmlns:p14="http://schemas.microsoft.com/office/powerpoint/2010/main" val="3405034070"/>
              </p:ext>
            </p:extLst>
          </p:nvPr>
        </p:nvGraphicFramePr>
        <p:xfrm>
          <a:off x="242957" y="1113184"/>
          <a:ext cx="11601173" cy="4031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66EB44B2-7008-4915-B5B1-FF14307891A1}"/>
              </a:ext>
            </a:extLst>
          </p:cNvPr>
          <p:cNvSpPr>
            <a:spLocks noGrp="1"/>
          </p:cNvSpPr>
          <p:nvPr>
            <p:ph type="sldNum" sz="quarter" idx="12"/>
          </p:nvPr>
        </p:nvSpPr>
        <p:spPr/>
        <p:txBody>
          <a:bodyPr/>
          <a:lstStyle/>
          <a:p>
            <a:fld id="{98827EBE-89CC-4678-8909-7179A7D72025}" type="slidenum">
              <a:rPr lang="en-IN" smtClean="0"/>
              <a:t>3</a:t>
            </a:fld>
            <a:endParaRPr lang="en-IN"/>
          </a:p>
        </p:txBody>
      </p:sp>
    </p:spTree>
    <p:extLst>
      <p:ext uri="{BB962C8B-B14F-4D97-AF65-F5344CB8AC3E}">
        <p14:creationId xmlns:p14="http://schemas.microsoft.com/office/powerpoint/2010/main" val="215858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EE25AA-BBD9-44E0-B491-62584BE57383}"/>
              </a:ext>
            </a:extLst>
          </p:cNvPr>
          <p:cNvSpPr>
            <a:spLocks noGrp="1"/>
          </p:cNvSpPr>
          <p:nvPr>
            <p:ph idx="1"/>
          </p:nvPr>
        </p:nvSpPr>
        <p:spPr>
          <a:xfrm>
            <a:off x="255104" y="1060657"/>
            <a:ext cx="9339470" cy="5075099"/>
          </a:xfrm>
        </p:spPr>
        <p:txBody>
          <a:bodyPr>
            <a:normAutofit/>
          </a:bodyPr>
          <a:lstStyle/>
          <a:p>
            <a:pPr algn="just">
              <a:lnSpc>
                <a:spcPct val="115000"/>
              </a:lnSpc>
              <a:spcBef>
                <a:spcPts val="0"/>
              </a:spcBef>
              <a:buClr>
                <a:srgbClr val="002060"/>
              </a:buClr>
              <a:buFont typeface="Arial" panose="020B0604020202020204" pitchFamily="34" charset="0"/>
              <a:buChar char="•"/>
            </a:pPr>
            <a:r>
              <a:rPr lang="en-IN" dirty="0">
                <a:solidFill>
                  <a:srgbClr val="002060"/>
                </a:solidFill>
              </a:rPr>
              <a:t>The data set contains 14999 entries and 10 columns. </a:t>
            </a:r>
          </a:p>
          <a:p>
            <a:pPr algn="just">
              <a:lnSpc>
                <a:spcPct val="115000"/>
              </a:lnSpc>
              <a:spcBef>
                <a:spcPts val="0"/>
              </a:spcBef>
              <a:buClr>
                <a:srgbClr val="002060"/>
              </a:buClr>
              <a:buFont typeface="Arial" panose="020B0604020202020204" pitchFamily="34" charset="0"/>
              <a:buChar char="•"/>
            </a:pPr>
            <a:r>
              <a:rPr lang="en-IN" dirty="0">
                <a:solidFill>
                  <a:srgbClr val="002060"/>
                </a:solidFill>
              </a:rPr>
              <a:t>The names of those columns are:</a:t>
            </a:r>
          </a:p>
          <a:p>
            <a:pPr marL="0" indent="0" algn="just">
              <a:lnSpc>
                <a:spcPct val="115000"/>
              </a:lnSpc>
              <a:spcBef>
                <a:spcPts val="1600"/>
              </a:spcBef>
              <a:buClr>
                <a:srgbClr val="002060"/>
              </a:buClr>
              <a:buNone/>
            </a:pPr>
            <a:r>
              <a:rPr lang="en-IN" dirty="0">
                <a:solidFill>
                  <a:srgbClr val="002060"/>
                </a:solidFill>
                <a:ea typeface="Liberation Serif"/>
                <a:cs typeface="Liberation Serif"/>
                <a:sym typeface="Liberation Serif"/>
              </a:rPr>
              <a:t>	[ Number of projects, work_accident, left, promotion last 5 years, department, 	salary, time_spend_company, average_monthly_hours, satisfaction_level, 	</a:t>
            </a:r>
            <a:r>
              <a:rPr lang="en-IN" dirty="0" err="1">
                <a:solidFill>
                  <a:srgbClr val="002060"/>
                </a:solidFill>
                <a:ea typeface="Liberation Serif"/>
                <a:cs typeface="Liberation Serif"/>
                <a:sym typeface="Liberation Serif"/>
              </a:rPr>
              <a:t>last_evaluation</a:t>
            </a:r>
            <a:r>
              <a:rPr lang="en-IN" dirty="0">
                <a:solidFill>
                  <a:srgbClr val="002060"/>
                </a:solidFill>
                <a:ea typeface="Liberation Serif"/>
                <a:cs typeface="Liberation Serif"/>
                <a:sym typeface="Liberation Serif"/>
              </a:rPr>
              <a:t> ]</a:t>
            </a:r>
            <a:endParaRPr lang="en-IN" dirty="0">
              <a:solidFill>
                <a:srgbClr val="002060"/>
              </a:solidFill>
            </a:endParaRPr>
          </a:p>
          <a:p>
            <a:pPr algn="just">
              <a:lnSpc>
                <a:spcPct val="115000"/>
              </a:lnSpc>
              <a:spcBef>
                <a:spcPts val="700"/>
              </a:spcBef>
              <a:buClr>
                <a:srgbClr val="002060"/>
              </a:buClr>
              <a:buFont typeface="Arial" panose="020B0604020202020204" pitchFamily="34" charset="0"/>
              <a:buChar char="•"/>
            </a:pPr>
            <a:r>
              <a:rPr lang="en-IN" b="1" dirty="0">
                <a:solidFill>
                  <a:srgbClr val="002060"/>
                </a:solidFill>
              </a:rPr>
              <a:t>Target variable </a:t>
            </a:r>
            <a:r>
              <a:rPr lang="en-IN" dirty="0">
                <a:solidFill>
                  <a:srgbClr val="002060"/>
                </a:solidFill>
              </a:rPr>
              <a:t>is ‘</a:t>
            </a:r>
            <a:r>
              <a:rPr lang="en-IN" b="1" dirty="0">
                <a:solidFill>
                  <a:srgbClr val="002060"/>
                </a:solidFill>
              </a:rPr>
              <a:t>left’.</a:t>
            </a:r>
          </a:p>
          <a:p>
            <a:pPr algn="just">
              <a:lnSpc>
                <a:spcPct val="115000"/>
              </a:lnSpc>
              <a:spcBef>
                <a:spcPts val="700"/>
              </a:spcBef>
              <a:buClr>
                <a:srgbClr val="002060"/>
              </a:buClr>
              <a:buFont typeface="Arial" panose="020B0604020202020204" pitchFamily="34" charset="0"/>
              <a:buChar char="•"/>
            </a:pPr>
            <a:endParaRPr lang="en-IN" b="1" dirty="0">
              <a:solidFill>
                <a:srgbClr val="002060"/>
              </a:solidFill>
            </a:endParaRPr>
          </a:p>
          <a:p>
            <a:pPr algn="just">
              <a:lnSpc>
                <a:spcPct val="115000"/>
              </a:lnSpc>
              <a:spcBef>
                <a:spcPts val="700"/>
              </a:spcBef>
              <a:buClr>
                <a:srgbClr val="002060"/>
              </a:buClr>
              <a:buFont typeface="Arial" panose="020B0604020202020204" pitchFamily="34" charset="0"/>
              <a:buChar char="•"/>
            </a:pPr>
            <a:r>
              <a:rPr lang="en-IN" dirty="0">
                <a:solidFill>
                  <a:srgbClr val="002060"/>
                </a:solidFill>
              </a:rPr>
              <a:t>There were</a:t>
            </a:r>
            <a:r>
              <a:rPr lang="en-IN" b="1" dirty="0">
                <a:solidFill>
                  <a:srgbClr val="002060"/>
                </a:solidFill>
              </a:rPr>
              <a:t> no missing values</a:t>
            </a:r>
            <a:r>
              <a:rPr lang="en-IN" dirty="0">
                <a:solidFill>
                  <a:srgbClr val="002060"/>
                </a:solidFill>
              </a:rPr>
              <a:t> in the data that we prepared for our analysis.</a:t>
            </a:r>
          </a:p>
          <a:p>
            <a:pPr algn="just">
              <a:lnSpc>
                <a:spcPct val="115000"/>
              </a:lnSpc>
              <a:spcBef>
                <a:spcPts val="700"/>
              </a:spcBef>
              <a:buClr>
                <a:srgbClr val="002060"/>
              </a:buClr>
              <a:buFont typeface="Arial" panose="020B0604020202020204" pitchFamily="34" charset="0"/>
              <a:buChar char="•"/>
            </a:pPr>
            <a:endParaRPr lang="en-IN" dirty="0">
              <a:solidFill>
                <a:srgbClr val="002060"/>
              </a:solidFill>
            </a:endParaRPr>
          </a:p>
          <a:p>
            <a:pPr algn="just">
              <a:lnSpc>
                <a:spcPct val="115000"/>
              </a:lnSpc>
              <a:spcBef>
                <a:spcPts val="700"/>
              </a:spcBef>
              <a:buClr>
                <a:srgbClr val="002060"/>
              </a:buClr>
              <a:buFont typeface="Arial" panose="020B0604020202020204" pitchFamily="34" charset="0"/>
              <a:buChar char="•"/>
            </a:pPr>
            <a:r>
              <a:rPr lang="en-IN" b="1" dirty="0">
                <a:solidFill>
                  <a:srgbClr val="002060"/>
                </a:solidFill>
              </a:rPr>
              <a:t>Technical: </a:t>
            </a:r>
            <a:r>
              <a:rPr lang="en-IN" dirty="0">
                <a:solidFill>
                  <a:srgbClr val="002060"/>
                </a:solidFill>
              </a:rPr>
              <a:t>we have assumed that ‘technical’, ‘IT’ and ‘support’ are the same categories. Hence, we have grouped them together.</a:t>
            </a:r>
          </a:p>
          <a:p>
            <a:pPr marL="0" lvl="0" indent="0" algn="just">
              <a:lnSpc>
                <a:spcPct val="115000"/>
              </a:lnSpc>
              <a:spcBef>
                <a:spcPts val="700"/>
              </a:spcBef>
              <a:buNone/>
            </a:pPr>
            <a:r>
              <a:rPr lang="en-IN" dirty="0">
                <a:solidFill>
                  <a:srgbClr val="002060"/>
                </a:solidFill>
              </a:rPr>
              <a:t> </a:t>
            </a:r>
          </a:p>
          <a:p>
            <a:pPr marL="0" lvl="0" indent="0">
              <a:lnSpc>
                <a:spcPct val="115000"/>
              </a:lnSpc>
              <a:spcBef>
                <a:spcPts val="700"/>
              </a:spcBef>
              <a:spcAft>
                <a:spcPts val="700"/>
              </a:spcAft>
              <a:buNone/>
            </a:pPr>
            <a:endParaRPr lang="en-IN" dirty="0">
              <a:solidFill>
                <a:srgbClr val="002060"/>
              </a:solidFill>
              <a:latin typeface="Liberation Serif"/>
              <a:ea typeface="Liberation Serif"/>
              <a:cs typeface="Liberation Serif"/>
              <a:sym typeface="Liberation Serif"/>
            </a:endParaRPr>
          </a:p>
          <a:p>
            <a:endParaRPr lang="en-IN" dirty="0">
              <a:solidFill>
                <a:srgbClr val="002060"/>
              </a:solidFill>
            </a:endParaRPr>
          </a:p>
        </p:txBody>
      </p:sp>
      <p:sp>
        <p:nvSpPr>
          <p:cNvPr id="4" name="Title 1">
            <a:extLst>
              <a:ext uri="{FF2B5EF4-FFF2-40B4-BE49-F238E27FC236}">
                <a16:creationId xmlns:a16="http://schemas.microsoft.com/office/drawing/2014/main" id="{5BC77EC4-1A4B-4AEE-8D96-A7B30DB09E25}"/>
              </a:ext>
            </a:extLst>
          </p:cNvPr>
          <p:cNvSpPr>
            <a:spLocks noGrp="1"/>
          </p:cNvSpPr>
          <p:nvPr>
            <p:ph type="title"/>
          </p:nvPr>
        </p:nvSpPr>
        <p:spPr>
          <a:xfrm>
            <a:off x="255105" y="113335"/>
            <a:ext cx="10515600" cy="787814"/>
          </a:xfrm>
        </p:spPr>
        <p:txBody>
          <a:bodyPr/>
          <a:lstStyle/>
          <a:p>
            <a:r>
              <a:rPr lang="en-IN" dirty="0">
                <a:solidFill>
                  <a:srgbClr val="002060"/>
                </a:solidFill>
              </a:rPr>
              <a:t>Data understanding and exploration</a:t>
            </a:r>
          </a:p>
        </p:txBody>
      </p:sp>
    </p:spTree>
    <p:extLst>
      <p:ext uri="{BB962C8B-B14F-4D97-AF65-F5344CB8AC3E}">
        <p14:creationId xmlns:p14="http://schemas.microsoft.com/office/powerpoint/2010/main" val="1650175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A5C191F9-2CE5-4622-8049-5A3C35C64F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90257"/>
            <a:ext cx="5304648" cy="66735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790BC07-569F-452B-8DB9-8156826AD3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6103" y="3529665"/>
            <a:ext cx="4599953" cy="31545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011CEE6-B213-4A97-B9F7-4691DF7B327E}"/>
              </a:ext>
            </a:extLst>
          </p:cNvPr>
          <p:cNvSpPr/>
          <p:nvPr/>
        </p:nvSpPr>
        <p:spPr>
          <a:xfrm>
            <a:off x="181752" y="445201"/>
            <a:ext cx="6096000" cy="2890663"/>
          </a:xfrm>
          <a:prstGeom prst="rect">
            <a:avLst/>
          </a:prstGeom>
        </p:spPr>
        <p:txBody>
          <a:bodyPr>
            <a:spAutoFit/>
          </a:bodyPr>
          <a:lstStyle/>
          <a:p>
            <a:pPr lvl="0" algn="just"/>
            <a:r>
              <a:rPr lang="en-IN" sz="2000" dirty="0">
                <a:solidFill>
                  <a:srgbClr val="002060"/>
                </a:solidFill>
              </a:rPr>
              <a:t>Out of the available features the following were chosen to help us in predicting the problem:</a:t>
            </a:r>
          </a:p>
          <a:p>
            <a:pPr marL="285750" lvl="0" indent="-285750" algn="just">
              <a:lnSpc>
                <a:spcPct val="115000"/>
              </a:lnSpc>
              <a:spcBef>
                <a:spcPts val="1600"/>
              </a:spcBef>
              <a:buFont typeface="Arial" panose="020B0604020202020204" pitchFamily="34" charset="0"/>
              <a:buChar char="•"/>
            </a:pPr>
            <a:r>
              <a:rPr lang="en-IN" dirty="0">
                <a:solidFill>
                  <a:srgbClr val="002060"/>
                </a:solidFill>
                <a:ea typeface="Liberation Serif"/>
                <a:cs typeface="Liberation Serif"/>
                <a:sym typeface="Liberation Serif"/>
              </a:rPr>
              <a:t>Promotion last 5 years – not getting promotions and hence they are leaving the company.</a:t>
            </a:r>
          </a:p>
          <a:p>
            <a:pPr marL="285750" lvl="0" indent="-285750" algn="just">
              <a:lnSpc>
                <a:spcPct val="115000"/>
              </a:lnSpc>
              <a:spcBef>
                <a:spcPts val="1600"/>
              </a:spcBef>
              <a:buFont typeface="Arial" panose="020B0604020202020204" pitchFamily="34" charset="0"/>
              <a:buChar char="•"/>
            </a:pPr>
            <a:r>
              <a:rPr lang="en-IN" dirty="0">
                <a:solidFill>
                  <a:srgbClr val="002060"/>
                </a:solidFill>
                <a:ea typeface="Liberation Serif"/>
                <a:cs typeface="Liberation Serif"/>
                <a:sym typeface="Liberation Serif"/>
              </a:rPr>
              <a:t>Salary – low salary range employee are leaving.</a:t>
            </a:r>
          </a:p>
          <a:p>
            <a:pPr marL="285750" lvl="0" indent="-285750" algn="just">
              <a:lnSpc>
                <a:spcPct val="115000"/>
              </a:lnSpc>
              <a:spcBef>
                <a:spcPts val="1600"/>
              </a:spcBef>
              <a:buFont typeface="Arial" panose="020B0604020202020204" pitchFamily="34" charset="0"/>
              <a:buChar char="•"/>
            </a:pPr>
            <a:r>
              <a:rPr lang="en-IN" dirty="0">
                <a:solidFill>
                  <a:srgbClr val="002060"/>
                </a:solidFill>
                <a:ea typeface="Liberation Serif"/>
                <a:cs typeface="Liberation Serif"/>
                <a:sym typeface="Liberation Serif"/>
              </a:rPr>
              <a:t>Department – technical department has the highest % of leaving.</a:t>
            </a:r>
          </a:p>
        </p:txBody>
      </p:sp>
    </p:spTree>
    <p:extLst>
      <p:ext uri="{BB962C8B-B14F-4D97-AF65-F5344CB8AC3E}">
        <p14:creationId xmlns:p14="http://schemas.microsoft.com/office/powerpoint/2010/main" val="951725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FEBB66E-0AB4-4E73-931B-0461C5643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8416" y="148217"/>
            <a:ext cx="3735793" cy="278208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09BE318-096F-4E8C-A64C-5B4CAC0D6E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9324" y="3591339"/>
            <a:ext cx="4089460" cy="278295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65FCF81F-DF3E-4EED-898A-5533D0D9FF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7808" y="140390"/>
            <a:ext cx="4099684" cy="278991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BEFD2D4F-E7F9-4AC9-BCF0-631E511011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1445" y="3591339"/>
            <a:ext cx="4298803" cy="292541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9CB13855-C64C-41F6-B663-EA45057152A8}"/>
              </a:ext>
            </a:extLst>
          </p:cNvPr>
          <p:cNvSpPr/>
          <p:nvPr/>
        </p:nvSpPr>
        <p:spPr>
          <a:xfrm>
            <a:off x="181752" y="975288"/>
            <a:ext cx="3713065" cy="4247317"/>
          </a:xfrm>
          <a:prstGeom prst="rect">
            <a:avLst/>
          </a:prstGeom>
        </p:spPr>
        <p:txBody>
          <a:bodyPr wrap="square">
            <a:spAutoFit/>
          </a:bodyPr>
          <a:lstStyle/>
          <a:p>
            <a:pPr marL="342900" lvl="0" indent="-342900">
              <a:buFont typeface="Arial" panose="020B0604020202020204" pitchFamily="34" charset="0"/>
              <a:buChar char="•"/>
            </a:pPr>
            <a:r>
              <a:rPr lang="en-IN" dirty="0">
                <a:solidFill>
                  <a:srgbClr val="002060"/>
                </a:solidFill>
              </a:rPr>
              <a:t>In order to understand correlation between output(left) and other variables plots were made.</a:t>
            </a:r>
          </a:p>
          <a:p>
            <a:pPr marL="342900" lvl="0" indent="-342900">
              <a:buFont typeface="Arial" panose="020B0604020202020204" pitchFamily="34" charset="0"/>
              <a:buChar char="•"/>
            </a:pPr>
            <a:endParaRPr lang="en-IN" dirty="0">
              <a:solidFill>
                <a:srgbClr val="002060"/>
              </a:solidFill>
            </a:endParaRPr>
          </a:p>
          <a:p>
            <a:pPr marL="342900" lvl="0" indent="-342900">
              <a:buFont typeface="Arial" panose="020B0604020202020204" pitchFamily="34" charset="0"/>
              <a:buChar char="•"/>
            </a:pPr>
            <a:r>
              <a:rPr lang="en-IN" dirty="0">
                <a:solidFill>
                  <a:srgbClr val="002060"/>
                </a:solidFill>
              </a:rPr>
              <a:t>Satisfaction_level, number_project, average_monthly_hours, time_spend_company were plotted against left.</a:t>
            </a:r>
          </a:p>
          <a:p>
            <a:pPr marL="342900" lvl="0" indent="-342900">
              <a:buFont typeface="Arial" panose="020B0604020202020204" pitchFamily="34" charset="0"/>
              <a:buChar char="•"/>
            </a:pPr>
            <a:endParaRPr lang="en-IN" dirty="0">
              <a:solidFill>
                <a:srgbClr val="002060"/>
              </a:solidFill>
            </a:endParaRPr>
          </a:p>
          <a:p>
            <a:pPr marL="342900" lvl="0" indent="-342900">
              <a:buFont typeface="Arial" panose="020B0604020202020204" pitchFamily="34" charset="0"/>
              <a:buChar char="•"/>
            </a:pPr>
            <a:r>
              <a:rPr lang="en-IN" dirty="0">
                <a:solidFill>
                  <a:srgbClr val="002060"/>
                </a:solidFill>
              </a:rPr>
              <a:t>As expected, the graph has only max and min value i.e. 0 and 1.</a:t>
            </a:r>
          </a:p>
          <a:p>
            <a:pPr lvl="0" algn="just"/>
            <a:endParaRPr lang="en-IN" dirty="0">
              <a:solidFill>
                <a:srgbClr val="002060"/>
              </a:solidFill>
            </a:endParaRPr>
          </a:p>
        </p:txBody>
      </p:sp>
    </p:spTree>
    <p:extLst>
      <p:ext uri="{BB962C8B-B14F-4D97-AF65-F5344CB8AC3E}">
        <p14:creationId xmlns:p14="http://schemas.microsoft.com/office/powerpoint/2010/main" val="3203125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CAB55E-AB7B-4089-BB51-2F110CC0378E}"/>
              </a:ext>
            </a:extLst>
          </p:cNvPr>
          <p:cNvSpPr>
            <a:spLocks noGrp="1"/>
          </p:cNvSpPr>
          <p:nvPr>
            <p:ph idx="1"/>
          </p:nvPr>
        </p:nvSpPr>
        <p:spPr>
          <a:xfrm>
            <a:off x="255105" y="1099931"/>
            <a:ext cx="9018897" cy="4941432"/>
          </a:xfrm>
        </p:spPr>
        <p:txBody>
          <a:bodyPr>
            <a:normAutofit/>
          </a:bodyPr>
          <a:lstStyle/>
          <a:p>
            <a:pPr>
              <a:buClr>
                <a:srgbClr val="002060"/>
              </a:buClr>
              <a:buAutoNum type="arabicPeriod"/>
            </a:pPr>
            <a:r>
              <a:rPr lang="en-IN" sz="2400" b="1" dirty="0">
                <a:solidFill>
                  <a:srgbClr val="002060"/>
                </a:solidFill>
              </a:rPr>
              <a:t>Logistic regression:</a:t>
            </a:r>
          </a:p>
          <a:p>
            <a:pPr marL="0" indent="0">
              <a:buNone/>
            </a:pPr>
            <a:endParaRPr lang="en-IN" sz="2000" dirty="0">
              <a:solidFill>
                <a:srgbClr val="002060"/>
              </a:solidFill>
            </a:endParaRPr>
          </a:p>
          <a:p>
            <a:pPr>
              <a:buClr>
                <a:srgbClr val="002060"/>
              </a:buClr>
              <a:buFont typeface="Arial" panose="020B0604020202020204" pitchFamily="34" charset="0"/>
              <a:buChar char="•"/>
            </a:pPr>
            <a:r>
              <a:rPr lang="en-IN" sz="2000" dirty="0">
                <a:solidFill>
                  <a:srgbClr val="002060"/>
                </a:solidFill>
              </a:rPr>
              <a:t>Misclassification rate =23.69%</a:t>
            </a:r>
          </a:p>
          <a:p>
            <a:pPr>
              <a:buClr>
                <a:srgbClr val="002060"/>
              </a:buClr>
              <a:buFont typeface="Arial" panose="020B0604020202020204" pitchFamily="34" charset="0"/>
              <a:buChar char="•"/>
            </a:pPr>
            <a:r>
              <a:rPr lang="en-IN" sz="2000" dirty="0">
                <a:solidFill>
                  <a:srgbClr val="002060"/>
                </a:solidFill>
              </a:rPr>
              <a:t>Area under ROC curve =0.59</a:t>
            </a:r>
          </a:p>
        </p:txBody>
      </p:sp>
      <p:sp>
        <p:nvSpPr>
          <p:cNvPr id="4" name="Title 1">
            <a:extLst>
              <a:ext uri="{FF2B5EF4-FFF2-40B4-BE49-F238E27FC236}">
                <a16:creationId xmlns:a16="http://schemas.microsoft.com/office/drawing/2014/main" id="{F688EE7B-5942-45DD-A1C4-3E47FD9BE3E5}"/>
              </a:ext>
            </a:extLst>
          </p:cNvPr>
          <p:cNvSpPr txBox="1">
            <a:spLocks/>
          </p:cNvSpPr>
          <p:nvPr/>
        </p:nvSpPr>
        <p:spPr>
          <a:xfrm>
            <a:off x="255105" y="139839"/>
            <a:ext cx="10515600" cy="7878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002060"/>
                </a:solidFill>
              </a:rPr>
              <a:t>Model fitting and prediction</a:t>
            </a:r>
          </a:p>
        </p:txBody>
      </p:sp>
      <p:graphicFrame>
        <p:nvGraphicFramePr>
          <p:cNvPr id="5" name="Table 5">
            <a:extLst>
              <a:ext uri="{FF2B5EF4-FFF2-40B4-BE49-F238E27FC236}">
                <a16:creationId xmlns:a16="http://schemas.microsoft.com/office/drawing/2014/main" id="{7D645D8E-FC79-4EE7-BD17-85F04746F3BD}"/>
              </a:ext>
            </a:extLst>
          </p:cNvPr>
          <p:cNvGraphicFramePr>
            <a:graphicFrameLocks noGrp="1"/>
          </p:cNvGraphicFramePr>
          <p:nvPr>
            <p:extLst>
              <p:ext uri="{D42A27DB-BD31-4B8C-83A1-F6EECF244321}">
                <p14:modId xmlns:p14="http://schemas.microsoft.com/office/powerpoint/2010/main" val="3507508309"/>
              </p:ext>
            </p:extLst>
          </p:nvPr>
        </p:nvGraphicFramePr>
        <p:xfrm>
          <a:off x="7540073" y="4918757"/>
          <a:ext cx="3866319" cy="1792212"/>
        </p:xfrm>
        <a:graphic>
          <a:graphicData uri="http://schemas.openxmlformats.org/drawingml/2006/table">
            <a:tbl>
              <a:tblPr firstRow="1" bandRow="1">
                <a:tableStyleId>{5C22544A-7EE6-4342-B048-85BDC9FD1C3A}</a:tableStyleId>
              </a:tblPr>
              <a:tblGrid>
                <a:gridCol w="1288773">
                  <a:extLst>
                    <a:ext uri="{9D8B030D-6E8A-4147-A177-3AD203B41FA5}">
                      <a16:colId xmlns:a16="http://schemas.microsoft.com/office/drawing/2014/main" val="1254060187"/>
                    </a:ext>
                  </a:extLst>
                </a:gridCol>
                <a:gridCol w="1288773">
                  <a:extLst>
                    <a:ext uri="{9D8B030D-6E8A-4147-A177-3AD203B41FA5}">
                      <a16:colId xmlns:a16="http://schemas.microsoft.com/office/drawing/2014/main" val="258826419"/>
                    </a:ext>
                  </a:extLst>
                </a:gridCol>
                <a:gridCol w="1288773">
                  <a:extLst>
                    <a:ext uri="{9D8B030D-6E8A-4147-A177-3AD203B41FA5}">
                      <a16:colId xmlns:a16="http://schemas.microsoft.com/office/drawing/2014/main" val="3259439115"/>
                    </a:ext>
                  </a:extLst>
                </a:gridCol>
              </a:tblGrid>
              <a:tr h="576066">
                <a:tc>
                  <a:txBody>
                    <a:bodyPr/>
                    <a:lstStyle/>
                    <a:p>
                      <a:endParaRPr lang="en-IN" dirty="0"/>
                    </a:p>
                  </a:txBody>
                  <a:tcPr>
                    <a:solidFill>
                      <a:srgbClr val="002060"/>
                    </a:solidFill>
                  </a:tcPr>
                </a:tc>
                <a:tc>
                  <a:txBody>
                    <a:bodyPr/>
                    <a:lstStyle/>
                    <a:p>
                      <a:r>
                        <a:rPr lang="en-IN" dirty="0"/>
                        <a:t>Predicted NO</a:t>
                      </a:r>
                    </a:p>
                  </a:txBody>
                  <a:tcPr>
                    <a:solidFill>
                      <a:srgbClr val="002060"/>
                    </a:solidFill>
                  </a:tcPr>
                </a:tc>
                <a:tc>
                  <a:txBody>
                    <a:bodyPr/>
                    <a:lstStyle/>
                    <a:p>
                      <a:r>
                        <a:rPr lang="en-IN" dirty="0"/>
                        <a:t>Predicted YES</a:t>
                      </a:r>
                    </a:p>
                  </a:txBody>
                  <a:tcPr>
                    <a:solidFill>
                      <a:srgbClr val="002060"/>
                    </a:solidFill>
                  </a:tcPr>
                </a:tc>
                <a:extLst>
                  <a:ext uri="{0D108BD9-81ED-4DB2-BD59-A6C34878D82A}">
                    <a16:rowId xmlns:a16="http://schemas.microsoft.com/office/drawing/2014/main" val="2704134232"/>
                  </a:ext>
                </a:extLst>
              </a:tr>
              <a:tr h="576066">
                <a:tc>
                  <a:txBody>
                    <a:bodyPr/>
                    <a:lstStyle/>
                    <a:p>
                      <a:r>
                        <a:rPr lang="en-IN" dirty="0"/>
                        <a:t>Actual NO</a:t>
                      </a:r>
                    </a:p>
                  </a:txBody>
                  <a:tcPr/>
                </a:tc>
                <a:tc>
                  <a:txBody>
                    <a:bodyPr/>
                    <a:lstStyle/>
                    <a:p>
                      <a:r>
                        <a:rPr lang="en-IN" dirty="0"/>
                        <a:t>2641</a:t>
                      </a:r>
                    </a:p>
                  </a:txBody>
                  <a:tcPr/>
                </a:tc>
                <a:tc>
                  <a:txBody>
                    <a:bodyPr/>
                    <a:lstStyle/>
                    <a:p>
                      <a:r>
                        <a:rPr lang="en-IN" dirty="0"/>
                        <a:t>240</a:t>
                      </a:r>
                    </a:p>
                  </a:txBody>
                  <a:tcPr/>
                </a:tc>
                <a:extLst>
                  <a:ext uri="{0D108BD9-81ED-4DB2-BD59-A6C34878D82A}">
                    <a16:rowId xmlns:a16="http://schemas.microsoft.com/office/drawing/2014/main" val="338455208"/>
                  </a:ext>
                </a:extLst>
              </a:tr>
              <a:tr h="576066">
                <a:tc>
                  <a:txBody>
                    <a:bodyPr/>
                    <a:lstStyle/>
                    <a:p>
                      <a:r>
                        <a:rPr lang="en-IN" dirty="0"/>
                        <a:t>Actual YES</a:t>
                      </a:r>
                    </a:p>
                  </a:txBody>
                  <a:tcPr/>
                </a:tc>
                <a:tc>
                  <a:txBody>
                    <a:bodyPr/>
                    <a:lstStyle/>
                    <a:p>
                      <a:r>
                        <a:rPr lang="en-IN" dirty="0"/>
                        <a:t>648</a:t>
                      </a:r>
                    </a:p>
                  </a:txBody>
                  <a:tcPr/>
                </a:tc>
                <a:tc>
                  <a:txBody>
                    <a:bodyPr/>
                    <a:lstStyle/>
                    <a:p>
                      <a:r>
                        <a:rPr lang="en-IN" dirty="0"/>
                        <a:t>221</a:t>
                      </a:r>
                    </a:p>
                  </a:txBody>
                  <a:tcPr/>
                </a:tc>
                <a:extLst>
                  <a:ext uri="{0D108BD9-81ED-4DB2-BD59-A6C34878D82A}">
                    <a16:rowId xmlns:a16="http://schemas.microsoft.com/office/drawing/2014/main" val="4104338265"/>
                  </a:ext>
                </a:extLst>
              </a:tr>
            </a:tbl>
          </a:graphicData>
        </a:graphic>
      </p:graphicFrame>
      <p:graphicFrame>
        <p:nvGraphicFramePr>
          <p:cNvPr id="7" name="Table 6">
            <a:extLst>
              <a:ext uri="{FF2B5EF4-FFF2-40B4-BE49-F238E27FC236}">
                <a16:creationId xmlns:a16="http://schemas.microsoft.com/office/drawing/2014/main" id="{217F0A21-1E74-4136-AE36-80FF42AD9F96}"/>
              </a:ext>
            </a:extLst>
          </p:cNvPr>
          <p:cNvGraphicFramePr>
            <a:graphicFrameLocks noGrp="1"/>
          </p:cNvGraphicFramePr>
          <p:nvPr>
            <p:extLst>
              <p:ext uri="{D42A27DB-BD31-4B8C-83A1-F6EECF244321}">
                <p14:modId xmlns:p14="http://schemas.microsoft.com/office/powerpoint/2010/main" val="795741106"/>
              </p:ext>
            </p:extLst>
          </p:nvPr>
        </p:nvGraphicFramePr>
        <p:xfrm>
          <a:off x="2528980" y="3429000"/>
          <a:ext cx="2737218" cy="2194560"/>
        </p:xfrm>
        <a:graphic>
          <a:graphicData uri="http://schemas.openxmlformats.org/drawingml/2006/table">
            <a:tbl>
              <a:tblPr/>
              <a:tblGrid>
                <a:gridCol w="1368609">
                  <a:extLst>
                    <a:ext uri="{9D8B030D-6E8A-4147-A177-3AD203B41FA5}">
                      <a16:colId xmlns:a16="http://schemas.microsoft.com/office/drawing/2014/main" val="2950012312"/>
                    </a:ext>
                  </a:extLst>
                </a:gridCol>
                <a:gridCol w="1368609">
                  <a:extLst>
                    <a:ext uri="{9D8B030D-6E8A-4147-A177-3AD203B41FA5}">
                      <a16:colId xmlns:a16="http://schemas.microsoft.com/office/drawing/2014/main" val="1656761563"/>
                    </a:ext>
                  </a:extLst>
                </a:gridCol>
              </a:tblGrid>
              <a:tr h="203822">
                <a:tc>
                  <a:txBody>
                    <a:bodyPr/>
                    <a:lstStyle/>
                    <a:p>
                      <a:pPr algn="r" fontAlgn="ctr"/>
                      <a:r>
                        <a:rPr lang="en-IN" b="1" dirty="0">
                          <a:effectLst/>
                        </a:rPr>
                        <a:t>Predicted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Actual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141612"/>
                  </a:ext>
                </a:extLst>
              </a:tr>
              <a:tr h="203822">
                <a:tc>
                  <a:txBody>
                    <a:bodyPr/>
                    <a:lstStyle/>
                    <a:p>
                      <a:pPr algn="r" fontAlgn="ctr"/>
                      <a:r>
                        <a:rPr lang="en-IN"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IN">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678350114"/>
                  </a:ext>
                </a:extLst>
              </a:tr>
              <a:tr h="203822">
                <a:tc>
                  <a:txBody>
                    <a:bodyPr/>
                    <a:lstStyle/>
                    <a:p>
                      <a:pPr algn="r" fontAlgn="ctr"/>
                      <a:r>
                        <a:rPr lang="en-IN"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3210838"/>
                  </a:ext>
                </a:extLst>
              </a:tr>
              <a:tr h="203822">
                <a:tc>
                  <a:txBody>
                    <a:bodyPr/>
                    <a:lstStyle/>
                    <a:p>
                      <a:pPr algn="r" fontAlgn="ctr"/>
                      <a:r>
                        <a:rPr lang="en-IN">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IN">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449721480"/>
                  </a:ext>
                </a:extLst>
              </a:tr>
              <a:tr h="203822">
                <a:tc>
                  <a:txBody>
                    <a:bodyPr/>
                    <a:lstStyle/>
                    <a:p>
                      <a:pPr algn="r" fontAlgn="ctr"/>
                      <a:r>
                        <a:rPr lang="en-IN">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6886283"/>
                  </a:ext>
                </a:extLst>
              </a:tr>
              <a:tr h="203822">
                <a:tc>
                  <a:txBody>
                    <a:bodyPr/>
                    <a:lstStyle/>
                    <a:p>
                      <a:pPr algn="r" fontAlgn="ctr"/>
                      <a:r>
                        <a:rPr lang="en-IN"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IN"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909244573"/>
                  </a:ext>
                </a:extLst>
              </a:tr>
            </a:tbl>
          </a:graphicData>
        </a:graphic>
      </p:graphicFrame>
      <p:pic>
        <p:nvPicPr>
          <p:cNvPr id="4098" name="Picture 2">
            <a:extLst>
              <a:ext uri="{FF2B5EF4-FFF2-40B4-BE49-F238E27FC236}">
                <a16:creationId xmlns:a16="http://schemas.microsoft.com/office/drawing/2014/main" id="{E142883D-32B8-4C1E-8284-FC46C24069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4553" y="681213"/>
            <a:ext cx="5785816" cy="4082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675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3F4A15-3E43-4345-851C-8248B730A38E}"/>
              </a:ext>
            </a:extLst>
          </p:cNvPr>
          <p:cNvSpPr>
            <a:spLocks noGrp="1"/>
          </p:cNvSpPr>
          <p:nvPr>
            <p:ph idx="1"/>
          </p:nvPr>
        </p:nvSpPr>
        <p:spPr>
          <a:xfrm>
            <a:off x="251791" y="318053"/>
            <a:ext cx="9022211" cy="5723310"/>
          </a:xfrm>
        </p:spPr>
        <p:txBody>
          <a:bodyPr/>
          <a:lstStyle/>
          <a:p>
            <a:pPr marL="0" indent="0">
              <a:buNone/>
            </a:pPr>
            <a:r>
              <a:rPr lang="en-IN" sz="2400" dirty="0">
                <a:solidFill>
                  <a:srgbClr val="002060"/>
                </a:solidFill>
              </a:rPr>
              <a:t>2. Random Forest:</a:t>
            </a:r>
          </a:p>
          <a:p>
            <a:pPr marL="0" indent="0">
              <a:buNone/>
            </a:pPr>
            <a:r>
              <a:rPr lang="en-IN" dirty="0">
                <a:solidFill>
                  <a:srgbClr val="002060"/>
                </a:solidFill>
              </a:rPr>
              <a:t>Area under ROC curve =0.98</a:t>
            </a:r>
          </a:p>
          <a:p>
            <a:pPr marL="0" indent="0">
              <a:buNone/>
            </a:pPr>
            <a:endParaRPr lang="en-IN" dirty="0"/>
          </a:p>
        </p:txBody>
      </p:sp>
      <p:graphicFrame>
        <p:nvGraphicFramePr>
          <p:cNvPr id="4" name="Table 3">
            <a:extLst>
              <a:ext uri="{FF2B5EF4-FFF2-40B4-BE49-F238E27FC236}">
                <a16:creationId xmlns:a16="http://schemas.microsoft.com/office/drawing/2014/main" id="{1BE5AB51-D47F-4DF4-BF3E-90E5F0495DE6}"/>
              </a:ext>
            </a:extLst>
          </p:cNvPr>
          <p:cNvGraphicFramePr>
            <a:graphicFrameLocks noGrp="1"/>
          </p:cNvGraphicFramePr>
          <p:nvPr>
            <p:extLst>
              <p:ext uri="{D42A27DB-BD31-4B8C-83A1-F6EECF244321}">
                <p14:modId xmlns:p14="http://schemas.microsoft.com/office/powerpoint/2010/main" val="2651225846"/>
              </p:ext>
            </p:extLst>
          </p:nvPr>
        </p:nvGraphicFramePr>
        <p:xfrm>
          <a:off x="996432" y="1472978"/>
          <a:ext cx="2737218" cy="2194560"/>
        </p:xfrm>
        <a:graphic>
          <a:graphicData uri="http://schemas.openxmlformats.org/drawingml/2006/table">
            <a:tbl>
              <a:tblPr/>
              <a:tblGrid>
                <a:gridCol w="1368609">
                  <a:extLst>
                    <a:ext uri="{9D8B030D-6E8A-4147-A177-3AD203B41FA5}">
                      <a16:colId xmlns:a16="http://schemas.microsoft.com/office/drawing/2014/main" val="2950012312"/>
                    </a:ext>
                  </a:extLst>
                </a:gridCol>
                <a:gridCol w="1368609">
                  <a:extLst>
                    <a:ext uri="{9D8B030D-6E8A-4147-A177-3AD203B41FA5}">
                      <a16:colId xmlns:a16="http://schemas.microsoft.com/office/drawing/2014/main" val="1656761563"/>
                    </a:ext>
                  </a:extLst>
                </a:gridCol>
              </a:tblGrid>
              <a:tr h="203822">
                <a:tc>
                  <a:txBody>
                    <a:bodyPr/>
                    <a:lstStyle/>
                    <a:p>
                      <a:pPr algn="r" fontAlgn="ctr"/>
                      <a:r>
                        <a:rPr lang="en-IN" b="1" dirty="0">
                          <a:effectLst/>
                        </a:rPr>
                        <a:t>Predicted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Actual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141612"/>
                  </a:ext>
                </a:extLst>
              </a:tr>
              <a:tr h="203822">
                <a:tc>
                  <a:txBody>
                    <a:bodyPr/>
                    <a:lstStyle/>
                    <a:p>
                      <a:pPr algn="r" fontAlgn="ctr"/>
                      <a:r>
                        <a:rPr lang="en-IN"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IN"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678350114"/>
                  </a:ext>
                </a:extLst>
              </a:tr>
              <a:tr h="203822">
                <a:tc>
                  <a:txBody>
                    <a:bodyPr/>
                    <a:lstStyle/>
                    <a:p>
                      <a:pPr algn="r" fontAlgn="ctr"/>
                      <a:r>
                        <a:rPr lang="en-IN"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3210838"/>
                  </a:ext>
                </a:extLst>
              </a:tr>
              <a:tr h="203822">
                <a:tc>
                  <a:txBody>
                    <a:bodyPr/>
                    <a:lstStyle/>
                    <a:p>
                      <a:pPr algn="r" fontAlgn="ctr"/>
                      <a:r>
                        <a:rPr lang="en-IN">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IN">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449721480"/>
                  </a:ext>
                </a:extLst>
              </a:tr>
              <a:tr h="203822">
                <a:tc>
                  <a:txBody>
                    <a:bodyPr/>
                    <a:lstStyle/>
                    <a:p>
                      <a:pPr algn="r" fontAlgn="ctr"/>
                      <a:r>
                        <a:rPr lang="en-IN">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6886283"/>
                  </a:ext>
                </a:extLst>
              </a:tr>
              <a:tr h="203822">
                <a:tc>
                  <a:txBody>
                    <a:bodyPr/>
                    <a:lstStyle/>
                    <a:p>
                      <a:pPr algn="r" fontAlgn="ctr"/>
                      <a:r>
                        <a:rPr lang="en-IN"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IN"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909244573"/>
                  </a:ext>
                </a:extLst>
              </a:tr>
            </a:tbl>
          </a:graphicData>
        </a:graphic>
      </p:graphicFrame>
      <p:pic>
        <p:nvPicPr>
          <p:cNvPr id="5122" name="Picture 2">
            <a:extLst>
              <a:ext uri="{FF2B5EF4-FFF2-40B4-BE49-F238E27FC236}">
                <a16:creationId xmlns:a16="http://schemas.microsoft.com/office/drawing/2014/main" id="{DBE37109-D155-42C9-ADDA-AEC1DE14CD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8291" y="648543"/>
            <a:ext cx="6010194" cy="4240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68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BC4833-FBD7-4178-B8CC-8788EDCAFD3A}"/>
              </a:ext>
            </a:extLst>
          </p:cNvPr>
          <p:cNvSpPr>
            <a:spLocks noGrp="1"/>
          </p:cNvSpPr>
          <p:nvPr>
            <p:ph idx="1"/>
          </p:nvPr>
        </p:nvSpPr>
        <p:spPr>
          <a:xfrm>
            <a:off x="255105" y="1139687"/>
            <a:ext cx="9843052" cy="5234609"/>
          </a:xfrm>
        </p:spPr>
        <p:txBody>
          <a:bodyPr>
            <a:normAutofit/>
          </a:bodyPr>
          <a:lstStyle/>
          <a:p>
            <a:pPr>
              <a:buClr>
                <a:srgbClr val="002060"/>
              </a:buClr>
              <a:buFont typeface="Wingdings" panose="05000000000000000000" pitchFamily="2" charset="2"/>
              <a:buChar char="Ø"/>
            </a:pPr>
            <a:r>
              <a:rPr lang="en-IN" dirty="0">
                <a:solidFill>
                  <a:srgbClr val="002060"/>
                </a:solidFill>
              </a:rPr>
              <a:t>Was able to develop a logistic regressor model to predict why employees leave the company.</a:t>
            </a:r>
          </a:p>
          <a:p>
            <a:pPr>
              <a:buClr>
                <a:srgbClr val="002060"/>
              </a:buClr>
              <a:buFont typeface="Wingdings" panose="05000000000000000000" pitchFamily="2" charset="2"/>
              <a:buChar char="Ø"/>
            </a:pPr>
            <a:endParaRPr lang="en-IN" dirty="0">
              <a:solidFill>
                <a:srgbClr val="002060"/>
              </a:solidFill>
            </a:endParaRPr>
          </a:p>
          <a:p>
            <a:pPr>
              <a:buClr>
                <a:srgbClr val="002060"/>
              </a:buClr>
              <a:buFont typeface="Wingdings" panose="05000000000000000000" pitchFamily="2" charset="2"/>
              <a:buChar char="Ø"/>
            </a:pPr>
            <a:r>
              <a:rPr lang="en-IN" dirty="0">
                <a:solidFill>
                  <a:srgbClr val="002060"/>
                </a:solidFill>
                <a:ea typeface="Roboto"/>
                <a:cs typeface="Roboto"/>
                <a:sym typeface="Roboto"/>
              </a:rPr>
              <a:t>Technical training could be done more efficiently, as most people leaving are from technical background.</a:t>
            </a:r>
          </a:p>
          <a:p>
            <a:pPr>
              <a:buClr>
                <a:srgbClr val="002060"/>
              </a:buClr>
              <a:buFont typeface="Wingdings" panose="05000000000000000000" pitchFamily="2" charset="2"/>
              <a:buChar char="Ø"/>
            </a:pPr>
            <a:endParaRPr lang="en-IN" dirty="0">
              <a:solidFill>
                <a:srgbClr val="002060"/>
              </a:solidFill>
            </a:endParaRPr>
          </a:p>
          <a:p>
            <a:pPr>
              <a:buClr>
                <a:srgbClr val="002060"/>
              </a:buClr>
              <a:buFont typeface="Wingdings" panose="05000000000000000000" pitchFamily="2" charset="2"/>
              <a:buChar char="Ø"/>
            </a:pPr>
            <a:r>
              <a:rPr lang="en-IN" dirty="0">
                <a:solidFill>
                  <a:srgbClr val="002060"/>
                </a:solidFill>
                <a:ea typeface="Roboto"/>
                <a:cs typeface="Roboto"/>
                <a:sym typeface="Roboto"/>
              </a:rPr>
              <a:t>Most employees in the low or medium salary category leaves the company. Hence salary is important.</a:t>
            </a:r>
          </a:p>
          <a:p>
            <a:pPr>
              <a:buClr>
                <a:srgbClr val="002060"/>
              </a:buClr>
              <a:buFont typeface="Wingdings" panose="05000000000000000000" pitchFamily="2" charset="2"/>
              <a:buChar char="Ø"/>
            </a:pPr>
            <a:endParaRPr lang="en-IN" dirty="0">
              <a:solidFill>
                <a:srgbClr val="002060"/>
              </a:solidFill>
              <a:ea typeface="Roboto"/>
              <a:cs typeface="Roboto"/>
              <a:sym typeface="Roboto"/>
            </a:endParaRPr>
          </a:p>
          <a:p>
            <a:pPr>
              <a:buClr>
                <a:srgbClr val="002060"/>
              </a:buClr>
              <a:buFont typeface="Wingdings" panose="05000000000000000000" pitchFamily="2" charset="2"/>
              <a:buChar char="Ø"/>
            </a:pPr>
            <a:r>
              <a:rPr lang="en-IN" dirty="0">
                <a:solidFill>
                  <a:srgbClr val="002060"/>
                </a:solidFill>
                <a:ea typeface="Roboto"/>
                <a:cs typeface="Roboto"/>
                <a:sym typeface="Roboto"/>
              </a:rPr>
              <a:t>People also leave the company if they are not offered with promotion for five years.</a:t>
            </a:r>
          </a:p>
          <a:p>
            <a:pPr>
              <a:buClr>
                <a:srgbClr val="002060"/>
              </a:buClr>
              <a:buFont typeface="Wingdings" panose="05000000000000000000" pitchFamily="2" charset="2"/>
              <a:buChar char="Ø"/>
            </a:pPr>
            <a:endParaRPr lang="en-IN" dirty="0">
              <a:solidFill>
                <a:srgbClr val="002060"/>
              </a:solidFill>
              <a:ea typeface="Roboto"/>
              <a:cs typeface="Roboto"/>
              <a:sym typeface="Roboto"/>
            </a:endParaRPr>
          </a:p>
          <a:p>
            <a:pPr>
              <a:buClr>
                <a:srgbClr val="002060"/>
              </a:buClr>
              <a:buFont typeface="Wingdings" panose="05000000000000000000" pitchFamily="2" charset="2"/>
              <a:buChar char="Ø"/>
            </a:pPr>
            <a:r>
              <a:rPr lang="en-IN" dirty="0">
                <a:solidFill>
                  <a:srgbClr val="002060"/>
                </a:solidFill>
                <a:ea typeface="Roboto"/>
                <a:cs typeface="Roboto"/>
                <a:sym typeface="Roboto"/>
              </a:rPr>
              <a:t>Satisfaction level of employees is very important for a company. Employee with high satisfaction level have less chance of leaving the company.</a:t>
            </a:r>
          </a:p>
          <a:p>
            <a:endParaRPr lang="en-IN" dirty="0">
              <a:solidFill>
                <a:srgbClr val="002060"/>
              </a:solidFill>
            </a:endParaRPr>
          </a:p>
          <a:p>
            <a:endParaRPr lang="en-IN" dirty="0">
              <a:solidFill>
                <a:srgbClr val="002060"/>
              </a:solidFill>
            </a:endParaRPr>
          </a:p>
        </p:txBody>
      </p:sp>
      <p:sp>
        <p:nvSpPr>
          <p:cNvPr id="4" name="Title 1">
            <a:extLst>
              <a:ext uri="{FF2B5EF4-FFF2-40B4-BE49-F238E27FC236}">
                <a16:creationId xmlns:a16="http://schemas.microsoft.com/office/drawing/2014/main" id="{28990836-43F9-4247-A0F3-BA0CC8CCF7AA}"/>
              </a:ext>
            </a:extLst>
          </p:cNvPr>
          <p:cNvSpPr txBox="1">
            <a:spLocks/>
          </p:cNvSpPr>
          <p:nvPr/>
        </p:nvSpPr>
        <p:spPr>
          <a:xfrm>
            <a:off x="255105" y="139839"/>
            <a:ext cx="10515600" cy="7878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002060"/>
                </a:solidFill>
              </a:rPr>
              <a:t>Conclusion and insights</a:t>
            </a:r>
          </a:p>
        </p:txBody>
      </p:sp>
    </p:spTree>
    <p:extLst>
      <p:ext uri="{BB962C8B-B14F-4D97-AF65-F5344CB8AC3E}">
        <p14:creationId xmlns:p14="http://schemas.microsoft.com/office/powerpoint/2010/main" val="16546062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101</TotalTime>
  <Words>511</Words>
  <Application>Microsoft Office PowerPoint</Application>
  <PresentationFormat>Widescreen</PresentationFormat>
  <Paragraphs>93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Liberation Serif</vt:lpstr>
      <vt:lpstr>Roboto</vt:lpstr>
      <vt:lpstr>Trebuchet MS</vt:lpstr>
      <vt:lpstr>Wingdings</vt:lpstr>
      <vt:lpstr>Wingdings 3</vt:lpstr>
      <vt:lpstr>Facet</vt:lpstr>
      <vt:lpstr>Logistic Regression Model to predict if the employee is going to leave the company or not and determine the factors driving it</vt:lpstr>
      <vt:lpstr>Case study overview</vt:lpstr>
      <vt:lpstr>Methodology – CRISP Modelling</vt:lpstr>
      <vt:lpstr>Data understanding and exploration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Sreeharsh</dc:creator>
  <cp:lastModifiedBy>Sreeharsh</cp:lastModifiedBy>
  <cp:revision>61</cp:revision>
  <dcterms:created xsi:type="dcterms:W3CDTF">2019-10-08T17:17:29Z</dcterms:created>
  <dcterms:modified xsi:type="dcterms:W3CDTF">2019-10-09T16:37:00Z</dcterms:modified>
</cp:coreProperties>
</file>