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3"/>
  </p:notesMasterIdLst>
  <p:sldIdLst>
    <p:sldId id="256" r:id="rId2"/>
    <p:sldId id="257" r:id="rId3"/>
    <p:sldId id="258" r:id="rId4"/>
    <p:sldId id="259" r:id="rId5"/>
    <p:sldId id="265" r:id="rId6"/>
    <p:sldId id="266" r:id="rId7"/>
    <p:sldId id="262" r:id="rId8"/>
    <p:sldId id="267"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DFD7A-A7B6-49E0-A731-86CC365015A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2D09991B-742B-489E-87E7-5349E06A7A96}">
      <dgm:prSet phldrT="[Text]" custT="1"/>
      <dgm:spPr>
        <a:solidFill>
          <a:schemeClr val="accent2">
            <a:lumMod val="50000"/>
          </a:schemeClr>
        </a:solidFill>
      </dgm:spPr>
      <dgm:t>
        <a:bodyPr/>
        <a:lstStyle/>
        <a:p>
          <a:r>
            <a:rPr lang="en-IN" sz="1600" dirty="0"/>
            <a:t>Identify the problem</a:t>
          </a:r>
        </a:p>
      </dgm:t>
    </dgm:pt>
    <dgm:pt modelId="{612E188E-EDF3-4BDD-8431-6AEE5A93059E}" type="parTrans" cxnId="{4645BF6C-E59E-4167-B965-3590EC17418B}">
      <dgm:prSet/>
      <dgm:spPr/>
      <dgm:t>
        <a:bodyPr/>
        <a:lstStyle/>
        <a:p>
          <a:endParaRPr lang="en-IN"/>
        </a:p>
      </dgm:t>
    </dgm:pt>
    <dgm:pt modelId="{EC5CA88E-5CB0-4F63-BD64-51A45DE33370}" type="sibTrans" cxnId="{4645BF6C-E59E-4167-B965-3590EC17418B}">
      <dgm:prSet/>
      <dgm:spPr/>
      <dgm:t>
        <a:bodyPr/>
        <a:lstStyle/>
        <a:p>
          <a:endParaRPr lang="en-IN"/>
        </a:p>
      </dgm:t>
    </dgm:pt>
    <dgm:pt modelId="{C2B13EE1-E9D4-4950-B8D0-6E97D3882A51}">
      <dgm:prSet phldrT="[Text]" custT="1"/>
      <dgm:spPr>
        <a:solidFill>
          <a:schemeClr val="accent2">
            <a:lumMod val="50000"/>
          </a:schemeClr>
        </a:solidFill>
      </dgm:spPr>
      <dgm:t>
        <a:bodyPr/>
        <a:lstStyle/>
        <a:p>
          <a:r>
            <a:rPr lang="en-IN" sz="1600" dirty="0"/>
            <a:t>Data collection</a:t>
          </a:r>
        </a:p>
        <a:p>
          <a:r>
            <a:rPr lang="en-IN" sz="1600" dirty="0"/>
            <a:t>&amp; understanding</a:t>
          </a:r>
        </a:p>
      </dgm:t>
    </dgm:pt>
    <dgm:pt modelId="{53AFE104-4ECF-4732-B8B4-75C73AB82BB9}" type="parTrans" cxnId="{427AE64E-6C33-4F5E-97FF-021EB33ABF5D}">
      <dgm:prSet/>
      <dgm:spPr/>
      <dgm:t>
        <a:bodyPr/>
        <a:lstStyle/>
        <a:p>
          <a:endParaRPr lang="en-IN"/>
        </a:p>
      </dgm:t>
    </dgm:pt>
    <dgm:pt modelId="{91346736-7DAE-4E97-94F3-82C3826C27B0}" type="sibTrans" cxnId="{427AE64E-6C33-4F5E-97FF-021EB33ABF5D}">
      <dgm:prSet/>
      <dgm:spPr/>
      <dgm:t>
        <a:bodyPr/>
        <a:lstStyle/>
        <a:p>
          <a:endParaRPr lang="en-IN"/>
        </a:p>
      </dgm:t>
    </dgm:pt>
    <dgm:pt modelId="{F766FCAF-8680-418B-BD5B-B1F84164CB6F}">
      <dgm:prSet phldrT="[Text]" custT="1"/>
      <dgm:spPr>
        <a:solidFill>
          <a:schemeClr val="accent2">
            <a:lumMod val="50000"/>
          </a:schemeClr>
        </a:solidFill>
      </dgm:spPr>
      <dgm:t>
        <a:bodyPr/>
        <a:lstStyle/>
        <a:p>
          <a:r>
            <a:rPr lang="en-IN" sz="1600" dirty="0"/>
            <a:t>Data manipulation ( to find missing data)</a:t>
          </a:r>
        </a:p>
      </dgm:t>
    </dgm:pt>
    <dgm:pt modelId="{A27DCA0E-D4A5-48CB-84C4-7789FFF05B31}" type="parTrans" cxnId="{2C53D356-FD0A-41FE-B2B0-23D6A5D55598}">
      <dgm:prSet/>
      <dgm:spPr/>
      <dgm:t>
        <a:bodyPr/>
        <a:lstStyle/>
        <a:p>
          <a:endParaRPr lang="en-IN"/>
        </a:p>
      </dgm:t>
    </dgm:pt>
    <dgm:pt modelId="{C8338B38-79FD-40D9-99E7-1D007C54E60A}" type="sibTrans" cxnId="{2C53D356-FD0A-41FE-B2B0-23D6A5D55598}">
      <dgm:prSet/>
      <dgm:spPr/>
      <dgm:t>
        <a:bodyPr/>
        <a:lstStyle/>
        <a:p>
          <a:endParaRPr lang="en-IN"/>
        </a:p>
      </dgm:t>
    </dgm:pt>
    <dgm:pt modelId="{6FAF79B1-35E9-447C-AFE9-B3900703BA48}">
      <dgm:prSet custT="1"/>
      <dgm:spPr>
        <a:solidFill>
          <a:schemeClr val="accent2">
            <a:lumMod val="50000"/>
          </a:schemeClr>
        </a:solidFill>
      </dgm:spPr>
      <dgm:t>
        <a:bodyPr/>
        <a:lstStyle/>
        <a:p>
          <a:r>
            <a:rPr lang="en-IN" sz="1600" dirty="0"/>
            <a:t>Feature creation for model (data preparation)</a:t>
          </a:r>
        </a:p>
      </dgm:t>
    </dgm:pt>
    <dgm:pt modelId="{5A7E3D56-DF28-47BD-8D55-667BE8DB77DE}" type="parTrans" cxnId="{650AA4B7-9605-440D-9DCA-4C5ED4205FB4}">
      <dgm:prSet/>
      <dgm:spPr/>
      <dgm:t>
        <a:bodyPr/>
        <a:lstStyle/>
        <a:p>
          <a:endParaRPr lang="en-IN"/>
        </a:p>
      </dgm:t>
    </dgm:pt>
    <dgm:pt modelId="{8AE9A85F-517C-4725-8CBD-9D655194FB7E}" type="sibTrans" cxnId="{650AA4B7-9605-440D-9DCA-4C5ED4205FB4}">
      <dgm:prSet/>
      <dgm:spPr/>
      <dgm:t>
        <a:bodyPr/>
        <a:lstStyle/>
        <a:p>
          <a:endParaRPr lang="en-IN"/>
        </a:p>
      </dgm:t>
    </dgm:pt>
    <dgm:pt modelId="{51A59867-FA64-46E2-912D-9DF212DD7BC2}">
      <dgm:prSet custT="1"/>
      <dgm:spPr>
        <a:solidFill>
          <a:schemeClr val="accent2">
            <a:lumMod val="50000"/>
          </a:schemeClr>
        </a:solidFill>
      </dgm:spPr>
      <dgm:t>
        <a:bodyPr/>
        <a:lstStyle/>
        <a:p>
          <a:r>
            <a:rPr lang="en-IN" sz="1600" dirty="0"/>
            <a:t>Model building</a:t>
          </a:r>
        </a:p>
      </dgm:t>
    </dgm:pt>
    <dgm:pt modelId="{D375DD4D-6DF8-41C6-9B1D-F040BD419A2C}" type="parTrans" cxnId="{1BCF7832-5B30-4080-A54A-A0C129DD043C}">
      <dgm:prSet/>
      <dgm:spPr/>
      <dgm:t>
        <a:bodyPr/>
        <a:lstStyle/>
        <a:p>
          <a:endParaRPr lang="en-IN"/>
        </a:p>
      </dgm:t>
    </dgm:pt>
    <dgm:pt modelId="{08EDEDC2-C936-4251-B759-A4DF39603664}" type="sibTrans" cxnId="{1BCF7832-5B30-4080-A54A-A0C129DD043C}">
      <dgm:prSet/>
      <dgm:spPr/>
      <dgm:t>
        <a:bodyPr/>
        <a:lstStyle/>
        <a:p>
          <a:endParaRPr lang="en-IN"/>
        </a:p>
      </dgm:t>
    </dgm:pt>
    <dgm:pt modelId="{C548DC5B-C1FF-4424-A26C-935E3B655A80}">
      <dgm:prSet custT="1"/>
      <dgm:spPr>
        <a:solidFill>
          <a:schemeClr val="accent2">
            <a:lumMod val="50000"/>
          </a:schemeClr>
        </a:solidFill>
      </dgm:spPr>
      <dgm:t>
        <a:bodyPr/>
        <a:lstStyle/>
        <a:p>
          <a:r>
            <a:rPr lang="en-IN" sz="1600" dirty="0"/>
            <a:t>Feature reduction ( to choose optimal no. of variables)</a:t>
          </a:r>
        </a:p>
      </dgm:t>
    </dgm:pt>
    <dgm:pt modelId="{98F2317F-F7CC-48D5-8F92-62E9A695860E}" type="parTrans" cxnId="{7D739981-87A2-4AF0-A32A-7F7F69634A3C}">
      <dgm:prSet/>
      <dgm:spPr/>
      <dgm:t>
        <a:bodyPr/>
        <a:lstStyle/>
        <a:p>
          <a:endParaRPr lang="en-IN"/>
        </a:p>
      </dgm:t>
    </dgm:pt>
    <dgm:pt modelId="{BF4EC989-16E2-4508-9AF8-D762A899F8B2}" type="sibTrans" cxnId="{7D739981-87A2-4AF0-A32A-7F7F69634A3C}">
      <dgm:prSet/>
      <dgm:spPr/>
      <dgm:t>
        <a:bodyPr/>
        <a:lstStyle/>
        <a:p>
          <a:endParaRPr lang="en-IN"/>
        </a:p>
      </dgm:t>
    </dgm:pt>
    <dgm:pt modelId="{9EA8D1F6-30E4-4EF2-BA49-16D38CED50BD}">
      <dgm:prSet custT="1"/>
      <dgm:spPr>
        <a:solidFill>
          <a:schemeClr val="accent2">
            <a:lumMod val="50000"/>
          </a:schemeClr>
        </a:solidFill>
      </dgm:spPr>
      <dgm:t>
        <a:bodyPr/>
        <a:lstStyle/>
        <a:p>
          <a:r>
            <a:rPr lang="en-IN" sz="1600" dirty="0"/>
            <a:t>Model evaluation and validation</a:t>
          </a:r>
        </a:p>
      </dgm:t>
    </dgm:pt>
    <dgm:pt modelId="{C79ED035-3AD3-4B7A-9B46-8D04A664E41B}" type="parTrans" cxnId="{BAE3ADA8-4F5E-4539-A44C-A4927BE0510E}">
      <dgm:prSet/>
      <dgm:spPr/>
      <dgm:t>
        <a:bodyPr/>
        <a:lstStyle/>
        <a:p>
          <a:endParaRPr lang="en-IN"/>
        </a:p>
      </dgm:t>
    </dgm:pt>
    <dgm:pt modelId="{6F6F01BC-DE5F-4EFF-868D-59157E4BB426}" type="sibTrans" cxnId="{BAE3ADA8-4F5E-4539-A44C-A4927BE0510E}">
      <dgm:prSet/>
      <dgm:spPr/>
      <dgm:t>
        <a:bodyPr/>
        <a:lstStyle/>
        <a:p>
          <a:endParaRPr lang="en-IN"/>
        </a:p>
      </dgm:t>
    </dgm:pt>
    <dgm:pt modelId="{130483C1-6682-48AF-9079-2152513A05CC}" type="pres">
      <dgm:prSet presAssocID="{046DFD7A-A7B6-49E0-A731-86CC365015A2}" presName="CompostProcess" presStyleCnt="0">
        <dgm:presLayoutVars>
          <dgm:dir/>
          <dgm:resizeHandles val="exact"/>
        </dgm:presLayoutVars>
      </dgm:prSet>
      <dgm:spPr/>
    </dgm:pt>
    <dgm:pt modelId="{791962C5-2EC0-4C5F-B591-ADA37C9115AE}" type="pres">
      <dgm:prSet presAssocID="{046DFD7A-A7B6-49E0-A731-86CC365015A2}" presName="arrow" presStyleLbl="bgShp" presStyleIdx="0" presStyleCnt="1"/>
      <dgm:spPr>
        <a:solidFill>
          <a:schemeClr val="accent4">
            <a:lumMod val="60000"/>
            <a:lumOff val="40000"/>
          </a:schemeClr>
        </a:solidFill>
      </dgm:spPr>
    </dgm:pt>
    <dgm:pt modelId="{6D167D66-3427-4FFE-81B7-377FB7B46956}" type="pres">
      <dgm:prSet presAssocID="{046DFD7A-A7B6-49E0-A731-86CC365015A2}" presName="linearProcess" presStyleCnt="0"/>
      <dgm:spPr/>
    </dgm:pt>
    <dgm:pt modelId="{B535A760-B374-4968-9245-AA1C926AEE26}" type="pres">
      <dgm:prSet presAssocID="{2D09991B-742B-489E-87E7-5349E06A7A96}" presName="textNode" presStyleLbl="node1" presStyleIdx="0" presStyleCnt="7" custLinFactNeighborX="-336">
        <dgm:presLayoutVars>
          <dgm:bulletEnabled val="1"/>
        </dgm:presLayoutVars>
      </dgm:prSet>
      <dgm:spPr/>
    </dgm:pt>
    <dgm:pt modelId="{930CE05C-874C-4F7D-89E5-B5C54166A524}" type="pres">
      <dgm:prSet presAssocID="{EC5CA88E-5CB0-4F63-BD64-51A45DE33370}" presName="sibTrans" presStyleCnt="0"/>
      <dgm:spPr/>
    </dgm:pt>
    <dgm:pt modelId="{CEF188AD-E363-4024-B83E-DB9CC9595C12}" type="pres">
      <dgm:prSet presAssocID="{C2B13EE1-E9D4-4950-B8D0-6E97D3882A51}" presName="textNode" presStyleLbl="node1" presStyleIdx="1" presStyleCnt="7" custScaleX="111620" custLinFactNeighborX="-336">
        <dgm:presLayoutVars>
          <dgm:bulletEnabled val="1"/>
        </dgm:presLayoutVars>
      </dgm:prSet>
      <dgm:spPr/>
    </dgm:pt>
    <dgm:pt modelId="{01F68AB0-623E-4C12-BF5F-16A96D4EF822}" type="pres">
      <dgm:prSet presAssocID="{91346736-7DAE-4E97-94F3-82C3826C27B0}" presName="sibTrans" presStyleCnt="0"/>
      <dgm:spPr/>
    </dgm:pt>
    <dgm:pt modelId="{6F1D3468-2A97-4637-9DB8-1AB70983C48C}" type="pres">
      <dgm:prSet presAssocID="{F766FCAF-8680-418B-BD5B-B1F84164CB6F}" presName="textNode" presStyleLbl="node1" presStyleIdx="2" presStyleCnt="7" custLinFactNeighborX="-336">
        <dgm:presLayoutVars>
          <dgm:bulletEnabled val="1"/>
        </dgm:presLayoutVars>
      </dgm:prSet>
      <dgm:spPr/>
    </dgm:pt>
    <dgm:pt modelId="{4D4ECFE1-7AF2-40BD-94D0-B47B3A367481}" type="pres">
      <dgm:prSet presAssocID="{C8338B38-79FD-40D9-99E7-1D007C54E60A}" presName="sibTrans" presStyleCnt="0"/>
      <dgm:spPr/>
    </dgm:pt>
    <dgm:pt modelId="{25EF6176-356A-4A81-B818-F0E2091997C4}" type="pres">
      <dgm:prSet presAssocID="{6FAF79B1-35E9-447C-AFE9-B3900703BA48}" presName="textNode" presStyleLbl="node1" presStyleIdx="3" presStyleCnt="7" custLinFactNeighborX="-336">
        <dgm:presLayoutVars>
          <dgm:bulletEnabled val="1"/>
        </dgm:presLayoutVars>
      </dgm:prSet>
      <dgm:spPr/>
    </dgm:pt>
    <dgm:pt modelId="{F330F358-DA8A-4E6C-93A5-94799DF55CC9}" type="pres">
      <dgm:prSet presAssocID="{8AE9A85F-517C-4725-8CBD-9D655194FB7E}" presName="sibTrans" presStyleCnt="0"/>
      <dgm:spPr/>
    </dgm:pt>
    <dgm:pt modelId="{3BE05DDC-CB75-4C94-A3CD-17014F90395C}" type="pres">
      <dgm:prSet presAssocID="{51A59867-FA64-46E2-912D-9DF212DD7BC2}" presName="textNode" presStyleLbl="node1" presStyleIdx="4" presStyleCnt="7" custLinFactNeighborX="-336">
        <dgm:presLayoutVars>
          <dgm:bulletEnabled val="1"/>
        </dgm:presLayoutVars>
      </dgm:prSet>
      <dgm:spPr/>
    </dgm:pt>
    <dgm:pt modelId="{7D398D10-85B1-4EB5-897E-DD76A6E2F97C}" type="pres">
      <dgm:prSet presAssocID="{08EDEDC2-C936-4251-B759-A4DF39603664}" presName="sibTrans" presStyleCnt="0"/>
      <dgm:spPr/>
    </dgm:pt>
    <dgm:pt modelId="{11A27643-F29B-4E16-962E-A55B8897777B}" type="pres">
      <dgm:prSet presAssocID="{C548DC5B-C1FF-4424-A26C-935E3B655A80}" presName="textNode" presStyleLbl="node1" presStyleIdx="5" presStyleCnt="7" custLinFactNeighborX="-336">
        <dgm:presLayoutVars>
          <dgm:bulletEnabled val="1"/>
        </dgm:presLayoutVars>
      </dgm:prSet>
      <dgm:spPr/>
    </dgm:pt>
    <dgm:pt modelId="{29E9BA70-3BA5-4CA5-94A2-294D008DC593}" type="pres">
      <dgm:prSet presAssocID="{BF4EC989-16E2-4508-9AF8-D762A899F8B2}" presName="sibTrans" presStyleCnt="0"/>
      <dgm:spPr/>
    </dgm:pt>
    <dgm:pt modelId="{F009A903-789C-4797-8180-C13BB631C65C}" type="pres">
      <dgm:prSet presAssocID="{9EA8D1F6-30E4-4EF2-BA49-16D38CED50BD}" presName="textNode" presStyleLbl="node1" presStyleIdx="6" presStyleCnt="7" custLinFactNeighborX="0">
        <dgm:presLayoutVars>
          <dgm:bulletEnabled val="1"/>
        </dgm:presLayoutVars>
      </dgm:prSet>
      <dgm:spPr/>
    </dgm:pt>
  </dgm:ptLst>
  <dgm:cxnLst>
    <dgm:cxn modelId="{657DB718-BD4C-4F89-953E-4A4ED2119264}" type="presOf" srcId="{2D09991B-742B-489E-87E7-5349E06A7A96}" destId="{B535A760-B374-4968-9245-AA1C926AEE26}" srcOrd="0" destOrd="0" presId="urn:microsoft.com/office/officeart/2005/8/layout/hProcess9"/>
    <dgm:cxn modelId="{1BCF7832-5B30-4080-A54A-A0C129DD043C}" srcId="{046DFD7A-A7B6-49E0-A731-86CC365015A2}" destId="{51A59867-FA64-46E2-912D-9DF212DD7BC2}" srcOrd="4" destOrd="0" parTransId="{D375DD4D-6DF8-41C6-9B1D-F040BD419A2C}" sibTransId="{08EDEDC2-C936-4251-B759-A4DF39603664}"/>
    <dgm:cxn modelId="{E407E043-B7F1-453A-B53F-D67B844F80DE}" type="presOf" srcId="{F766FCAF-8680-418B-BD5B-B1F84164CB6F}" destId="{6F1D3468-2A97-4637-9DB8-1AB70983C48C}" srcOrd="0" destOrd="0" presId="urn:microsoft.com/office/officeart/2005/8/layout/hProcess9"/>
    <dgm:cxn modelId="{CACC5845-3EAA-47A2-B8DE-32F3B4E5BE6C}" type="presOf" srcId="{6FAF79B1-35E9-447C-AFE9-B3900703BA48}" destId="{25EF6176-356A-4A81-B818-F0E2091997C4}" srcOrd="0" destOrd="0" presId="urn:microsoft.com/office/officeart/2005/8/layout/hProcess9"/>
    <dgm:cxn modelId="{4645BF6C-E59E-4167-B965-3590EC17418B}" srcId="{046DFD7A-A7B6-49E0-A731-86CC365015A2}" destId="{2D09991B-742B-489E-87E7-5349E06A7A96}" srcOrd="0" destOrd="0" parTransId="{612E188E-EDF3-4BDD-8431-6AEE5A93059E}" sibTransId="{EC5CA88E-5CB0-4F63-BD64-51A45DE33370}"/>
    <dgm:cxn modelId="{427AE64E-6C33-4F5E-97FF-021EB33ABF5D}" srcId="{046DFD7A-A7B6-49E0-A731-86CC365015A2}" destId="{C2B13EE1-E9D4-4950-B8D0-6E97D3882A51}" srcOrd="1" destOrd="0" parTransId="{53AFE104-4ECF-4732-B8B4-75C73AB82BB9}" sibTransId="{91346736-7DAE-4E97-94F3-82C3826C27B0}"/>
    <dgm:cxn modelId="{262B4170-42F2-4D0B-B121-4DCC31A99526}" type="presOf" srcId="{046DFD7A-A7B6-49E0-A731-86CC365015A2}" destId="{130483C1-6682-48AF-9079-2152513A05CC}" srcOrd="0" destOrd="0" presId="urn:microsoft.com/office/officeart/2005/8/layout/hProcess9"/>
    <dgm:cxn modelId="{0B9ED955-4F7D-4F72-8F25-1C84D0A04CDB}" type="presOf" srcId="{51A59867-FA64-46E2-912D-9DF212DD7BC2}" destId="{3BE05DDC-CB75-4C94-A3CD-17014F90395C}" srcOrd="0" destOrd="0" presId="urn:microsoft.com/office/officeart/2005/8/layout/hProcess9"/>
    <dgm:cxn modelId="{2C53D356-FD0A-41FE-B2B0-23D6A5D55598}" srcId="{046DFD7A-A7B6-49E0-A731-86CC365015A2}" destId="{F766FCAF-8680-418B-BD5B-B1F84164CB6F}" srcOrd="2" destOrd="0" parTransId="{A27DCA0E-D4A5-48CB-84C4-7789FFF05B31}" sibTransId="{C8338B38-79FD-40D9-99E7-1D007C54E60A}"/>
    <dgm:cxn modelId="{7D739981-87A2-4AF0-A32A-7F7F69634A3C}" srcId="{046DFD7A-A7B6-49E0-A731-86CC365015A2}" destId="{C548DC5B-C1FF-4424-A26C-935E3B655A80}" srcOrd="5" destOrd="0" parTransId="{98F2317F-F7CC-48D5-8F92-62E9A695860E}" sibTransId="{BF4EC989-16E2-4508-9AF8-D762A899F8B2}"/>
    <dgm:cxn modelId="{BAE3ADA8-4F5E-4539-A44C-A4927BE0510E}" srcId="{046DFD7A-A7B6-49E0-A731-86CC365015A2}" destId="{9EA8D1F6-30E4-4EF2-BA49-16D38CED50BD}" srcOrd="6" destOrd="0" parTransId="{C79ED035-3AD3-4B7A-9B46-8D04A664E41B}" sibTransId="{6F6F01BC-DE5F-4EFF-868D-59157E4BB426}"/>
    <dgm:cxn modelId="{650AA4B7-9605-440D-9DCA-4C5ED4205FB4}" srcId="{046DFD7A-A7B6-49E0-A731-86CC365015A2}" destId="{6FAF79B1-35E9-447C-AFE9-B3900703BA48}" srcOrd="3" destOrd="0" parTransId="{5A7E3D56-DF28-47BD-8D55-667BE8DB77DE}" sibTransId="{8AE9A85F-517C-4725-8CBD-9D655194FB7E}"/>
    <dgm:cxn modelId="{11F9C8CD-2967-4A20-A7EF-B37740C3D6B3}" type="presOf" srcId="{9EA8D1F6-30E4-4EF2-BA49-16D38CED50BD}" destId="{F009A903-789C-4797-8180-C13BB631C65C}" srcOrd="0" destOrd="0" presId="urn:microsoft.com/office/officeart/2005/8/layout/hProcess9"/>
    <dgm:cxn modelId="{9542A5CE-1C98-41B6-949B-CDB73FECA185}" type="presOf" srcId="{C548DC5B-C1FF-4424-A26C-935E3B655A80}" destId="{11A27643-F29B-4E16-962E-A55B8897777B}" srcOrd="0" destOrd="0" presId="urn:microsoft.com/office/officeart/2005/8/layout/hProcess9"/>
    <dgm:cxn modelId="{081174EB-AFD8-4F84-96D9-ECE8CCEAC4BD}" type="presOf" srcId="{C2B13EE1-E9D4-4950-B8D0-6E97D3882A51}" destId="{CEF188AD-E363-4024-B83E-DB9CC9595C12}" srcOrd="0" destOrd="0" presId="urn:microsoft.com/office/officeart/2005/8/layout/hProcess9"/>
    <dgm:cxn modelId="{63D9907F-4EB9-4CE1-8720-B48A1B0DC20E}" type="presParOf" srcId="{130483C1-6682-48AF-9079-2152513A05CC}" destId="{791962C5-2EC0-4C5F-B591-ADA37C9115AE}" srcOrd="0" destOrd="0" presId="urn:microsoft.com/office/officeart/2005/8/layout/hProcess9"/>
    <dgm:cxn modelId="{60D72DD3-8076-4B0C-AD11-2E4B235B9D20}" type="presParOf" srcId="{130483C1-6682-48AF-9079-2152513A05CC}" destId="{6D167D66-3427-4FFE-81B7-377FB7B46956}" srcOrd="1" destOrd="0" presId="urn:microsoft.com/office/officeart/2005/8/layout/hProcess9"/>
    <dgm:cxn modelId="{2CE86A69-7929-4C34-88E9-F03C79743037}" type="presParOf" srcId="{6D167D66-3427-4FFE-81B7-377FB7B46956}" destId="{B535A760-B374-4968-9245-AA1C926AEE26}" srcOrd="0" destOrd="0" presId="urn:microsoft.com/office/officeart/2005/8/layout/hProcess9"/>
    <dgm:cxn modelId="{77D1589B-21B8-4110-A2B1-15FB647A0702}" type="presParOf" srcId="{6D167D66-3427-4FFE-81B7-377FB7B46956}" destId="{930CE05C-874C-4F7D-89E5-B5C54166A524}" srcOrd="1" destOrd="0" presId="urn:microsoft.com/office/officeart/2005/8/layout/hProcess9"/>
    <dgm:cxn modelId="{68A8D2D7-F299-4EA8-BFDF-B1A250B8713D}" type="presParOf" srcId="{6D167D66-3427-4FFE-81B7-377FB7B46956}" destId="{CEF188AD-E363-4024-B83E-DB9CC9595C12}" srcOrd="2" destOrd="0" presId="urn:microsoft.com/office/officeart/2005/8/layout/hProcess9"/>
    <dgm:cxn modelId="{E38CDE25-4B84-43AC-A1CE-473A10AA63EF}" type="presParOf" srcId="{6D167D66-3427-4FFE-81B7-377FB7B46956}" destId="{01F68AB0-623E-4C12-BF5F-16A96D4EF822}" srcOrd="3" destOrd="0" presId="urn:microsoft.com/office/officeart/2005/8/layout/hProcess9"/>
    <dgm:cxn modelId="{8A1744BD-BC80-4114-8A02-552384E51533}" type="presParOf" srcId="{6D167D66-3427-4FFE-81B7-377FB7B46956}" destId="{6F1D3468-2A97-4637-9DB8-1AB70983C48C}" srcOrd="4" destOrd="0" presId="urn:microsoft.com/office/officeart/2005/8/layout/hProcess9"/>
    <dgm:cxn modelId="{DDD90B90-9AC2-4AAD-98C1-7320A91B751A}" type="presParOf" srcId="{6D167D66-3427-4FFE-81B7-377FB7B46956}" destId="{4D4ECFE1-7AF2-40BD-94D0-B47B3A367481}" srcOrd="5" destOrd="0" presId="urn:microsoft.com/office/officeart/2005/8/layout/hProcess9"/>
    <dgm:cxn modelId="{FA98C637-B6A8-43E8-B375-91FF4C5C6709}" type="presParOf" srcId="{6D167D66-3427-4FFE-81B7-377FB7B46956}" destId="{25EF6176-356A-4A81-B818-F0E2091997C4}" srcOrd="6" destOrd="0" presId="urn:microsoft.com/office/officeart/2005/8/layout/hProcess9"/>
    <dgm:cxn modelId="{8E3B11C4-DC58-4BF9-83B3-24907FA7A5F1}" type="presParOf" srcId="{6D167D66-3427-4FFE-81B7-377FB7B46956}" destId="{F330F358-DA8A-4E6C-93A5-94799DF55CC9}" srcOrd="7" destOrd="0" presId="urn:microsoft.com/office/officeart/2005/8/layout/hProcess9"/>
    <dgm:cxn modelId="{D3B75F68-61E4-45C4-96C1-1288585120E4}" type="presParOf" srcId="{6D167D66-3427-4FFE-81B7-377FB7B46956}" destId="{3BE05DDC-CB75-4C94-A3CD-17014F90395C}" srcOrd="8" destOrd="0" presId="urn:microsoft.com/office/officeart/2005/8/layout/hProcess9"/>
    <dgm:cxn modelId="{B535E5CE-3BE6-421A-B711-3B10F58A9968}" type="presParOf" srcId="{6D167D66-3427-4FFE-81B7-377FB7B46956}" destId="{7D398D10-85B1-4EB5-897E-DD76A6E2F97C}" srcOrd="9" destOrd="0" presId="urn:microsoft.com/office/officeart/2005/8/layout/hProcess9"/>
    <dgm:cxn modelId="{E0D8ABCA-0B27-41E7-8C64-0325A5C8C69D}" type="presParOf" srcId="{6D167D66-3427-4FFE-81B7-377FB7B46956}" destId="{11A27643-F29B-4E16-962E-A55B8897777B}" srcOrd="10" destOrd="0" presId="urn:microsoft.com/office/officeart/2005/8/layout/hProcess9"/>
    <dgm:cxn modelId="{5D49FA72-356B-47E4-A1A8-621EB1D31C01}" type="presParOf" srcId="{6D167D66-3427-4FFE-81B7-377FB7B46956}" destId="{29E9BA70-3BA5-4CA5-94A2-294D008DC593}" srcOrd="11" destOrd="0" presId="urn:microsoft.com/office/officeart/2005/8/layout/hProcess9"/>
    <dgm:cxn modelId="{ED5FC2A2-4018-4410-A810-7B5C090B4930}" type="presParOf" srcId="{6D167D66-3427-4FFE-81B7-377FB7B46956}" destId="{F009A903-789C-4797-8180-C13BB631C65C}"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962C5-2EC0-4C5F-B591-ADA37C9115AE}">
      <dsp:nvSpPr>
        <dsp:cNvPr id="0" name=""/>
        <dsp:cNvSpPr/>
      </dsp:nvSpPr>
      <dsp:spPr>
        <a:xfrm>
          <a:off x="870087" y="0"/>
          <a:ext cx="9860997" cy="4031237"/>
        </a:xfrm>
        <a:prstGeom prst="rightArrow">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B535A760-B374-4968-9245-AA1C926AEE26}">
      <dsp:nvSpPr>
        <dsp:cNvPr id="0" name=""/>
        <dsp:cNvSpPr/>
      </dsp:nvSpPr>
      <dsp:spPr>
        <a:xfrm>
          <a:off x="0"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Identify the problem</a:t>
          </a:r>
        </a:p>
      </dsp:txBody>
      <dsp:txXfrm>
        <a:off x="69767" y="1279138"/>
        <a:ext cx="1289653" cy="1472960"/>
      </dsp:txXfrm>
    </dsp:sp>
    <dsp:sp modelId="{CEF188AD-E363-4024-B83E-DB9CC9595C12}">
      <dsp:nvSpPr>
        <dsp:cNvPr id="0" name=""/>
        <dsp:cNvSpPr/>
      </dsp:nvSpPr>
      <dsp:spPr>
        <a:xfrm>
          <a:off x="1667385" y="1209371"/>
          <a:ext cx="1595259"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a:t>
          </a:r>
        </a:p>
        <a:p>
          <a:pPr marL="0" lvl="0" indent="0" algn="ctr" defTabSz="711200">
            <a:lnSpc>
              <a:spcPct val="90000"/>
            </a:lnSpc>
            <a:spcBef>
              <a:spcPct val="0"/>
            </a:spcBef>
            <a:spcAft>
              <a:spcPct val="35000"/>
            </a:spcAft>
            <a:buNone/>
          </a:pPr>
          <a:r>
            <a:rPr lang="en-IN" sz="1600" kern="1200" dirty="0"/>
            <a:t>&amp; understanding</a:t>
          </a:r>
        </a:p>
      </dsp:txBody>
      <dsp:txXfrm>
        <a:off x="1745259" y="1287245"/>
        <a:ext cx="1439511" cy="1456746"/>
      </dsp:txXfrm>
    </dsp:sp>
    <dsp:sp modelId="{6F1D3468-2A97-4637-9DB8-1AB70983C48C}">
      <dsp:nvSpPr>
        <dsp:cNvPr id="0" name=""/>
        <dsp:cNvSpPr/>
      </dsp:nvSpPr>
      <dsp:spPr>
        <a:xfrm>
          <a:off x="3500842"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manipulation ( to find missing data)</a:t>
          </a:r>
        </a:p>
      </dsp:txBody>
      <dsp:txXfrm>
        <a:off x="3570609" y="1279138"/>
        <a:ext cx="1289653" cy="1472960"/>
      </dsp:txXfrm>
    </dsp:sp>
    <dsp:sp modelId="{25EF6176-356A-4A81-B818-F0E2091997C4}">
      <dsp:nvSpPr>
        <dsp:cNvPr id="0" name=""/>
        <dsp:cNvSpPr/>
      </dsp:nvSpPr>
      <dsp:spPr>
        <a:xfrm>
          <a:off x="5168228"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creation for model (data preparation)</a:t>
          </a:r>
        </a:p>
      </dsp:txBody>
      <dsp:txXfrm>
        <a:off x="5237995" y="1279138"/>
        <a:ext cx="1289653" cy="1472960"/>
      </dsp:txXfrm>
    </dsp:sp>
    <dsp:sp modelId="{3BE05DDC-CB75-4C94-A3CD-17014F90395C}">
      <dsp:nvSpPr>
        <dsp:cNvPr id="0" name=""/>
        <dsp:cNvSpPr/>
      </dsp:nvSpPr>
      <dsp:spPr>
        <a:xfrm>
          <a:off x="6835613"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building</a:t>
          </a:r>
        </a:p>
      </dsp:txBody>
      <dsp:txXfrm>
        <a:off x="6905380" y="1279138"/>
        <a:ext cx="1289653" cy="1472960"/>
      </dsp:txXfrm>
    </dsp:sp>
    <dsp:sp modelId="{11A27643-F29B-4E16-962E-A55B8897777B}">
      <dsp:nvSpPr>
        <dsp:cNvPr id="0" name=""/>
        <dsp:cNvSpPr/>
      </dsp:nvSpPr>
      <dsp:spPr>
        <a:xfrm>
          <a:off x="8502998"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reduction ( to choose optimal no. of variables)</a:t>
          </a:r>
        </a:p>
      </dsp:txBody>
      <dsp:txXfrm>
        <a:off x="8572765" y="1279138"/>
        <a:ext cx="1289653" cy="1472960"/>
      </dsp:txXfrm>
    </dsp:sp>
    <dsp:sp modelId="{F009A903-789C-4797-8180-C13BB631C65C}">
      <dsp:nvSpPr>
        <dsp:cNvPr id="0" name=""/>
        <dsp:cNvSpPr/>
      </dsp:nvSpPr>
      <dsp:spPr>
        <a:xfrm>
          <a:off x="10171184" y="1209371"/>
          <a:ext cx="1429187" cy="161249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Model evaluation and validation</a:t>
          </a:r>
        </a:p>
      </dsp:txBody>
      <dsp:txXfrm>
        <a:off x="10240951" y="1279138"/>
        <a:ext cx="1289653" cy="14729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31A02-F47F-4805-A6CD-8E8046B59621}" type="datetimeFigureOut">
              <a:rPr lang="en-IN" smtClean="0"/>
              <a:t>09-10-2019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05316-A7EB-48F3-90A4-3C82B840AE3B}" type="slidenum">
              <a:rPr lang="en-IN" smtClean="0"/>
              <a:t>‹#›</a:t>
            </a:fld>
            <a:endParaRPr lang="en-IN"/>
          </a:p>
        </p:txBody>
      </p:sp>
    </p:spTree>
    <p:extLst>
      <p:ext uri="{BB962C8B-B14F-4D97-AF65-F5344CB8AC3E}">
        <p14:creationId xmlns:p14="http://schemas.microsoft.com/office/powerpoint/2010/main" val="262975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6845EE-7F12-4930-B1A4-FCCD327A447E}"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1706611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845EE-7F12-4930-B1A4-FCCD327A447E}"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340448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845EE-7F12-4930-B1A4-FCCD327A447E}"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311683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845EE-7F12-4930-B1A4-FCCD327A447E}"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355077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D6845EE-7F12-4930-B1A4-FCCD327A447E}"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16393171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D6845EE-7F12-4930-B1A4-FCCD327A447E}" type="datetimeFigureOut">
              <a:rPr lang="en-IN" smtClean="0"/>
              <a:t>09-10-2019</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8370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D6845EE-7F12-4930-B1A4-FCCD327A447E}"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827EBE-89CC-4678-8909-7179A7D7202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591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6845EE-7F12-4930-B1A4-FCCD327A447E}" type="datetimeFigureOut">
              <a:rPr lang="en-IN" smtClean="0"/>
              <a:t>09-10-2019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60203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845EE-7F12-4930-B1A4-FCCD327A447E}" type="datetimeFigureOut">
              <a:rPr lang="en-IN" smtClean="0"/>
              <a:t>09-10-2019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33490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D6845EE-7F12-4930-B1A4-FCCD327A447E}" type="datetimeFigureOut">
              <a:rPr lang="en-IN" smtClean="0"/>
              <a:t>09-10-2019</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268952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D6845EE-7F12-4930-B1A4-FCCD327A447E}" type="datetimeFigureOut">
              <a:rPr lang="en-IN" smtClean="0"/>
              <a:t>09-10-2019</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98827EBE-89CC-4678-8909-7179A7D72025}" type="slidenum">
              <a:rPr lang="en-IN" smtClean="0"/>
              <a:t>‹#›</a:t>
            </a:fld>
            <a:endParaRPr lang="en-IN"/>
          </a:p>
        </p:txBody>
      </p:sp>
    </p:spTree>
    <p:extLst>
      <p:ext uri="{BB962C8B-B14F-4D97-AF65-F5344CB8AC3E}">
        <p14:creationId xmlns:p14="http://schemas.microsoft.com/office/powerpoint/2010/main" val="24315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D6845EE-7F12-4930-B1A4-FCCD327A447E}" type="datetimeFigureOut">
              <a:rPr lang="en-IN" smtClean="0"/>
              <a:t>09-10-2019</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8827EBE-89CC-4678-8909-7179A7D72025}" type="slidenum">
              <a:rPr lang="en-IN" smtClean="0"/>
              <a:t>‹#›</a:t>
            </a:fld>
            <a:endParaRPr lang="en-IN"/>
          </a:p>
        </p:txBody>
      </p:sp>
    </p:spTree>
    <p:extLst>
      <p:ext uri="{BB962C8B-B14F-4D97-AF65-F5344CB8AC3E}">
        <p14:creationId xmlns:p14="http://schemas.microsoft.com/office/powerpoint/2010/main" val="4046700692"/>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7153-3C47-485A-876B-7B98A690F76B}"/>
              </a:ext>
            </a:extLst>
          </p:cNvPr>
          <p:cNvSpPr>
            <a:spLocks noGrp="1"/>
          </p:cNvSpPr>
          <p:nvPr>
            <p:ph type="ctrTitle"/>
          </p:nvPr>
        </p:nvSpPr>
        <p:spPr>
          <a:xfrm>
            <a:off x="344557" y="742119"/>
            <a:ext cx="11357113" cy="2979876"/>
          </a:xfrm>
        </p:spPr>
        <p:txBody>
          <a:bodyPr>
            <a:normAutofit/>
          </a:bodyPr>
          <a:lstStyle/>
          <a:p>
            <a:r>
              <a:rPr lang="en-IN" dirty="0"/>
              <a:t>Linear Regression Model to predict car price and determine factors which has direct impact on car price</a:t>
            </a:r>
          </a:p>
        </p:txBody>
      </p:sp>
      <p:sp>
        <p:nvSpPr>
          <p:cNvPr id="6" name="Subtitle 2">
            <a:extLst>
              <a:ext uri="{FF2B5EF4-FFF2-40B4-BE49-F238E27FC236}">
                <a16:creationId xmlns:a16="http://schemas.microsoft.com/office/drawing/2014/main" id="{FA79986F-AA50-4A7F-8E0D-328E2ABAE3D8}"/>
              </a:ext>
            </a:extLst>
          </p:cNvPr>
          <p:cNvSpPr>
            <a:spLocks noGrp="1"/>
          </p:cNvSpPr>
          <p:nvPr>
            <p:ph type="subTitle" idx="1"/>
          </p:nvPr>
        </p:nvSpPr>
        <p:spPr>
          <a:xfrm>
            <a:off x="6997148" y="4373217"/>
            <a:ext cx="4704522" cy="2285264"/>
          </a:xfrm>
        </p:spPr>
        <p:txBody>
          <a:bodyPr>
            <a:normAutofit lnSpcReduction="10000"/>
          </a:bodyPr>
          <a:lstStyle/>
          <a:p>
            <a:pPr algn="r"/>
            <a:r>
              <a:rPr lang="en-IN" sz="2400" dirty="0">
                <a:solidFill>
                  <a:schemeClr val="bg1"/>
                </a:solidFill>
              </a:rPr>
              <a:t>Done by:</a:t>
            </a:r>
          </a:p>
          <a:p>
            <a:pPr algn="r"/>
            <a:r>
              <a:rPr lang="en-IN" sz="2400" b="1" dirty="0">
                <a:solidFill>
                  <a:schemeClr val="bg1"/>
                </a:solidFill>
              </a:rPr>
              <a:t>Sreeharsh Nair</a:t>
            </a:r>
          </a:p>
          <a:p>
            <a:pPr algn="r"/>
            <a:r>
              <a:rPr lang="en-IN" sz="2400" dirty="0">
                <a:solidFill>
                  <a:schemeClr val="bg1"/>
                </a:solidFill>
              </a:rPr>
              <a:t>IIT MADRAS</a:t>
            </a:r>
          </a:p>
          <a:p>
            <a:pPr algn="r"/>
            <a:r>
              <a:rPr lang="en-IN" sz="2400" dirty="0">
                <a:solidFill>
                  <a:schemeClr val="bg1"/>
                </a:solidFill>
              </a:rPr>
              <a:t>Ph:8281400538</a:t>
            </a:r>
          </a:p>
          <a:p>
            <a:pPr algn="r"/>
            <a:r>
              <a:rPr lang="en-IN" sz="2400" dirty="0">
                <a:solidFill>
                  <a:schemeClr val="bg1"/>
                </a:solidFill>
              </a:rPr>
              <a:t>harshnair34@gmail.com</a:t>
            </a:r>
          </a:p>
          <a:p>
            <a:pPr algn="r"/>
            <a:endParaRPr lang="en-IN" sz="2400" dirty="0">
              <a:solidFill>
                <a:schemeClr val="bg1"/>
              </a:solidFill>
            </a:endParaRPr>
          </a:p>
        </p:txBody>
      </p:sp>
    </p:spTree>
    <p:extLst>
      <p:ext uri="{BB962C8B-B14F-4D97-AF65-F5344CB8AC3E}">
        <p14:creationId xmlns:p14="http://schemas.microsoft.com/office/powerpoint/2010/main" val="395363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41425-A4DE-4C92-B8EF-58F67FFE9505}"/>
              </a:ext>
            </a:extLst>
          </p:cNvPr>
          <p:cNvSpPr>
            <a:spLocks noGrp="1"/>
          </p:cNvSpPr>
          <p:nvPr>
            <p:ph idx="1"/>
          </p:nvPr>
        </p:nvSpPr>
        <p:spPr>
          <a:xfrm>
            <a:off x="463826" y="1289602"/>
            <a:ext cx="10889974" cy="5249310"/>
          </a:xfrm>
        </p:spPr>
        <p:txBody>
          <a:bodyPr/>
          <a:lstStyle/>
          <a:p>
            <a:r>
              <a:rPr lang="en-IN" sz="2400" dirty="0"/>
              <a:t>Was able to develop a linear regressor model to predict car price.</a:t>
            </a:r>
          </a:p>
          <a:p>
            <a:r>
              <a:rPr lang="en-IN" sz="2400" dirty="0"/>
              <a:t>Was able to identify critical independent variables which have an impact on the car price.</a:t>
            </a:r>
          </a:p>
          <a:p>
            <a:r>
              <a:rPr lang="en-IN" sz="2400" dirty="0"/>
              <a:t>Was able to perform feature reduction and hence test the model with reduced number of features.</a:t>
            </a:r>
          </a:p>
          <a:p>
            <a:r>
              <a:rPr lang="en-IN" sz="2400" dirty="0"/>
              <a:t>The following features could affect car price after comparing results from correlation graphs and linear regression (OLS) study:</a:t>
            </a:r>
          </a:p>
          <a:p>
            <a:pPr>
              <a:buFont typeface="Wingdings" panose="05000000000000000000" pitchFamily="2" charset="2"/>
              <a:buChar char="ü"/>
            </a:pPr>
            <a:r>
              <a:rPr lang="en-IN" sz="2400" dirty="0"/>
              <a:t>Curbweight</a:t>
            </a:r>
          </a:p>
          <a:p>
            <a:pPr>
              <a:buFont typeface="Wingdings" panose="05000000000000000000" pitchFamily="2" charset="2"/>
              <a:buChar char="ü"/>
            </a:pPr>
            <a:r>
              <a:rPr lang="en-IN" sz="2400" dirty="0"/>
              <a:t>Wheelbase</a:t>
            </a:r>
          </a:p>
          <a:p>
            <a:pPr>
              <a:buFont typeface="Wingdings" panose="05000000000000000000" pitchFamily="2" charset="2"/>
              <a:buChar char="ü"/>
            </a:pPr>
            <a:r>
              <a:rPr lang="en-IN" sz="2400" dirty="0"/>
              <a:t>Enginesize</a:t>
            </a:r>
          </a:p>
          <a:p>
            <a:pPr>
              <a:buFont typeface="Wingdings" panose="05000000000000000000" pitchFamily="2" charset="2"/>
              <a:buChar char="ü"/>
            </a:pPr>
            <a:r>
              <a:rPr lang="en-IN" sz="2400" dirty="0"/>
              <a:t>carcomp</a:t>
            </a:r>
          </a:p>
          <a:p>
            <a:endParaRPr lang="en-IN" sz="2400" dirty="0"/>
          </a:p>
          <a:p>
            <a:endParaRPr lang="en-IN" sz="2400" dirty="0"/>
          </a:p>
          <a:p>
            <a:pPr marL="0" indent="0">
              <a:buNone/>
            </a:pPr>
            <a:endParaRPr lang="en-IN" dirty="0"/>
          </a:p>
          <a:p>
            <a:pPr marL="0" indent="0" algn="ctr">
              <a:buNone/>
            </a:pPr>
            <a:endParaRPr lang="en-IN" dirty="0"/>
          </a:p>
        </p:txBody>
      </p:sp>
      <p:sp>
        <p:nvSpPr>
          <p:cNvPr id="5" name="Slide Number Placeholder 4">
            <a:extLst>
              <a:ext uri="{FF2B5EF4-FFF2-40B4-BE49-F238E27FC236}">
                <a16:creationId xmlns:a16="http://schemas.microsoft.com/office/drawing/2014/main" id="{C65B23F9-66F2-46DD-969A-13C2F4938691}"/>
              </a:ext>
            </a:extLst>
          </p:cNvPr>
          <p:cNvSpPr>
            <a:spLocks noGrp="1"/>
          </p:cNvSpPr>
          <p:nvPr>
            <p:ph type="sldNum" sz="quarter" idx="12"/>
          </p:nvPr>
        </p:nvSpPr>
        <p:spPr/>
        <p:txBody>
          <a:bodyPr/>
          <a:lstStyle/>
          <a:p>
            <a:fld id="{98827EBE-89CC-4678-8909-7179A7D72025}" type="slidenum">
              <a:rPr lang="en-IN" smtClean="0"/>
              <a:t>10</a:t>
            </a:fld>
            <a:endParaRPr lang="en-IN"/>
          </a:p>
        </p:txBody>
      </p:sp>
      <p:sp>
        <p:nvSpPr>
          <p:cNvPr id="4" name="Title 1">
            <a:extLst>
              <a:ext uri="{FF2B5EF4-FFF2-40B4-BE49-F238E27FC236}">
                <a16:creationId xmlns:a16="http://schemas.microsoft.com/office/drawing/2014/main" id="{DD2B56CB-899B-4BAC-9E4C-833EA9F8FEFB}"/>
              </a:ext>
            </a:extLst>
          </p:cNvPr>
          <p:cNvSpPr txBox="1">
            <a:spLocks/>
          </p:cNvSpPr>
          <p:nvPr/>
        </p:nvSpPr>
        <p:spPr>
          <a:xfrm>
            <a:off x="255105" y="139839"/>
            <a:ext cx="10515600"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Conclusion and insights</a:t>
            </a:r>
          </a:p>
        </p:txBody>
      </p:sp>
    </p:spTree>
    <p:extLst>
      <p:ext uri="{BB962C8B-B14F-4D97-AF65-F5344CB8AC3E}">
        <p14:creationId xmlns:p14="http://schemas.microsoft.com/office/powerpoint/2010/main" val="180161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9142EC-CA33-4067-A9B9-2EEFEBF7EE36}"/>
              </a:ext>
            </a:extLst>
          </p:cNvPr>
          <p:cNvSpPr>
            <a:spLocks noGrp="1"/>
          </p:cNvSpPr>
          <p:nvPr>
            <p:ph idx="1"/>
          </p:nvPr>
        </p:nvSpPr>
        <p:spPr/>
        <p:txBody>
          <a:bodyPr/>
          <a:lstStyle/>
          <a:p>
            <a:pPr marL="0" indent="0" algn="ctr">
              <a:buNone/>
            </a:pPr>
            <a:r>
              <a:rPr lang="en-IN" sz="3200" dirty="0">
                <a:latin typeface="Trebuchet MS" panose="020B0603020202020204" pitchFamily="34" charset="0"/>
              </a:rPr>
              <a:t>THANK YOU!</a:t>
            </a:r>
          </a:p>
          <a:p>
            <a:endParaRPr lang="en-IN" dirty="0"/>
          </a:p>
        </p:txBody>
      </p:sp>
    </p:spTree>
    <p:extLst>
      <p:ext uri="{BB962C8B-B14F-4D97-AF65-F5344CB8AC3E}">
        <p14:creationId xmlns:p14="http://schemas.microsoft.com/office/powerpoint/2010/main" val="116781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D18519-03D5-4B6F-A9D4-810050E0A9FF}"/>
              </a:ext>
            </a:extLst>
          </p:cNvPr>
          <p:cNvSpPr>
            <a:spLocks noGrp="1"/>
          </p:cNvSpPr>
          <p:nvPr>
            <p:ph type="title"/>
          </p:nvPr>
        </p:nvSpPr>
        <p:spPr>
          <a:xfrm>
            <a:off x="838200" y="139147"/>
            <a:ext cx="10515600" cy="1325563"/>
          </a:xfrm>
        </p:spPr>
        <p:txBody>
          <a:bodyPr/>
          <a:lstStyle/>
          <a:p>
            <a:r>
              <a:rPr lang="en-IN" dirty="0"/>
              <a:t>Case study overview</a:t>
            </a:r>
          </a:p>
        </p:txBody>
      </p:sp>
      <p:sp>
        <p:nvSpPr>
          <p:cNvPr id="3" name="Content Placeholder 2">
            <a:extLst>
              <a:ext uri="{FF2B5EF4-FFF2-40B4-BE49-F238E27FC236}">
                <a16:creationId xmlns:a16="http://schemas.microsoft.com/office/drawing/2014/main" id="{C6229605-B4DD-4178-9428-E6BDD6C15E70}"/>
              </a:ext>
            </a:extLst>
          </p:cNvPr>
          <p:cNvSpPr>
            <a:spLocks noGrp="1"/>
          </p:cNvSpPr>
          <p:nvPr>
            <p:ph idx="1"/>
          </p:nvPr>
        </p:nvSpPr>
        <p:spPr>
          <a:xfrm>
            <a:off x="241853" y="1636644"/>
            <a:ext cx="11264348" cy="5221356"/>
          </a:xfrm>
        </p:spPr>
        <p:txBody>
          <a:bodyPr/>
          <a:lstStyle/>
          <a:p>
            <a:pPr marL="0" indent="0">
              <a:buNone/>
            </a:pPr>
            <a:r>
              <a:rPr lang="en-IN" sz="2400" dirty="0">
                <a:latin typeface="Trebuchet MS" panose="020B0603020202020204" pitchFamily="34" charset="0"/>
              </a:rPr>
              <a:t>1. Problem definition</a:t>
            </a:r>
          </a:p>
          <a:p>
            <a:pPr marL="0" lvl="0" indent="0" algn="just">
              <a:spcBef>
                <a:spcPts val="1200"/>
              </a:spcBef>
              <a:buNone/>
            </a:pPr>
            <a:r>
              <a:rPr lang="en-IN" sz="2000" dirty="0">
                <a:latin typeface="Trebuchet MS" panose="020B0603020202020204" pitchFamily="34" charset="0"/>
              </a:rPr>
              <a:t>There has been an increasing demand of cars and it is the job of automotive manufacturers to satisfy the demands of public. A new Indian automobile company wants to produce cars and to get an idea of the market, it is necessary to determine the factors that affects the car price and to determine which variables are significant in predicting the price of a car.</a:t>
            </a:r>
          </a:p>
          <a:p>
            <a:pPr marL="0" indent="0">
              <a:buNone/>
            </a:pPr>
            <a:endParaRPr lang="en-IN" sz="2000" dirty="0">
              <a:latin typeface="Trebuchet MS" panose="020B0603020202020204" pitchFamily="34" charset="0"/>
            </a:endParaRPr>
          </a:p>
          <a:p>
            <a:pPr marL="0" indent="0">
              <a:buNone/>
            </a:pPr>
            <a:r>
              <a:rPr lang="en-IN" sz="2400" dirty="0">
                <a:latin typeface="Trebuchet MS" panose="020B0603020202020204" pitchFamily="34" charset="0"/>
              </a:rPr>
              <a:t>2. Objectives</a:t>
            </a:r>
          </a:p>
          <a:p>
            <a:pPr marL="0" indent="0">
              <a:buNone/>
            </a:pPr>
            <a:r>
              <a:rPr lang="en" sz="2000" dirty="0">
                <a:latin typeface="Trebuchet MS" panose="020B0603020202020204" pitchFamily="34" charset="0"/>
              </a:rPr>
              <a:t>Required to model the price of cars with the available independent variables. </a:t>
            </a:r>
            <a:r>
              <a:rPr lang="en-IN" sz="2000" dirty="0">
                <a:latin typeface="Trebuchet MS" panose="020B0603020202020204" pitchFamily="34" charset="0"/>
              </a:rPr>
              <a:t>To first understand the data, to clean data, to prepare data and to build a linear regression model to predict the car price. Also, to make the model simple by feature reduction and identify critical features.</a:t>
            </a:r>
          </a:p>
          <a:p>
            <a:pPr marL="0" indent="0">
              <a:buNone/>
            </a:pPr>
            <a:endParaRPr lang="en-IN" dirty="0"/>
          </a:p>
          <a:p>
            <a:pPr marL="0" indent="0">
              <a:buNone/>
            </a:pPr>
            <a:endParaRPr lang="en-IN" dirty="0"/>
          </a:p>
        </p:txBody>
      </p:sp>
      <p:sp>
        <p:nvSpPr>
          <p:cNvPr id="6" name="Slide Number Placeholder 5">
            <a:extLst>
              <a:ext uri="{FF2B5EF4-FFF2-40B4-BE49-F238E27FC236}">
                <a16:creationId xmlns:a16="http://schemas.microsoft.com/office/drawing/2014/main" id="{2A489D77-66D8-41CC-AD55-5FB49ADA1FFC}"/>
              </a:ext>
            </a:extLst>
          </p:cNvPr>
          <p:cNvSpPr>
            <a:spLocks noGrp="1"/>
          </p:cNvSpPr>
          <p:nvPr>
            <p:ph type="sldNum" sz="quarter" idx="12"/>
          </p:nvPr>
        </p:nvSpPr>
        <p:spPr/>
        <p:txBody>
          <a:bodyPr/>
          <a:lstStyle/>
          <a:p>
            <a:fld id="{98827EBE-89CC-4678-8909-7179A7D72025}" type="slidenum">
              <a:rPr lang="en-IN" smtClean="0"/>
              <a:t>2</a:t>
            </a:fld>
            <a:endParaRPr lang="en-IN"/>
          </a:p>
        </p:txBody>
      </p:sp>
    </p:spTree>
    <p:extLst>
      <p:ext uri="{BB962C8B-B14F-4D97-AF65-F5344CB8AC3E}">
        <p14:creationId xmlns:p14="http://schemas.microsoft.com/office/powerpoint/2010/main" val="354688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66FE-C099-4D54-8AB1-BF34BB37024F}"/>
              </a:ext>
            </a:extLst>
          </p:cNvPr>
          <p:cNvSpPr>
            <a:spLocks noGrp="1"/>
          </p:cNvSpPr>
          <p:nvPr>
            <p:ph type="title"/>
          </p:nvPr>
        </p:nvSpPr>
        <p:spPr>
          <a:xfrm>
            <a:off x="741602" y="149397"/>
            <a:ext cx="10515600" cy="854076"/>
          </a:xfrm>
        </p:spPr>
        <p:txBody>
          <a:bodyPr/>
          <a:lstStyle/>
          <a:p>
            <a:r>
              <a:rPr lang="en-IN" dirty="0"/>
              <a:t>Methodology – CRISP Modelling</a:t>
            </a:r>
          </a:p>
        </p:txBody>
      </p:sp>
      <p:sp>
        <p:nvSpPr>
          <p:cNvPr id="5" name="Slide Number Placeholder 4">
            <a:extLst>
              <a:ext uri="{FF2B5EF4-FFF2-40B4-BE49-F238E27FC236}">
                <a16:creationId xmlns:a16="http://schemas.microsoft.com/office/drawing/2014/main" id="{66EB44B2-7008-4915-B5B1-FF14307891A1}"/>
              </a:ext>
            </a:extLst>
          </p:cNvPr>
          <p:cNvSpPr>
            <a:spLocks noGrp="1"/>
          </p:cNvSpPr>
          <p:nvPr>
            <p:ph type="sldNum" sz="quarter" idx="12"/>
          </p:nvPr>
        </p:nvSpPr>
        <p:spPr/>
        <p:txBody>
          <a:bodyPr/>
          <a:lstStyle/>
          <a:p>
            <a:fld id="{98827EBE-89CC-4678-8909-7179A7D72025}" type="slidenum">
              <a:rPr lang="en-IN" smtClean="0"/>
              <a:t>3</a:t>
            </a:fld>
            <a:endParaRPr lang="en-IN"/>
          </a:p>
        </p:txBody>
      </p:sp>
      <p:graphicFrame>
        <p:nvGraphicFramePr>
          <p:cNvPr id="4" name="Diagram 3">
            <a:extLst>
              <a:ext uri="{FF2B5EF4-FFF2-40B4-BE49-F238E27FC236}">
                <a16:creationId xmlns:a16="http://schemas.microsoft.com/office/drawing/2014/main" id="{80C680E0-FA1D-4C7D-A05B-67A0FFED2F33}"/>
              </a:ext>
            </a:extLst>
          </p:cNvPr>
          <p:cNvGraphicFramePr/>
          <p:nvPr>
            <p:extLst>
              <p:ext uri="{D42A27DB-BD31-4B8C-83A1-F6EECF244321}">
                <p14:modId xmlns:p14="http://schemas.microsoft.com/office/powerpoint/2010/main" val="3617001436"/>
              </p:ext>
            </p:extLst>
          </p:nvPr>
        </p:nvGraphicFramePr>
        <p:xfrm>
          <a:off x="242957" y="1113184"/>
          <a:ext cx="11601173" cy="403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5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8A04-43DD-4B40-91D3-E70659B7BE1C}"/>
              </a:ext>
            </a:extLst>
          </p:cNvPr>
          <p:cNvSpPr>
            <a:spLocks noGrp="1"/>
          </p:cNvSpPr>
          <p:nvPr>
            <p:ph type="title"/>
          </p:nvPr>
        </p:nvSpPr>
        <p:spPr>
          <a:xfrm>
            <a:off x="718931" y="139839"/>
            <a:ext cx="10515600" cy="787814"/>
          </a:xfrm>
        </p:spPr>
        <p:txBody>
          <a:bodyPr/>
          <a:lstStyle/>
          <a:p>
            <a:r>
              <a:rPr lang="en-IN" dirty="0"/>
              <a:t>Data understanding and exploration</a:t>
            </a:r>
          </a:p>
        </p:txBody>
      </p:sp>
      <p:sp>
        <p:nvSpPr>
          <p:cNvPr id="6" name="Slide Number Placeholder 5">
            <a:extLst>
              <a:ext uri="{FF2B5EF4-FFF2-40B4-BE49-F238E27FC236}">
                <a16:creationId xmlns:a16="http://schemas.microsoft.com/office/drawing/2014/main" id="{D155BC22-D4D9-497B-A708-0301BE655CF3}"/>
              </a:ext>
            </a:extLst>
          </p:cNvPr>
          <p:cNvSpPr>
            <a:spLocks noGrp="1"/>
          </p:cNvSpPr>
          <p:nvPr>
            <p:ph type="sldNum" sz="quarter" idx="12"/>
          </p:nvPr>
        </p:nvSpPr>
        <p:spPr/>
        <p:txBody>
          <a:bodyPr/>
          <a:lstStyle/>
          <a:p>
            <a:fld id="{98827EBE-89CC-4678-8909-7179A7D72025}" type="slidenum">
              <a:rPr lang="en-IN" smtClean="0"/>
              <a:t>4</a:t>
            </a:fld>
            <a:endParaRPr lang="en-IN"/>
          </a:p>
        </p:txBody>
      </p:sp>
      <p:pic>
        <p:nvPicPr>
          <p:cNvPr id="1028" name="Picture 4">
            <a:extLst>
              <a:ext uri="{FF2B5EF4-FFF2-40B4-BE49-F238E27FC236}">
                <a16:creationId xmlns:a16="http://schemas.microsoft.com/office/drawing/2014/main" id="{2241354B-02A3-4066-AE99-E7F88C589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165" y="1147556"/>
            <a:ext cx="36576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6543040-CF6A-4741-B538-0047CC3AE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05" y="3863009"/>
            <a:ext cx="36576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670232A-51A6-474C-8F36-DDA99F668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015" y="3863009"/>
            <a:ext cx="37147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B9B7E6F-5A45-4378-86EC-9458D2C4DA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105" y="1147556"/>
            <a:ext cx="36004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451C76-5FBE-4449-B03C-E400917168CE}"/>
              </a:ext>
            </a:extLst>
          </p:cNvPr>
          <p:cNvSpPr txBox="1"/>
          <p:nvPr/>
        </p:nvSpPr>
        <p:spPr>
          <a:xfrm>
            <a:off x="7784823" y="1219203"/>
            <a:ext cx="4393925" cy="5724644"/>
          </a:xfrm>
          <a:prstGeom prst="rect">
            <a:avLst/>
          </a:prstGeom>
          <a:noFill/>
        </p:spPr>
        <p:txBody>
          <a:bodyPr wrap="square" rtlCol="0">
            <a:spAutoFit/>
          </a:bodyPr>
          <a:lstStyle/>
          <a:p>
            <a:pPr marL="285750" indent="-285750" algn="just">
              <a:buFont typeface="Arial" panose="020B0604020202020204" pitchFamily="34" charset="0"/>
              <a:buChar char="•"/>
            </a:pPr>
            <a:r>
              <a:rPr lang="en" sz="1600" dirty="0">
                <a:latin typeface="Trebuchet MS" panose="020B0603020202020204" pitchFamily="34" charset="0"/>
              </a:rPr>
              <a:t>The data set contains 205 entries and 29 columns. </a:t>
            </a:r>
          </a:p>
          <a:p>
            <a:pPr marL="285750" indent="-285750" algn="just">
              <a:buFont typeface="Arial" panose="020B0604020202020204" pitchFamily="34" charset="0"/>
              <a:buChar char="•"/>
            </a:pPr>
            <a:endParaRPr lang="e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To create a probability density function distribution plot with respect to selected variables ( enginesize, peakrpm, citympg, HP).</a:t>
            </a:r>
          </a:p>
          <a:p>
            <a:pPr marL="285750" indent="-285750" algn="just">
              <a:buFont typeface="Arial" panose="020B0604020202020204" pitchFamily="34" charset="0"/>
              <a:buChar char="•"/>
            </a:pPr>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To understand how different variables are correlated to each other and price variable.( plots in slide no. 5).</a:t>
            </a:r>
          </a:p>
          <a:p>
            <a:pPr algn="just"/>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Also, to plot correlations on a heatmap.</a:t>
            </a:r>
          </a:p>
          <a:p>
            <a:pPr marL="285750" indent="-285750" algn="just">
              <a:buFont typeface="Arial" panose="020B0604020202020204" pitchFamily="34" charset="0"/>
              <a:buChar char="•"/>
            </a:pPr>
            <a:endParaRPr lang="en-IN" sz="1600" dirty="0">
              <a:latin typeface="Trebuchet MS" panose="020B0603020202020204" pitchFamily="34" charset="0"/>
            </a:endParaRPr>
          </a:p>
          <a:p>
            <a:pPr marL="285750" indent="-285750">
              <a:buFont typeface="Arial" panose="020B0604020202020204" pitchFamily="34" charset="0"/>
              <a:buChar char="•"/>
            </a:pPr>
            <a:r>
              <a:rPr lang="en-IN" sz="1600" dirty="0">
                <a:latin typeface="Trebuchet MS" panose="020B0603020202020204" pitchFamily="34" charset="0"/>
              </a:rPr>
              <a:t>There were no missing values in the data that we prepared for our analysis.</a:t>
            </a:r>
          </a:p>
          <a:p>
            <a:pPr marL="285750" indent="-285750">
              <a:buFont typeface="Arial" panose="020B0604020202020204" pitchFamily="34" charset="0"/>
              <a:buChar char="•"/>
            </a:pPr>
            <a:endParaRPr lang="en-IN" sz="1600" dirty="0">
              <a:latin typeface="Trebuchet MS" panose="020B0603020202020204" pitchFamily="34" charset="0"/>
            </a:endParaRPr>
          </a:p>
          <a:p>
            <a:pPr marL="285750" indent="-285750">
              <a:buFont typeface="Arial" panose="020B0604020202020204" pitchFamily="34" charset="0"/>
              <a:buChar char="•"/>
            </a:pPr>
            <a:r>
              <a:rPr lang="en-IN" sz="1600" dirty="0">
                <a:latin typeface="Trebuchet MS" panose="020B0603020202020204" pitchFamily="34" charset="0"/>
              </a:rPr>
              <a:t>Replaced CarName with carcomp variable which lists name of company from carnames and also replaced wrongly spelled carnames.</a:t>
            </a:r>
          </a:p>
          <a:p>
            <a:pPr marL="285750" indent="-285750">
              <a:buFont typeface="Arial" panose="020B0604020202020204" pitchFamily="34" charset="0"/>
              <a:buChar char="•"/>
            </a:pPr>
            <a:endParaRPr lang="en-IN" sz="1600" dirty="0">
              <a:latin typeface="Trebuchet MS" panose="020B0603020202020204" pitchFamily="34" charset="0"/>
            </a:endParaRPr>
          </a:p>
          <a:p>
            <a:pPr marL="285750" indent="-285750">
              <a:buFont typeface="Arial" panose="020B0604020202020204" pitchFamily="34" charset="0"/>
              <a:buChar char="•"/>
            </a:pPr>
            <a:endParaRPr lang="en-IN" sz="1600" dirty="0">
              <a:latin typeface="Trebuchet MS" panose="020B0603020202020204" pitchFamily="34" charset="0"/>
            </a:endParaRPr>
          </a:p>
        </p:txBody>
      </p:sp>
    </p:spTree>
    <p:extLst>
      <p:ext uri="{BB962C8B-B14F-4D97-AF65-F5344CB8AC3E}">
        <p14:creationId xmlns:p14="http://schemas.microsoft.com/office/powerpoint/2010/main" val="97816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43D1D5F-0C50-4D84-BFAD-CF356B1D8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9023"/>
            <a:ext cx="3022152" cy="2054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19BB780-2108-48AB-8FA8-605C650F5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8" y="159022"/>
            <a:ext cx="3022153" cy="20388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9032605-2114-4620-BF14-F9CA121C1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69" y="172276"/>
            <a:ext cx="3022153" cy="20540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C03D778-40F1-4492-8216-E2B834F34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92623"/>
            <a:ext cx="3143849" cy="205408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1E73BF7-40B1-4916-9168-36BB060E76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929" y="2252867"/>
            <a:ext cx="3120504" cy="20388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0F9C1FF-00A6-4EE2-AAA9-E5F652373C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69" y="2334383"/>
            <a:ext cx="3022152" cy="195991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1C05E8F0-7CCE-4484-8122-2AAC683551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22921" y="228696"/>
            <a:ext cx="2799043" cy="195991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9CF5D2B2-7B6E-43CA-89CD-6235ACC8B9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4513606"/>
            <a:ext cx="3209927" cy="209725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9BB6B45B-E76C-44F4-9F10-596212F2EB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7101" y="4500358"/>
            <a:ext cx="3255885" cy="208059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F6349D1D-E34A-4EC9-975B-4DEC20C8BB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4294" y="4491102"/>
            <a:ext cx="2948627" cy="197457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ADCA8D86-FC46-4DF9-B96C-4DF768AFF1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22921" y="2287294"/>
            <a:ext cx="2869079" cy="197457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DD9896C4-F959-4121-B6C6-EF61629AE4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43372" y="4499130"/>
            <a:ext cx="2948627" cy="19745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A4FDED3-09B7-4AF4-907C-2F9976A076BB}"/>
              </a:ext>
            </a:extLst>
          </p:cNvPr>
          <p:cNvSpPr>
            <a:spLocks noGrp="1"/>
          </p:cNvSpPr>
          <p:nvPr>
            <p:ph type="sldNum" sz="quarter" idx="12"/>
          </p:nvPr>
        </p:nvSpPr>
        <p:spPr/>
        <p:txBody>
          <a:bodyPr/>
          <a:lstStyle/>
          <a:p>
            <a:fld id="{98827EBE-89CC-4678-8909-7179A7D72025}" type="slidenum">
              <a:rPr lang="en-IN" smtClean="0"/>
              <a:t>5</a:t>
            </a:fld>
            <a:endParaRPr lang="en-IN"/>
          </a:p>
        </p:txBody>
      </p:sp>
    </p:spTree>
    <p:extLst>
      <p:ext uri="{BB962C8B-B14F-4D97-AF65-F5344CB8AC3E}">
        <p14:creationId xmlns:p14="http://schemas.microsoft.com/office/powerpoint/2010/main" val="186471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95B647C-6AF9-41BD-8DC0-BEFEDF59C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53" y="-2814"/>
            <a:ext cx="8945216" cy="53498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51AC25-2436-4CE5-BDE1-C4F8F9A039AB}"/>
              </a:ext>
            </a:extLst>
          </p:cNvPr>
          <p:cNvSpPr>
            <a:spLocks noGrp="1"/>
          </p:cNvSpPr>
          <p:nvPr>
            <p:ph type="sldNum" sz="quarter" idx="12"/>
          </p:nvPr>
        </p:nvSpPr>
        <p:spPr/>
        <p:txBody>
          <a:bodyPr/>
          <a:lstStyle/>
          <a:p>
            <a:fld id="{98827EBE-89CC-4678-8909-7179A7D72025}" type="slidenum">
              <a:rPr lang="en-IN" smtClean="0"/>
              <a:t>6</a:t>
            </a:fld>
            <a:endParaRPr lang="en-IN"/>
          </a:p>
        </p:txBody>
      </p:sp>
      <p:sp>
        <p:nvSpPr>
          <p:cNvPr id="6" name="TextBox 5">
            <a:extLst>
              <a:ext uri="{FF2B5EF4-FFF2-40B4-BE49-F238E27FC236}">
                <a16:creationId xmlns:a16="http://schemas.microsoft.com/office/drawing/2014/main" id="{4A0E0A03-04E6-440E-B28B-907263936789}"/>
              </a:ext>
            </a:extLst>
          </p:cNvPr>
          <p:cNvSpPr txBox="1"/>
          <p:nvPr/>
        </p:nvSpPr>
        <p:spPr>
          <a:xfrm>
            <a:off x="318051" y="5025458"/>
            <a:ext cx="116751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rebuchet MS" panose="020B0603020202020204" pitchFamily="34" charset="0"/>
              </a:rPr>
              <a:t>Price is positively correlated with wheelbase, carlength, carwidth, curbweight, enginesize, horsepower, as found in the individual correlations graph in the earlier slide.</a:t>
            </a:r>
          </a:p>
          <a:p>
            <a:pPr marL="285750" indent="-285750">
              <a:buFont typeface="Arial" panose="020B0604020202020204" pitchFamily="34" charset="0"/>
              <a:buChar char="•"/>
            </a:pP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panose="020B0603020202020204" pitchFamily="34" charset="0"/>
              </a:rPr>
              <a:t>Also could be used to establish relation among independent variables.</a:t>
            </a:r>
          </a:p>
          <a:p>
            <a:endParaRPr lang="en-IN" dirty="0">
              <a:latin typeface="Trebuchet MS" panose="020B0603020202020204" pitchFamily="34" charset="0"/>
            </a:endParaRPr>
          </a:p>
        </p:txBody>
      </p:sp>
    </p:spTree>
    <p:extLst>
      <p:ext uri="{BB962C8B-B14F-4D97-AF65-F5344CB8AC3E}">
        <p14:creationId xmlns:p14="http://schemas.microsoft.com/office/powerpoint/2010/main" val="378593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15960-5077-49CE-88FB-9A1AD2ABF459}"/>
              </a:ext>
            </a:extLst>
          </p:cNvPr>
          <p:cNvSpPr>
            <a:spLocks noGrp="1"/>
          </p:cNvSpPr>
          <p:nvPr>
            <p:ph idx="1"/>
          </p:nvPr>
        </p:nvSpPr>
        <p:spPr>
          <a:xfrm>
            <a:off x="477078" y="1033670"/>
            <a:ext cx="10876722" cy="5143293"/>
          </a:xfrm>
        </p:spPr>
        <p:txBody>
          <a:bodyPr>
            <a:normAutofit/>
          </a:bodyPr>
          <a:lstStyle/>
          <a:p>
            <a:r>
              <a:rPr lang="en-IN" dirty="0">
                <a:latin typeface="Trebuchet MS" panose="020B0603020202020204" pitchFamily="34" charset="0"/>
              </a:rPr>
              <a:t>Prepared data for building model – x and y.</a:t>
            </a:r>
          </a:p>
          <a:p>
            <a:r>
              <a:rPr lang="en-IN" dirty="0">
                <a:latin typeface="Trebuchet MS" panose="020B0603020202020204" pitchFamily="34" charset="0"/>
              </a:rPr>
              <a:t>Also converted objects(strings) into categorical data (int) using LabelEncoder function from preprocessing library.</a:t>
            </a:r>
          </a:p>
          <a:p>
            <a:endParaRPr lang="en-IN" dirty="0">
              <a:latin typeface="Trebuchet MS" panose="020B0603020202020204" pitchFamily="34" charset="0"/>
            </a:endParaRPr>
          </a:p>
          <a:p>
            <a:endParaRPr lang="en-IN" dirty="0">
              <a:latin typeface="Trebuchet MS" panose="020B0603020202020204" pitchFamily="34" charset="0"/>
            </a:endParaRPr>
          </a:p>
          <a:p>
            <a:endParaRPr lang="en-IN" dirty="0">
              <a:latin typeface="Trebuchet MS" panose="020B0603020202020204" pitchFamily="34" charset="0"/>
            </a:endParaRPr>
          </a:p>
          <a:p>
            <a:endParaRPr lang="en-IN" dirty="0">
              <a:latin typeface="Trebuchet MS" panose="020B0603020202020204" pitchFamily="34" charset="0"/>
            </a:endParaRPr>
          </a:p>
          <a:p>
            <a:endParaRPr lang="en-IN" dirty="0">
              <a:latin typeface="Trebuchet MS" panose="020B0603020202020204" pitchFamily="34" charset="0"/>
            </a:endParaRPr>
          </a:p>
          <a:p>
            <a:endParaRPr lang="en-IN" dirty="0">
              <a:latin typeface="Trebuchet MS" panose="020B0603020202020204" pitchFamily="34" charset="0"/>
            </a:endParaRPr>
          </a:p>
          <a:p>
            <a:r>
              <a:rPr lang="en-IN" dirty="0">
                <a:latin typeface="Trebuchet MS" panose="020B0603020202020204" pitchFamily="34" charset="0"/>
              </a:rPr>
              <a:t>Used train-test-split ratio to divide x and y for training and testing the model.</a:t>
            </a:r>
          </a:p>
          <a:p>
            <a:r>
              <a:rPr lang="en-IN" dirty="0">
                <a:latin typeface="Trebuchet MS" panose="020B0603020202020204" pitchFamily="34" charset="0"/>
              </a:rPr>
              <a:t>Fitting and prediction by linear regression model.</a:t>
            </a:r>
          </a:p>
          <a:p>
            <a:r>
              <a:rPr lang="en-IN" dirty="0">
                <a:latin typeface="Trebuchet MS" panose="020B0603020202020204" pitchFamily="34" charset="0"/>
              </a:rPr>
              <a:t>Training R</a:t>
            </a:r>
            <a:r>
              <a:rPr lang="en-IN" baseline="30000" dirty="0">
                <a:latin typeface="Trebuchet MS" panose="020B0603020202020204" pitchFamily="34" charset="0"/>
              </a:rPr>
              <a:t>2</a:t>
            </a:r>
            <a:r>
              <a:rPr lang="en-IN" dirty="0">
                <a:latin typeface="Trebuchet MS" panose="020B0603020202020204" pitchFamily="34" charset="0"/>
              </a:rPr>
              <a:t> value = 0.9215</a:t>
            </a:r>
          </a:p>
          <a:p>
            <a:r>
              <a:rPr lang="en-IN" dirty="0">
                <a:latin typeface="Trebuchet MS" panose="020B0603020202020204" pitchFamily="34" charset="0"/>
              </a:rPr>
              <a:t>Predicted(Testing) R2 value = 0.7839.</a:t>
            </a:r>
          </a:p>
        </p:txBody>
      </p:sp>
      <p:sp>
        <p:nvSpPr>
          <p:cNvPr id="5" name="Slide Number Placeholder 4">
            <a:extLst>
              <a:ext uri="{FF2B5EF4-FFF2-40B4-BE49-F238E27FC236}">
                <a16:creationId xmlns:a16="http://schemas.microsoft.com/office/drawing/2014/main" id="{EEB3A1AD-B789-4E03-9FE8-91FC1C157C3C}"/>
              </a:ext>
            </a:extLst>
          </p:cNvPr>
          <p:cNvSpPr>
            <a:spLocks noGrp="1"/>
          </p:cNvSpPr>
          <p:nvPr>
            <p:ph type="sldNum" sz="quarter" idx="12"/>
          </p:nvPr>
        </p:nvSpPr>
        <p:spPr/>
        <p:txBody>
          <a:bodyPr/>
          <a:lstStyle/>
          <a:p>
            <a:fld id="{98827EBE-89CC-4678-8909-7179A7D72025}" type="slidenum">
              <a:rPr lang="en-IN" smtClean="0"/>
              <a:t>7</a:t>
            </a:fld>
            <a:endParaRPr lang="en-IN"/>
          </a:p>
        </p:txBody>
      </p:sp>
      <p:pic>
        <p:nvPicPr>
          <p:cNvPr id="6" name="Picture 5">
            <a:extLst>
              <a:ext uri="{FF2B5EF4-FFF2-40B4-BE49-F238E27FC236}">
                <a16:creationId xmlns:a16="http://schemas.microsoft.com/office/drawing/2014/main" id="{338696F7-9839-4F6D-B697-D9E7B944ADEA}"/>
              </a:ext>
            </a:extLst>
          </p:cNvPr>
          <p:cNvPicPr>
            <a:picLocks noChangeAspect="1"/>
          </p:cNvPicPr>
          <p:nvPr/>
        </p:nvPicPr>
        <p:blipFill>
          <a:blip r:embed="rId2"/>
          <a:stretch>
            <a:fillRect/>
          </a:stretch>
        </p:blipFill>
        <p:spPr>
          <a:xfrm>
            <a:off x="1238664" y="2300081"/>
            <a:ext cx="9353550" cy="2019300"/>
          </a:xfrm>
          <a:prstGeom prst="rect">
            <a:avLst/>
          </a:prstGeom>
        </p:spPr>
      </p:pic>
      <p:sp>
        <p:nvSpPr>
          <p:cNvPr id="7" name="Title 1">
            <a:extLst>
              <a:ext uri="{FF2B5EF4-FFF2-40B4-BE49-F238E27FC236}">
                <a16:creationId xmlns:a16="http://schemas.microsoft.com/office/drawing/2014/main" id="{5F4935AA-5978-4531-8FB0-1C0BDA009EDF}"/>
              </a:ext>
            </a:extLst>
          </p:cNvPr>
          <p:cNvSpPr>
            <a:spLocks noGrp="1"/>
          </p:cNvSpPr>
          <p:nvPr>
            <p:ph type="title"/>
          </p:nvPr>
        </p:nvSpPr>
        <p:spPr>
          <a:xfrm>
            <a:off x="836130" y="188872"/>
            <a:ext cx="10515600" cy="787814"/>
          </a:xfrm>
        </p:spPr>
        <p:txBody>
          <a:bodyPr/>
          <a:lstStyle/>
          <a:p>
            <a:r>
              <a:rPr lang="en-IN" dirty="0"/>
              <a:t>MODEL FITTING AND PREDICTION</a:t>
            </a:r>
          </a:p>
        </p:txBody>
      </p:sp>
    </p:spTree>
    <p:extLst>
      <p:ext uri="{BB962C8B-B14F-4D97-AF65-F5344CB8AC3E}">
        <p14:creationId xmlns:p14="http://schemas.microsoft.com/office/powerpoint/2010/main" val="187635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1E2719-DFF3-4868-A856-43C78D05F8D5}"/>
              </a:ext>
            </a:extLst>
          </p:cNvPr>
          <p:cNvPicPr>
            <a:picLocks noChangeAspect="1"/>
          </p:cNvPicPr>
          <p:nvPr/>
        </p:nvPicPr>
        <p:blipFill>
          <a:blip r:embed="rId2"/>
          <a:stretch>
            <a:fillRect/>
          </a:stretch>
        </p:blipFill>
        <p:spPr>
          <a:xfrm>
            <a:off x="5258624" y="74447"/>
            <a:ext cx="6410325" cy="3076575"/>
          </a:xfrm>
          <a:prstGeom prst="rect">
            <a:avLst/>
          </a:prstGeom>
        </p:spPr>
      </p:pic>
      <p:pic>
        <p:nvPicPr>
          <p:cNvPr id="6" name="Picture 5">
            <a:extLst>
              <a:ext uri="{FF2B5EF4-FFF2-40B4-BE49-F238E27FC236}">
                <a16:creationId xmlns:a16="http://schemas.microsoft.com/office/drawing/2014/main" id="{14FFD16B-D807-43EC-AA7A-74E506DBC2FD}"/>
              </a:ext>
            </a:extLst>
          </p:cNvPr>
          <p:cNvPicPr>
            <a:picLocks noChangeAspect="1"/>
          </p:cNvPicPr>
          <p:nvPr/>
        </p:nvPicPr>
        <p:blipFill>
          <a:blip r:embed="rId3"/>
          <a:stretch>
            <a:fillRect/>
          </a:stretch>
        </p:blipFill>
        <p:spPr>
          <a:xfrm>
            <a:off x="5192364" y="3182591"/>
            <a:ext cx="6286500" cy="3019425"/>
          </a:xfrm>
          <a:prstGeom prst="rect">
            <a:avLst/>
          </a:prstGeom>
        </p:spPr>
      </p:pic>
      <p:pic>
        <p:nvPicPr>
          <p:cNvPr id="4098" name="Picture 2">
            <a:extLst>
              <a:ext uri="{FF2B5EF4-FFF2-40B4-BE49-F238E27FC236}">
                <a16:creationId xmlns:a16="http://schemas.microsoft.com/office/drawing/2014/main" id="{FC363C03-7758-4BA8-B49C-FC9597A9D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5" y="2249876"/>
            <a:ext cx="4968522" cy="33943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D7D356-3957-45A1-911D-E23BDE7F9A5E}"/>
              </a:ext>
            </a:extLst>
          </p:cNvPr>
          <p:cNvSpPr txBox="1"/>
          <p:nvPr/>
        </p:nvSpPr>
        <p:spPr>
          <a:xfrm>
            <a:off x="131072" y="238539"/>
            <a:ext cx="4573449" cy="1754326"/>
          </a:xfrm>
          <a:prstGeom prst="rect">
            <a:avLst/>
          </a:prstGeom>
          <a:noFill/>
        </p:spPr>
        <p:txBody>
          <a:bodyPr wrap="square" rtlCol="0">
            <a:spAutoFit/>
          </a:bodyPr>
          <a:lstStyle/>
          <a:p>
            <a:pPr algn="just"/>
            <a:r>
              <a:rPr lang="en-IN" dirty="0">
                <a:latin typeface="Trebuchet MS" panose="020B0603020202020204" pitchFamily="34" charset="0"/>
              </a:rPr>
              <a:t>Ordinary least square (OLS) regression:</a:t>
            </a:r>
          </a:p>
          <a:p>
            <a:pPr algn="just"/>
            <a:endParaRPr lang="en-IN" dirty="0">
              <a:latin typeface="Trebuchet MS" panose="020B0603020202020204" pitchFamily="34" charset="0"/>
            </a:endParaRPr>
          </a:p>
          <a:p>
            <a:pPr algn="just"/>
            <a:endParaRPr lang="en-IN" dirty="0">
              <a:latin typeface="Trebuchet MS" panose="020B0603020202020204" pitchFamily="34" charset="0"/>
            </a:endParaRPr>
          </a:p>
          <a:p>
            <a:pPr marL="285750" indent="-285750" algn="just">
              <a:buFont typeface="Arial" panose="020B0604020202020204" pitchFamily="34" charset="0"/>
              <a:buChar char="•"/>
            </a:pPr>
            <a:r>
              <a:rPr lang="en-IN" dirty="0">
                <a:latin typeface="Trebuchet MS" panose="020B0603020202020204" pitchFamily="34" charset="0"/>
              </a:rPr>
              <a:t>Training R</a:t>
            </a:r>
            <a:r>
              <a:rPr lang="en-IN" baseline="30000" dirty="0">
                <a:latin typeface="Trebuchet MS" panose="020B0603020202020204" pitchFamily="34" charset="0"/>
              </a:rPr>
              <a:t>2</a:t>
            </a:r>
            <a:r>
              <a:rPr lang="en-IN" dirty="0">
                <a:latin typeface="Trebuchet MS" panose="020B0603020202020204" pitchFamily="34" charset="0"/>
              </a:rPr>
              <a:t> value = 0.978</a:t>
            </a:r>
          </a:p>
          <a:p>
            <a:pPr marL="285750" indent="-285750" algn="just">
              <a:buFont typeface="Arial" panose="020B0604020202020204" pitchFamily="34" charset="0"/>
              <a:buChar char="•"/>
            </a:pPr>
            <a:r>
              <a:rPr lang="en-IN" dirty="0">
                <a:latin typeface="Trebuchet MS" panose="020B0603020202020204" pitchFamily="34" charset="0"/>
              </a:rPr>
              <a:t>Predicted(Testing) R2 value = 0.8280</a:t>
            </a:r>
          </a:p>
          <a:p>
            <a:pPr algn="just"/>
            <a:endParaRPr lang="en-IN" dirty="0">
              <a:latin typeface="Trebuchet MS" panose="020B0603020202020204" pitchFamily="34" charset="0"/>
            </a:endParaRPr>
          </a:p>
        </p:txBody>
      </p:sp>
      <p:sp>
        <p:nvSpPr>
          <p:cNvPr id="7" name="Rectangle 6">
            <a:extLst>
              <a:ext uri="{FF2B5EF4-FFF2-40B4-BE49-F238E27FC236}">
                <a16:creationId xmlns:a16="http://schemas.microsoft.com/office/drawing/2014/main" id="{379017AA-5578-4B3A-8501-88C737A6F725}"/>
              </a:ext>
            </a:extLst>
          </p:cNvPr>
          <p:cNvSpPr/>
          <p:nvPr/>
        </p:nvSpPr>
        <p:spPr>
          <a:xfrm>
            <a:off x="9157253" y="1979613"/>
            <a:ext cx="649356" cy="420915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747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B3C65-7C17-4BDE-95E3-CF12DBA55033}"/>
              </a:ext>
            </a:extLst>
          </p:cNvPr>
          <p:cNvSpPr>
            <a:spLocks noGrp="1"/>
          </p:cNvSpPr>
          <p:nvPr>
            <p:ph idx="1"/>
          </p:nvPr>
        </p:nvSpPr>
        <p:spPr>
          <a:xfrm>
            <a:off x="437321" y="1122705"/>
            <a:ext cx="11317357" cy="5665304"/>
          </a:xfrm>
        </p:spPr>
        <p:txBody>
          <a:bodyPr>
            <a:normAutofit/>
          </a:bodyPr>
          <a:lstStyle/>
          <a:p>
            <a:r>
              <a:rPr lang="en-IN" dirty="0">
                <a:latin typeface="Trebuchet MS" panose="020B0603020202020204" pitchFamily="34" charset="0"/>
              </a:rPr>
              <a:t>Based on p value from OLS regression results, we did feature reduction to identify which features had an impact and also helps in choosing the optimal number of features. </a:t>
            </a:r>
          </a:p>
          <a:p>
            <a:r>
              <a:rPr lang="en-IN" dirty="0">
                <a:latin typeface="Trebuchet MS" panose="020B0603020202020204" pitchFamily="34" charset="0"/>
              </a:rPr>
              <a:t>p-value&gt;0.05 	      rejected.</a:t>
            </a:r>
          </a:p>
          <a:p>
            <a:r>
              <a:rPr lang="en-IN" dirty="0">
                <a:latin typeface="Trebuchet MS" panose="020B0603020202020204" pitchFamily="34" charset="0"/>
              </a:rPr>
              <a:t>Hence, from initial screening the features chosen are wheelbase, curbweight, enginesize, boreratio, stroke, doornumber, carbody, enginelocation, carcomp ( some already related through graphs in slide 5 &amp; 6).</a:t>
            </a:r>
          </a:p>
          <a:p>
            <a:r>
              <a:rPr lang="en-IN" dirty="0">
                <a:latin typeface="Trebuchet MS" panose="020B0603020202020204" pitchFamily="34" charset="0"/>
              </a:rPr>
              <a:t>The OLS was performed with new x and y.</a:t>
            </a:r>
          </a:p>
          <a:p>
            <a:r>
              <a:rPr lang="en-IN" dirty="0">
                <a:latin typeface="Trebuchet MS" panose="020B0603020202020204" pitchFamily="34" charset="0"/>
              </a:rPr>
              <a:t>New R</a:t>
            </a:r>
            <a:r>
              <a:rPr lang="en-IN" baseline="30000" dirty="0">
                <a:latin typeface="Trebuchet MS" panose="020B0603020202020204" pitchFamily="34" charset="0"/>
              </a:rPr>
              <a:t>2</a:t>
            </a:r>
            <a:r>
              <a:rPr lang="en-IN" dirty="0">
                <a:latin typeface="Trebuchet MS" panose="020B0603020202020204" pitchFamily="34" charset="0"/>
              </a:rPr>
              <a:t> value = 0.974.</a:t>
            </a:r>
          </a:p>
          <a:p>
            <a:r>
              <a:rPr lang="en-IN" dirty="0">
                <a:latin typeface="Trebuchet MS" panose="020B0603020202020204" pitchFamily="34" charset="0"/>
              </a:rPr>
              <a:t>In this, doornumber had p – value greater </a:t>
            </a:r>
          </a:p>
          <a:p>
            <a:pPr marL="0" indent="0">
              <a:buNone/>
            </a:pPr>
            <a:r>
              <a:rPr lang="en-IN" dirty="0">
                <a:latin typeface="Trebuchet MS" panose="020B0603020202020204" pitchFamily="34" charset="0"/>
              </a:rPr>
              <a:t>than 0.05  and hence this has to be rejected.</a:t>
            </a:r>
          </a:p>
          <a:p>
            <a:pPr marL="0" indent="0">
              <a:buNone/>
            </a:pPr>
            <a:r>
              <a:rPr lang="en-IN" dirty="0">
                <a:latin typeface="Trebuchet MS" panose="020B0603020202020204" pitchFamily="34" charset="0"/>
              </a:rPr>
              <a:t>The above regression could be done again to </a:t>
            </a:r>
          </a:p>
          <a:p>
            <a:pPr marL="0" indent="0">
              <a:buNone/>
            </a:pPr>
            <a:r>
              <a:rPr lang="en-IN" dirty="0">
                <a:latin typeface="Trebuchet MS" panose="020B0603020202020204" pitchFamily="34" charset="0"/>
              </a:rPr>
              <a:t>get a better R2 value.</a:t>
            </a:r>
          </a:p>
        </p:txBody>
      </p:sp>
      <p:sp>
        <p:nvSpPr>
          <p:cNvPr id="5" name="Slide Number Placeholder 4">
            <a:extLst>
              <a:ext uri="{FF2B5EF4-FFF2-40B4-BE49-F238E27FC236}">
                <a16:creationId xmlns:a16="http://schemas.microsoft.com/office/drawing/2014/main" id="{EC125C8E-E7BF-46B9-A2C1-2AF58D427B75}"/>
              </a:ext>
            </a:extLst>
          </p:cNvPr>
          <p:cNvSpPr>
            <a:spLocks noGrp="1"/>
          </p:cNvSpPr>
          <p:nvPr>
            <p:ph type="sldNum" sz="quarter" idx="12"/>
          </p:nvPr>
        </p:nvSpPr>
        <p:spPr/>
        <p:txBody>
          <a:bodyPr/>
          <a:lstStyle/>
          <a:p>
            <a:fld id="{98827EBE-89CC-4678-8909-7179A7D72025}" type="slidenum">
              <a:rPr lang="en-IN" smtClean="0"/>
              <a:t>9</a:t>
            </a:fld>
            <a:endParaRPr lang="en-IN"/>
          </a:p>
        </p:txBody>
      </p:sp>
      <p:cxnSp>
        <p:nvCxnSpPr>
          <p:cNvPr id="7" name="Straight Arrow Connector 6">
            <a:extLst>
              <a:ext uri="{FF2B5EF4-FFF2-40B4-BE49-F238E27FC236}">
                <a16:creationId xmlns:a16="http://schemas.microsoft.com/office/drawing/2014/main" id="{5BFB9825-0ECF-459E-90F5-6230CBE1EFD0}"/>
              </a:ext>
            </a:extLst>
          </p:cNvPr>
          <p:cNvCxnSpPr/>
          <p:nvPr/>
        </p:nvCxnSpPr>
        <p:spPr>
          <a:xfrm>
            <a:off x="2160104" y="2001078"/>
            <a:ext cx="5035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C7066178-B546-4D46-9CEC-BF8C161220B6}"/>
              </a:ext>
            </a:extLst>
          </p:cNvPr>
          <p:cNvPicPr>
            <a:picLocks noChangeAspect="1"/>
          </p:cNvPicPr>
          <p:nvPr/>
        </p:nvPicPr>
        <p:blipFill>
          <a:blip r:embed="rId2"/>
          <a:stretch>
            <a:fillRect/>
          </a:stretch>
        </p:blipFill>
        <p:spPr>
          <a:xfrm>
            <a:off x="5482050" y="2958959"/>
            <a:ext cx="6581775" cy="3829050"/>
          </a:xfrm>
          <a:prstGeom prst="rect">
            <a:avLst/>
          </a:prstGeom>
        </p:spPr>
      </p:pic>
      <p:sp>
        <p:nvSpPr>
          <p:cNvPr id="9" name="Title 1">
            <a:extLst>
              <a:ext uri="{FF2B5EF4-FFF2-40B4-BE49-F238E27FC236}">
                <a16:creationId xmlns:a16="http://schemas.microsoft.com/office/drawing/2014/main" id="{F4374D20-F05C-46D4-A243-FE806CBA6EF3}"/>
              </a:ext>
            </a:extLst>
          </p:cNvPr>
          <p:cNvSpPr>
            <a:spLocks noGrp="1"/>
          </p:cNvSpPr>
          <p:nvPr>
            <p:ph type="title"/>
          </p:nvPr>
        </p:nvSpPr>
        <p:spPr>
          <a:xfrm>
            <a:off x="838199" y="147758"/>
            <a:ext cx="10515600" cy="787814"/>
          </a:xfrm>
        </p:spPr>
        <p:txBody>
          <a:bodyPr/>
          <a:lstStyle/>
          <a:p>
            <a:r>
              <a:rPr lang="en-IN" dirty="0"/>
              <a:t>FEATURE REDUCTION</a:t>
            </a:r>
          </a:p>
        </p:txBody>
      </p:sp>
    </p:spTree>
    <p:extLst>
      <p:ext uri="{BB962C8B-B14F-4D97-AF65-F5344CB8AC3E}">
        <p14:creationId xmlns:p14="http://schemas.microsoft.com/office/powerpoint/2010/main" val="19140632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2991</TotalTime>
  <Words>560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Trebuchet MS</vt:lpstr>
      <vt:lpstr>Wingdings</vt:lpstr>
      <vt:lpstr>Parcel</vt:lpstr>
      <vt:lpstr>Linear Regression Model to predict car price and determine factors which has direct impact on car price</vt:lpstr>
      <vt:lpstr>Case study overview</vt:lpstr>
      <vt:lpstr>Methodology – CRISP Modelling</vt:lpstr>
      <vt:lpstr>Data understanding and exploration</vt:lpstr>
      <vt:lpstr>PowerPoint Presentation</vt:lpstr>
      <vt:lpstr>PowerPoint Presentation</vt:lpstr>
      <vt:lpstr>MODEL FITTING AND PREDICTION</vt:lpstr>
      <vt:lpstr>PowerPoint Presentation</vt:lpstr>
      <vt:lpstr>FEATURE REDUCTION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Sreeharsh</dc:creator>
  <cp:lastModifiedBy>Sreeharsh</cp:lastModifiedBy>
  <cp:revision>111</cp:revision>
  <dcterms:created xsi:type="dcterms:W3CDTF">2019-10-06T17:06:56Z</dcterms:created>
  <dcterms:modified xsi:type="dcterms:W3CDTF">2019-10-09T16:36:45Z</dcterms:modified>
</cp:coreProperties>
</file>