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6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0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2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06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7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17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0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58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4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5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8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3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A509AE-CE04-4344-9084-EC3357B217F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25C722-06E9-426F-90C2-57B583C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0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B4D50-C2C5-0040-3741-64A4326394DF}"/>
              </a:ext>
            </a:extLst>
          </p:cNvPr>
          <p:cNvSpPr txBox="1"/>
          <p:nvPr/>
        </p:nvSpPr>
        <p:spPr>
          <a:xfrm>
            <a:off x="246579" y="266876"/>
            <a:ext cx="63802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kern="0" dirty="0">
                <a:effectLst/>
                <a:latin typeface="+mj-lt"/>
                <a:ea typeface="Arial" panose="020B0604020202020204" pitchFamily="34" charset="0"/>
              </a:rPr>
              <a:t>Bankruptcy </a:t>
            </a:r>
          </a:p>
          <a:p>
            <a:r>
              <a:rPr lang="en-IN" sz="6600" b="1" kern="0" dirty="0">
                <a:effectLst/>
                <a:latin typeface="+mj-lt"/>
                <a:ea typeface="Arial" panose="020B0604020202020204" pitchFamily="34" charset="0"/>
              </a:rPr>
              <a:t>        Prevention</a:t>
            </a:r>
            <a:endParaRPr lang="en-IN" sz="66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ED980-5CEA-8B62-FA89-805FA1AE7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3"/>
          <a:stretch/>
        </p:blipFill>
        <p:spPr>
          <a:xfrm>
            <a:off x="5054885" y="2061441"/>
            <a:ext cx="6277509" cy="41286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3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7D26C-EDD2-32F8-3142-72803B20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11" y="1068512"/>
            <a:ext cx="8333860" cy="553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D768C-CF3F-3B65-1829-C39806478D63}"/>
              </a:ext>
            </a:extLst>
          </p:cNvPr>
          <p:cNvSpPr txBox="1"/>
          <p:nvPr/>
        </p:nvSpPr>
        <p:spPr>
          <a:xfrm>
            <a:off x="706347" y="356845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Exclude numeric columns for count plotting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90578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160AF-B726-071B-EAB4-6A6D482C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13" y="1037690"/>
            <a:ext cx="5523786" cy="552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7D5402-9EBB-227F-6D8D-A32AFFFF3367}"/>
              </a:ext>
            </a:extLst>
          </p:cNvPr>
          <p:cNvSpPr txBox="1"/>
          <p:nvPr/>
        </p:nvSpPr>
        <p:spPr>
          <a:xfrm>
            <a:off x="1065944" y="308226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Exclude numeric columns for crosstab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31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767E4-C8B3-8E01-3A45-A33E58A7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8" y="1150706"/>
            <a:ext cx="7963577" cy="5291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F25F41-BA89-DD9A-A525-D1E92ADD78EC}"/>
              </a:ext>
            </a:extLst>
          </p:cNvPr>
          <p:cNvSpPr txBox="1"/>
          <p:nvPr/>
        </p:nvSpPr>
        <p:spPr>
          <a:xfrm>
            <a:off x="675526" y="282539"/>
            <a:ext cx="7790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Selecting categorical columns for crosstab </a:t>
            </a:r>
            <a:r>
              <a:rPr lang="en-US" sz="2800" dirty="0"/>
              <a:t>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05452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30B8-5F09-DA65-808C-02C79F43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88" y="2348898"/>
            <a:ext cx="8076093" cy="176076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9600" dirty="0">
                <a:latin typeface="Algerian" panose="04020705040A02060702" pitchFamily="82" charset="0"/>
              </a:rPr>
              <a:t>THANK</a:t>
            </a:r>
            <a:r>
              <a:rPr lang="en-IN" sz="5400" dirty="0">
                <a:latin typeface="Algerian" panose="04020705040A02060702" pitchFamily="82" charset="0"/>
              </a:rPr>
              <a:t> </a:t>
            </a:r>
            <a:r>
              <a:rPr lang="en-IN" sz="9600" dirty="0">
                <a:latin typeface="Algerian" panose="04020705040A02060702" pitchFamily="82" charset="0"/>
              </a:rPr>
              <a:t>YOU !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E753-A2CD-E9C0-2CC1-8684D127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" y="869420"/>
            <a:ext cx="9154878" cy="54697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strike="noStrike" dirty="0">
                <a:solidFill>
                  <a:schemeClr val="tx1"/>
                </a:solidFill>
                <a:effectLst/>
              </a:rPr>
              <a:t>  </a:t>
            </a:r>
            <a:r>
              <a:rPr lang="en-IN" sz="2400" strike="noStrike" dirty="0">
                <a:solidFill>
                  <a:schemeClr val="tx1"/>
                </a:solidFill>
                <a:effectLst/>
              </a:rPr>
              <a:t>By Group – 5</a:t>
            </a:r>
          </a:p>
          <a:p>
            <a:pPr marL="36900" indent="0">
              <a:buNone/>
            </a:pPr>
            <a:endParaRPr lang="en-IN" sz="2000" strike="noStrike" dirty="0">
              <a:solidFill>
                <a:schemeClr val="tx1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200" dirty="0"/>
              <a:t> </a:t>
            </a:r>
            <a:r>
              <a:rPr lang="en-IN" sz="2800" dirty="0"/>
              <a:t>ANIKET AJAYRAO KATYARMAL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800" dirty="0"/>
              <a:t> MR. HARI PRASATH 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800" dirty="0"/>
              <a:t> MR. VENKATESH PABBATI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800" dirty="0"/>
              <a:t> MANASI MILIND MORE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800" dirty="0"/>
              <a:t> MOHAMMAD FARAZ AHMED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800" dirty="0"/>
              <a:t> M A RAHMAN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800" dirty="0"/>
              <a:t> MISS. CHELLOJU SREEHITHA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3459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E300-F71E-D4D8-34BA-C7D42173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1" y="445213"/>
            <a:ext cx="4264380" cy="970450"/>
          </a:xfrm>
        </p:spPr>
        <p:txBody>
          <a:bodyPr/>
          <a:lstStyle/>
          <a:p>
            <a:r>
              <a:rPr lang="en-IN" sz="4800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6D9E-F4FF-9403-52D2-078C97C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77" y="1598885"/>
            <a:ext cx="10353762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Bankruptcy predictions are classification problems that entail the prediction of the likelihood of failure of a company, given a number of financial ratio shaping to its status.</a:t>
            </a:r>
          </a:p>
          <a:p>
            <a:pPr marL="3690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Bankruptcy is a legal proceeding initiated when a person or business cannot repay outstanding debts or obligations. It offers a fresh start for people who can no longer afford to pay their bills.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14469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ADD-8185-708E-7154-EBFF02A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263" y="386993"/>
            <a:ext cx="5182205" cy="952072"/>
          </a:xfrm>
        </p:spPr>
        <p:txBody>
          <a:bodyPr/>
          <a:lstStyle/>
          <a:p>
            <a:r>
              <a:rPr lang="en-IN" altLang="en-US" dirty="0"/>
              <a:t>Goals of Bankruptcy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498292-C5E2-D144-9BD5-4D8E35B54746}"/>
              </a:ext>
            </a:extLst>
          </p:cNvPr>
          <p:cNvSpPr txBox="1">
            <a:spLocks/>
          </p:cNvSpPr>
          <p:nvPr/>
        </p:nvSpPr>
        <p:spPr bwMode="auto">
          <a:xfrm>
            <a:off x="1660988" y="1804630"/>
            <a:ext cx="9445375" cy="452596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Rehabilitation of troubled businesses (Chapter 11)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A “fresh start”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Fair and orderly distribution of assets among creditors and equity holders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Maximize value of the debtor’s estate</a:t>
            </a:r>
          </a:p>
        </p:txBody>
      </p:sp>
    </p:spTree>
    <p:extLst>
      <p:ext uri="{BB962C8B-B14F-4D97-AF65-F5344CB8AC3E}">
        <p14:creationId xmlns:p14="http://schemas.microsoft.com/office/powerpoint/2010/main" val="35791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5AB3-ECE9-3709-673F-8899F14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67" y="395555"/>
            <a:ext cx="4449315" cy="970450"/>
          </a:xfrm>
        </p:spPr>
        <p:txBody>
          <a:bodyPr/>
          <a:lstStyle/>
          <a:p>
            <a:r>
              <a:rPr lang="en-IN" b="1" dirty="0"/>
              <a:t>Dataset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45E9-0850-5FA7-B459-1A0EF1C5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190" y="1366005"/>
            <a:ext cx="9862486" cy="509644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Arial" panose="020B0604020202020204" pitchFamily="34" charset="0"/>
              </a:rPr>
              <a:t> The data file contains 7 features about 250 companies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Arial" panose="020B0604020202020204" pitchFamily="34" charset="0"/>
              </a:rPr>
              <a:t> The data set includes the 6 variables and 1 class </a:t>
            </a:r>
            <a:r>
              <a:rPr lang="en-IN" sz="2600" dirty="0">
                <a:effectLst/>
                <a:latin typeface="+mj-lt"/>
                <a:ea typeface="Arial" panose="020B0604020202020204" pitchFamily="34" charset="0"/>
              </a:rPr>
              <a:t>.</a:t>
            </a:r>
          </a:p>
          <a:p>
            <a:pPr indent="-342900">
              <a:buSzPts val="1000"/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IN" sz="2400" dirty="0" err="1">
                <a:effectLst/>
                <a:latin typeface="+mj-lt"/>
                <a:ea typeface="Arial" panose="020B0604020202020204" pitchFamily="34" charset="0"/>
              </a:rPr>
              <a:t>Industrial_risk</a:t>
            </a: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- 0=low risk, 0.5=medium risk, 1=high risk.</a:t>
            </a:r>
          </a:p>
          <a:p>
            <a:pPr indent="-342900">
              <a:buSzPts val="1000"/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IN" sz="2400" dirty="0" err="1">
                <a:effectLst/>
                <a:latin typeface="+mj-lt"/>
                <a:ea typeface="Arial" panose="020B0604020202020204" pitchFamily="34" charset="0"/>
              </a:rPr>
              <a:t>Management_risk</a:t>
            </a: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- 0=low risk, 0.5=medium risk, 1=high risk.</a:t>
            </a:r>
          </a:p>
          <a:p>
            <a:pPr indent="-342900">
              <a:buSzPts val="1000"/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Financial flexibility - 0=low flexibility, 0.5=medium flexibility, 1=high flexibility.</a:t>
            </a:r>
          </a:p>
          <a:p>
            <a:pPr indent="-342900">
              <a:buSzPts val="1000"/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Credibility - 0=low credibility, 0.5=medium credibility, 1=high credibility.</a:t>
            </a:r>
          </a:p>
          <a:p>
            <a:pPr indent="-342900">
              <a:buSzPts val="1000"/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Competitiveness - 0=low competitiveness, 0.5=medium competitiveness, 1=high competitiveness.</a:t>
            </a:r>
          </a:p>
          <a:p>
            <a:pPr indent="-342900">
              <a:buSzPts val="1000"/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IN" sz="2400" dirty="0" err="1">
                <a:effectLst/>
                <a:latin typeface="+mj-lt"/>
                <a:ea typeface="Arial" panose="020B0604020202020204" pitchFamily="34" charset="0"/>
              </a:rPr>
              <a:t>Operating_risk</a:t>
            </a: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- 0=low risk, 0.5=medium risk, 1=high risk.</a:t>
            </a:r>
          </a:p>
          <a:p>
            <a:pPr indent="-342900">
              <a:buSzPts val="1000"/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Class - bankruptcy, non-bankruptcy (target variable).</a:t>
            </a:r>
          </a:p>
          <a:p>
            <a:pPr>
              <a:buFont typeface="Wingdings" panose="05000000000000000000" pitchFamily="2" charset="2"/>
              <a:buChar char=""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E2-DD07-FFA7-64E8-F08D9CA5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64" y="527407"/>
            <a:ext cx="4829459" cy="890427"/>
          </a:xfrm>
        </p:spPr>
        <p:txBody>
          <a:bodyPr/>
          <a:lstStyle/>
          <a:p>
            <a:r>
              <a:rPr lang="en-IN" dirty="0"/>
              <a:t>The steps we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DAA01-0B81-4422-2846-303709D0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32" y="1896834"/>
            <a:ext cx="10353762" cy="4058751"/>
          </a:xfrm>
        </p:spPr>
        <p:txBody>
          <a:bodyPr>
            <a:normAutofit lnSpcReduction="10000"/>
          </a:bodyPr>
          <a:lstStyle/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Open Xlsx file select all data .</a:t>
            </a:r>
          </a:p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Sort the data  and save the file .</a:t>
            </a:r>
          </a:p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Load the dataset file.</a:t>
            </a:r>
          </a:p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Import libraries.</a:t>
            </a:r>
          </a:p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Create code .</a:t>
            </a:r>
          </a:p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Run the Code .</a:t>
            </a:r>
          </a:p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endParaRPr lang="en-IN" sz="2400" dirty="0"/>
          </a:p>
          <a:p>
            <a:pPr marL="494100" indent="-457200">
              <a:lnSpc>
                <a:spcPct val="150000"/>
              </a:lnSpc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27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085F1-7A65-0AFE-F59E-EA48A5780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1" t="36254" r="58034" b="19851"/>
          <a:stretch/>
        </p:blipFill>
        <p:spPr>
          <a:xfrm>
            <a:off x="1931169" y="995666"/>
            <a:ext cx="4346752" cy="3046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43330-8259-AB70-1009-5DA6BB7C97DA}"/>
              </a:ext>
            </a:extLst>
          </p:cNvPr>
          <p:cNvSpPr txBox="1"/>
          <p:nvPr/>
        </p:nvSpPr>
        <p:spPr>
          <a:xfrm>
            <a:off x="1199508" y="359978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Display information about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8C8EB-F7CE-3C3D-4765-4BF1466E3876}"/>
              </a:ext>
            </a:extLst>
          </p:cNvPr>
          <p:cNvSpPr txBox="1"/>
          <p:nvPr/>
        </p:nvSpPr>
        <p:spPr>
          <a:xfrm>
            <a:off x="1140676" y="4155019"/>
            <a:ext cx="6215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Read the Excel file and split into columns</a:t>
            </a:r>
            <a:endParaRPr lang="en-IN" sz="20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5EF5081-568F-A87D-848C-33F925B78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795" t="50355" r="23073" b="29868"/>
          <a:stretch/>
        </p:blipFill>
        <p:spPr>
          <a:xfrm>
            <a:off x="1931169" y="4846835"/>
            <a:ext cx="8760359" cy="1389577"/>
          </a:xfrm>
        </p:spPr>
      </p:pic>
    </p:spTree>
    <p:extLst>
      <p:ext uri="{BB962C8B-B14F-4D97-AF65-F5344CB8AC3E}">
        <p14:creationId xmlns:p14="http://schemas.microsoft.com/office/powerpoint/2010/main" val="390945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B059EF-1B7A-89A4-01EB-6CBFC79A1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0" t="44045" r="29221" b="33237"/>
          <a:stretch/>
        </p:blipFill>
        <p:spPr>
          <a:xfrm>
            <a:off x="2073481" y="1468796"/>
            <a:ext cx="8045037" cy="14833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9ADEFD-96DF-8991-5DB1-4363CFF2748F}"/>
              </a:ext>
            </a:extLst>
          </p:cNvPr>
          <p:cNvSpPr txBox="1"/>
          <p:nvPr/>
        </p:nvSpPr>
        <p:spPr>
          <a:xfrm>
            <a:off x="1261152" y="55312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Display first few rows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D056E-64FB-A41C-63F8-5D32CC9C0708}"/>
              </a:ext>
            </a:extLst>
          </p:cNvPr>
          <p:cNvSpPr txBox="1"/>
          <p:nvPr/>
        </p:nvSpPr>
        <p:spPr>
          <a:xfrm>
            <a:off x="1202074" y="3313835"/>
            <a:ext cx="6711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checking is there any missing values are there in data or not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95BB07C-DF5C-5381-B429-F7B3B721D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7" t="53633" r="74719" b="24737"/>
          <a:stretch/>
        </p:blipFill>
        <p:spPr>
          <a:xfrm>
            <a:off x="3919590" y="4124871"/>
            <a:ext cx="3231224" cy="2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F7F3-6F27-23EE-3112-DD63D927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46" y="198633"/>
            <a:ext cx="7949004" cy="970450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Exploratory Data Analysis (EDA)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7BB970-1E25-0A73-4FDF-2AC5F8C8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19" y="1204960"/>
            <a:ext cx="6097712" cy="54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237</TotalTime>
  <Words>378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Calisto MT</vt:lpstr>
      <vt:lpstr>Wingdings</vt:lpstr>
      <vt:lpstr>Wingdings 2</vt:lpstr>
      <vt:lpstr>Slate</vt:lpstr>
      <vt:lpstr>PowerPoint Presentation</vt:lpstr>
      <vt:lpstr>PowerPoint Presentation</vt:lpstr>
      <vt:lpstr>Introduction</vt:lpstr>
      <vt:lpstr>Goals of Bankruptcy</vt:lpstr>
      <vt:lpstr>Dataset Details </vt:lpstr>
      <vt:lpstr>The steps we used</vt:lpstr>
      <vt:lpstr>PowerPoint Presentation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More</dc:creator>
  <cp:lastModifiedBy>ajaykumargopulapuram9388@gmail.com</cp:lastModifiedBy>
  <cp:revision>3</cp:revision>
  <dcterms:created xsi:type="dcterms:W3CDTF">2024-07-16T14:32:39Z</dcterms:created>
  <dcterms:modified xsi:type="dcterms:W3CDTF">2024-07-17T12:21:12Z</dcterms:modified>
</cp:coreProperties>
</file>