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 id="268" r:id="rId13"/>
    <p:sldId id="266" r:id="rId14"/>
    <p:sldId id="269" r:id="rId15"/>
    <p:sldId id="270" r:id="rId16"/>
    <p:sldId id="267" r:id="rId17"/>
    <p:sldId id="26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EEJA DAYANANDAN PILLAI" initials="SDP" lastIdx="1" clrIdx="0">
    <p:extLst>
      <p:ext uri="{19B8F6BF-5375-455C-9EA6-DF929625EA0E}">
        <p15:presenceInfo xmlns:p15="http://schemas.microsoft.com/office/powerpoint/2012/main" userId="SREEJA DAYANANDAN PILLA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A1204-F916-4583-8BB3-53992B8F7A59}" type="doc">
      <dgm:prSet loTypeId="urn:microsoft.com/office/officeart/2005/8/layout/default" loCatId="list" qsTypeId="urn:microsoft.com/office/officeart/2005/8/quickstyle/simple2" qsCatId="simple" csTypeId="urn:microsoft.com/office/officeart/2005/8/colors/accent2_2" csCatId="accent2" phldr="1"/>
      <dgm:spPr/>
      <dgm:t>
        <a:bodyPr/>
        <a:lstStyle/>
        <a:p>
          <a:endParaRPr lang="en-US"/>
        </a:p>
      </dgm:t>
    </dgm:pt>
    <dgm:pt modelId="{68C926C1-27D5-4479-AF1F-21DAE07581EB}">
      <dgm:prSet/>
      <dgm:spPr/>
      <dgm:t>
        <a:bodyPr/>
        <a:lstStyle/>
        <a:p>
          <a:r>
            <a:rPr lang="en-US" dirty="0">
              <a:latin typeface="Times New Roman" panose="02020603050405020304" pitchFamily="18" charset="0"/>
              <a:cs typeface="Times New Roman" panose="02020603050405020304" pitchFamily="18" charset="0"/>
            </a:rPr>
            <a:t>Problem Statement</a:t>
          </a:r>
        </a:p>
      </dgm:t>
    </dgm:pt>
    <dgm:pt modelId="{9C786EC4-6B9C-42CC-85E4-C4A5BECB9AEB}" type="parTrans" cxnId="{E16B6EF4-E1C6-4ECE-8A62-3554985C0D41}">
      <dgm:prSet/>
      <dgm:spPr/>
      <dgm:t>
        <a:bodyPr/>
        <a:lstStyle/>
        <a:p>
          <a:endParaRPr lang="en-US"/>
        </a:p>
      </dgm:t>
    </dgm:pt>
    <dgm:pt modelId="{147E6F65-C6AD-47EF-A41B-8350DA28A113}" type="sibTrans" cxnId="{E16B6EF4-E1C6-4ECE-8A62-3554985C0D41}">
      <dgm:prSet/>
      <dgm:spPr/>
      <dgm:t>
        <a:bodyPr/>
        <a:lstStyle/>
        <a:p>
          <a:endParaRPr lang="en-US"/>
        </a:p>
      </dgm:t>
    </dgm:pt>
    <dgm:pt modelId="{C73A625D-9D37-4D53-88F7-FC498FB14480}">
      <dgm:prSet/>
      <dgm:spPr/>
      <dgm:t>
        <a:bodyPr/>
        <a:lstStyle/>
        <a:p>
          <a:r>
            <a:rPr lang="en-US" dirty="0">
              <a:latin typeface="Times New Roman" panose="02020603050405020304" pitchFamily="18" charset="0"/>
              <a:cs typeface="Times New Roman" panose="02020603050405020304" pitchFamily="18" charset="0"/>
            </a:rPr>
            <a:t>Literature Review</a:t>
          </a:r>
        </a:p>
      </dgm:t>
    </dgm:pt>
    <dgm:pt modelId="{DF2A7151-943F-42B1-87CB-F29B99A28601}" type="parTrans" cxnId="{AF05A564-09FE-4C43-984E-EC93FE86BF29}">
      <dgm:prSet/>
      <dgm:spPr/>
      <dgm:t>
        <a:bodyPr/>
        <a:lstStyle/>
        <a:p>
          <a:endParaRPr lang="en-US"/>
        </a:p>
      </dgm:t>
    </dgm:pt>
    <dgm:pt modelId="{BDC0D621-58BB-4C89-BEFD-897898B677C7}" type="sibTrans" cxnId="{AF05A564-09FE-4C43-984E-EC93FE86BF29}">
      <dgm:prSet/>
      <dgm:spPr/>
      <dgm:t>
        <a:bodyPr/>
        <a:lstStyle/>
        <a:p>
          <a:endParaRPr lang="en-US"/>
        </a:p>
      </dgm:t>
    </dgm:pt>
    <dgm:pt modelId="{619A4DAE-07FE-402F-A719-359A05137060}">
      <dgm:prSet/>
      <dgm:spPr/>
      <dgm:t>
        <a:bodyPr/>
        <a:lstStyle/>
        <a:p>
          <a:r>
            <a:rPr lang="en-US" dirty="0">
              <a:latin typeface="Times New Roman" panose="02020603050405020304" pitchFamily="18" charset="0"/>
              <a:cs typeface="Times New Roman" panose="02020603050405020304" pitchFamily="18" charset="0"/>
            </a:rPr>
            <a:t>Exploratory Data Analysis</a:t>
          </a:r>
        </a:p>
      </dgm:t>
    </dgm:pt>
    <dgm:pt modelId="{CBE30808-BCDE-4008-9BE1-A0F51F98AF46}" type="parTrans" cxnId="{706F9274-BA01-49D1-89D2-DF23C04BF55A}">
      <dgm:prSet/>
      <dgm:spPr/>
      <dgm:t>
        <a:bodyPr/>
        <a:lstStyle/>
        <a:p>
          <a:endParaRPr lang="en-US"/>
        </a:p>
      </dgm:t>
    </dgm:pt>
    <dgm:pt modelId="{22577037-94E4-49FE-973A-58A076FEDA85}" type="sibTrans" cxnId="{706F9274-BA01-49D1-89D2-DF23C04BF55A}">
      <dgm:prSet/>
      <dgm:spPr/>
      <dgm:t>
        <a:bodyPr/>
        <a:lstStyle/>
        <a:p>
          <a:endParaRPr lang="en-US"/>
        </a:p>
      </dgm:t>
    </dgm:pt>
    <dgm:pt modelId="{DE94686C-E2FA-4E3B-AF22-0BA3B62A0FBE}">
      <dgm:prSet/>
      <dgm:spPr/>
      <dgm:t>
        <a:bodyPr/>
        <a:lstStyle/>
        <a:p>
          <a:r>
            <a:rPr lang="en-US" dirty="0">
              <a:latin typeface="Times New Roman" panose="02020603050405020304" pitchFamily="18" charset="0"/>
              <a:cs typeface="Times New Roman" panose="02020603050405020304" pitchFamily="18" charset="0"/>
            </a:rPr>
            <a:t>Methods used</a:t>
          </a:r>
        </a:p>
        <a:p>
          <a:r>
            <a:rPr lang="en-US" dirty="0">
              <a:latin typeface="Times New Roman" panose="02020603050405020304" pitchFamily="18" charset="0"/>
              <a:cs typeface="Times New Roman" panose="02020603050405020304" pitchFamily="18" charset="0"/>
            </a:rPr>
            <a:t>&amp;</a:t>
          </a:r>
        </a:p>
        <a:p>
          <a:r>
            <a:rPr lang="en-US" dirty="0">
              <a:latin typeface="Times New Roman" panose="02020603050405020304" pitchFamily="18" charset="0"/>
              <a:cs typeface="Times New Roman" panose="02020603050405020304" pitchFamily="18" charset="0"/>
            </a:rPr>
            <a:t>Discussion</a:t>
          </a:r>
        </a:p>
      </dgm:t>
    </dgm:pt>
    <dgm:pt modelId="{41CACE9C-6CB3-4BD2-B9D4-0CFC82E2DB36}" type="parTrans" cxnId="{F5D54CBC-AC24-4987-8EEA-10FCF8948520}">
      <dgm:prSet/>
      <dgm:spPr/>
      <dgm:t>
        <a:bodyPr/>
        <a:lstStyle/>
        <a:p>
          <a:endParaRPr lang="en-US"/>
        </a:p>
      </dgm:t>
    </dgm:pt>
    <dgm:pt modelId="{96F5B965-54BD-4FDF-9FFA-B4A4DF229019}" type="sibTrans" cxnId="{F5D54CBC-AC24-4987-8EEA-10FCF8948520}">
      <dgm:prSet/>
      <dgm:spPr/>
      <dgm:t>
        <a:bodyPr/>
        <a:lstStyle/>
        <a:p>
          <a:endParaRPr lang="en-US"/>
        </a:p>
      </dgm:t>
    </dgm:pt>
    <dgm:pt modelId="{578A134B-A829-402B-A01C-2628B3E63587}">
      <dgm:prSet/>
      <dgm:spPr/>
      <dgm:t>
        <a:bodyPr/>
        <a:lstStyle/>
        <a:p>
          <a:r>
            <a:rPr lang="en-US" dirty="0">
              <a:latin typeface="Times New Roman" panose="02020603050405020304" pitchFamily="18" charset="0"/>
              <a:cs typeface="Times New Roman" panose="02020603050405020304" pitchFamily="18" charset="0"/>
            </a:rPr>
            <a:t>Learnings/Conclusions</a:t>
          </a:r>
        </a:p>
      </dgm:t>
    </dgm:pt>
    <dgm:pt modelId="{9CC85718-E7F7-4A3E-99E0-EC8482866990}" type="parTrans" cxnId="{6AE7AAEC-6B69-40B7-A914-4FA7985AA283}">
      <dgm:prSet/>
      <dgm:spPr/>
      <dgm:t>
        <a:bodyPr/>
        <a:lstStyle/>
        <a:p>
          <a:endParaRPr lang="en-US"/>
        </a:p>
      </dgm:t>
    </dgm:pt>
    <dgm:pt modelId="{0D2D6744-F003-4F86-A671-354918C288B4}" type="sibTrans" cxnId="{6AE7AAEC-6B69-40B7-A914-4FA7985AA283}">
      <dgm:prSet/>
      <dgm:spPr/>
      <dgm:t>
        <a:bodyPr/>
        <a:lstStyle/>
        <a:p>
          <a:endParaRPr lang="en-US"/>
        </a:p>
      </dgm:t>
    </dgm:pt>
    <dgm:pt modelId="{97739339-B17B-4120-B28C-EE7C69898700}">
      <dgm:prSet/>
      <dgm:spPr/>
      <dgm:t>
        <a:bodyPr/>
        <a:lstStyle/>
        <a:p>
          <a:r>
            <a:rPr lang="en-US" dirty="0">
              <a:latin typeface="Times New Roman" panose="02020603050405020304" pitchFamily="18" charset="0"/>
              <a:cs typeface="Times New Roman" panose="02020603050405020304" pitchFamily="18" charset="0"/>
            </a:rPr>
            <a:t>Challenges Faced</a:t>
          </a:r>
        </a:p>
      </dgm:t>
    </dgm:pt>
    <dgm:pt modelId="{1EE81AA8-AC5C-4D53-BFE8-F3C7C1680474}" type="parTrans" cxnId="{6DB2B63B-ED5C-458D-8729-2E7C62FAD995}">
      <dgm:prSet/>
      <dgm:spPr/>
      <dgm:t>
        <a:bodyPr/>
        <a:lstStyle/>
        <a:p>
          <a:endParaRPr lang="en-US"/>
        </a:p>
      </dgm:t>
    </dgm:pt>
    <dgm:pt modelId="{455C2BDE-A726-47DE-A4F0-A48EBFE70F5A}" type="sibTrans" cxnId="{6DB2B63B-ED5C-458D-8729-2E7C62FAD995}">
      <dgm:prSet/>
      <dgm:spPr/>
      <dgm:t>
        <a:bodyPr/>
        <a:lstStyle/>
        <a:p>
          <a:endParaRPr lang="en-US"/>
        </a:p>
      </dgm:t>
    </dgm:pt>
    <dgm:pt modelId="{93A20350-381F-4E35-B646-BF645FF2866C}" type="pres">
      <dgm:prSet presAssocID="{7D2A1204-F916-4583-8BB3-53992B8F7A59}" presName="diagram" presStyleCnt="0">
        <dgm:presLayoutVars>
          <dgm:dir/>
          <dgm:resizeHandles val="exact"/>
        </dgm:presLayoutVars>
      </dgm:prSet>
      <dgm:spPr/>
    </dgm:pt>
    <dgm:pt modelId="{2143C6CF-C156-40C2-9423-0562F35FEEB4}" type="pres">
      <dgm:prSet presAssocID="{68C926C1-27D5-4479-AF1F-21DAE07581EB}" presName="node" presStyleLbl="node1" presStyleIdx="0" presStyleCnt="6">
        <dgm:presLayoutVars>
          <dgm:bulletEnabled val="1"/>
        </dgm:presLayoutVars>
      </dgm:prSet>
      <dgm:spPr/>
    </dgm:pt>
    <dgm:pt modelId="{59388270-A127-48DC-8235-D31395812F5E}" type="pres">
      <dgm:prSet presAssocID="{147E6F65-C6AD-47EF-A41B-8350DA28A113}" presName="sibTrans" presStyleCnt="0"/>
      <dgm:spPr/>
    </dgm:pt>
    <dgm:pt modelId="{DF6DE4F9-BC22-47B6-87F0-9CB301CE1C8C}" type="pres">
      <dgm:prSet presAssocID="{C73A625D-9D37-4D53-88F7-FC498FB14480}" presName="node" presStyleLbl="node1" presStyleIdx="1" presStyleCnt="6">
        <dgm:presLayoutVars>
          <dgm:bulletEnabled val="1"/>
        </dgm:presLayoutVars>
      </dgm:prSet>
      <dgm:spPr/>
    </dgm:pt>
    <dgm:pt modelId="{7A310303-F2FE-437E-9898-E0144DC046C5}" type="pres">
      <dgm:prSet presAssocID="{BDC0D621-58BB-4C89-BEFD-897898B677C7}" presName="sibTrans" presStyleCnt="0"/>
      <dgm:spPr/>
    </dgm:pt>
    <dgm:pt modelId="{7A4A5DC7-B93F-4D5B-B5D9-F624891ED525}" type="pres">
      <dgm:prSet presAssocID="{619A4DAE-07FE-402F-A719-359A05137060}" presName="node" presStyleLbl="node1" presStyleIdx="2" presStyleCnt="6">
        <dgm:presLayoutVars>
          <dgm:bulletEnabled val="1"/>
        </dgm:presLayoutVars>
      </dgm:prSet>
      <dgm:spPr/>
    </dgm:pt>
    <dgm:pt modelId="{D9083DD8-8C50-4955-BFD3-77F2E23A35A3}" type="pres">
      <dgm:prSet presAssocID="{22577037-94E4-49FE-973A-58A076FEDA85}" presName="sibTrans" presStyleCnt="0"/>
      <dgm:spPr/>
    </dgm:pt>
    <dgm:pt modelId="{57B77B99-6759-4A71-AE30-3AC545B9AA11}" type="pres">
      <dgm:prSet presAssocID="{DE94686C-E2FA-4E3B-AF22-0BA3B62A0FBE}" presName="node" presStyleLbl="node1" presStyleIdx="3" presStyleCnt="6">
        <dgm:presLayoutVars>
          <dgm:bulletEnabled val="1"/>
        </dgm:presLayoutVars>
      </dgm:prSet>
      <dgm:spPr/>
    </dgm:pt>
    <dgm:pt modelId="{9FA62270-EDF4-4642-A2B1-B5270A6D5BEB}" type="pres">
      <dgm:prSet presAssocID="{96F5B965-54BD-4FDF-9FFA-B4A4DF229019}" presName="sibTrans" presStyleCnt="0"/>
      <dgm:spPr/>
    </dgm:pt>
    <dgm:pt modelId="{6A0A53BF-38A6-446C-9721-2B05BD6D6214}" type="pres">
      <dgm:prSet presAssocID="{97739339-B17B-4120-B28C-EE7C69898700}" presName="node" presStyleLbl="node1" presStyleIdx="4" presStyleCnt="6">
        <dgm:presLayoutVars>
          <dgm:bulletEnabled val="1"/>
        </dgm:presLayoutVars>
      </dgm:prSet>
      <dgm:spPr/>
    </dgm:pt>
    <dgm:pt modelId="{EDD8EE7F-53B0-49CB-B933-B59EF3A03D7F}" type="pres">
      <dgm:prSet presAssocID="{455C2BDE-A726-47DE-A4F0-A48EBFE70F5A}" presName="sibTrans" presStyleCnt="0"/>
      <dgm:spPr/>
    </dgm:pt>
    <dgm:pt modelId="{CDF9727C-91A4-4B19-A075-8111BF70119D}" type="pres">
      <dgm:prSet presAssocID="{578A134B-A829-402B-A01C-2628B3E63587}" presName="node" presStyleLbl="node1" presStyleIdx="5" presStyleCnt="6">
        <dgm:presLayoutVars>
          <dgm:bulletEnabled val="1"/>
        </dgm:presLayoutVars>
      </dgm:prSet>
      <dgm:spPr/>
    </dgm:pt>
  </dgm:ptLst>
  <dgm:cxnLst>
    <dgm:cxn modelId="{36C78A0E-65C8-4A5C-9A55-850A12E2CC11}" type="presOf" srcId="{7D2A1204-F916-4583-8BB3-53992B8F7A59}" destId="{93A20350-381F-4E35-B646-BF645FF2866C}" srcOrd="0" destOrd="0" presId="urn:microsoft.com/office/officeart/2005/8/layout/default"/>
    <dgm:cxn modelId="{35640F32-4FC7-469C-A132-D2C95CD48858}" type="presOf" srcId="{97739339-B17B-4120-B28C-EE7C69898700}" destId="{6A0A53BF-38A6-446C-9721-2B05BD6D6214}" srcOrd="0" destOrd="0" presId="urn:microsoft.com/office/officeart/2005/8/layout/default"/>
    <dgm:cxn modelId="{6DB2B63B-ED5C-458D-8729-2E7C62FAD995}" srcId="{7D2A1204-F916-4583-8BB3-53992B8F7A59}" destId="{97739339-B17B-4120-B28C-EE7C69898700}" srcOrd="4" destOrd="0" parTransId="{1EE81AA8-AC5C-4D53-BFE8-F3C7C1680474}" sibTransId="{455C2BDE-A726-47DE-A4F0-A48EBFE70F5A}"/>
    <dgm:cxn modelId="{AF05A564-09FE-4C43-984E-EC93FE86BF29}" srcId="{7D2A1204-F916-4583-8BB3-53992B8F7A59}" destId="{C73A625D-9D37-4D53-88F7-FC498FB14480}" srcOrd="1" destOrd="0" parTransId="{DF2A7151-943F-42B1-87CB-F29B99A28601}" sibTransId="{BDC0D621-58BB-4C89-BEFD-897898B677C7}"/>
    <dgm:cxn modelId="{E812BC6C-C358-4BC7-A738-3D683DD0C51D}" type="presOf" srcId="{DE94686C-E2FA-4E3B-AF22-0BA3B62A0FBE}" destId="{57B77B99-6759-4A71-AE30-3AC545B9AA11}" srcOrd="0" destOrd="0" presId="urn:microsoft.com/office/officeart/2005/8/layout/default"/>
    <dgm:cxn modelId="{706F9274-BA01-49D1-89D2-DF23C04BF55A}" srcId="{7D2A1204-F916-4583-8BB3-53992B8F7A59}" destId="{619A4DAE-07FE-402F-A719-359A05137060}" srcOrd="2" destOrd="0" parTransId="{CBE30808-BCDE-4008-9BE1-A0F51F98AF46}" sibTransId="{22577037-94E4-49FE-973A-58A076FEDA85}"/>
    <dgm:cxn modelId="{681C0389-A732-40EB-A4EF-733908001ABC}" type="presOf" srcId="{578A134B-A829-402B-A01C-2628B3E63587}" destId="{CDF9727C-91A4-4B19-A075-8111BF70119D}" srcOrd="0" destOrd="0" presId="urn:microsoft.com/office/officeart/2005/8/layout/default"/>
    <dgm:cxn modelId="{098D9BA6-2F31-4444-BC54-E2E4801885DB}" type="presOf" srcId="{68C926C1-27D5-4479-AF1F-21DAE07581EB}" destId="{2143C6CF-C156-40C2-9423-0562F35FEEB4}" srcOrd="0" destOrd="0" presId="urn:microsoft.com/office/officeart/2005/8/layout/default"/>
    <dgm:cxn modelId="{F5D54CBC-AC24-4987-8EEA-10FCF8948520}" srcId="{7D2A1204-F916-4583-8BB3-53992B8F7A59}" destId="{DE94686C-E2FA-4E3B-AF22-0BA3B62A0FBE}" srcOrd="3" destOrd="0" parTransId="{41CACE9C-6CB3-4BD2-B9D4-0CFC82E2DB36}" sibTransId="{96F5B965-54BD-4FDF-9FFA-B4A4DF229019}"/>
    <dgm:cxn modelId="{6AE7AAEC-6B69-40B7-A914-4FA7985AA283}" srcId="{7D2A1204-F916-4583-8BB3-53992B8F7A59}" destId="{578A134B-A829-402B-A01C-2628B3E63587}" srcOrd="5" destOrd="0" parTransId="{9CC85718-E7F7-4A3E-99E0-EC8482866990}" sibTransId="{0D2D6744-F003-4F86-A671-354918C288B4}"/>
    <dgm:cxn modelId="{C62649F4-91A8-40E0-BE1E-68F80CCFEE3C}" type="presOf" srcId="{619A4DAE-07FE-402F-A719-359A05137060}" destId="{7A4A5DC7-B93F-4D5B-B5D9-F624891ED525}" srcOrd="0" destOrd="0" presId="urn:microsoft.com/office/officeart/2005/8/layout/default"/>
    <dgm:cxn modelId="{E16B6EF4-E1C6-4ECE-8A62-3554985C0D41}" srcId="{7D2A1204-F916-4583-8BB3-53992B8F7A59}" destId="{68C926C1-27D5-4479-AF1F-21DAE07581EB}" srcOrd="0" destOrd="0" parTransId="{9C786EC4-6B9C-42CC-85E4-C4A5BECB9AEB}" sibTransId="{147E6F65-C6AD-47EF-A41B-8350DA28A113}"/>
    <dgm:cxn modelId="{56E132FE-D289-49D1-8838-6E43B8B88463}" type="presOf" srcId="{C73A625D-9D37-4D53-88F7-FC498FB14480}" destId="{DF6DE4F9-BC22-47B6-87F0-9CB301CE1C8C}" srcOrd="0" destOrd="0" presId="urn:microsoft.com/office/officeart/2005/8/layout/default"/>
    <dgm:cxn modelId="{67CA7954-65C7-4B73-AAEF-46DFC0F8FAFF}" type="presParOf" srcId="{93A20350-381F-4E35-B646-BF645FF2866C}" destId="{2143C6CF-C156-40C2-9423-0562F35FEEB4}" srcOrd="0" destOrd="0" presId="urn:microsoft.com/office/officeart/2005/8/layout/default"/>
    <dgm:cxn modelId="{AE91A735-630D-44F4-8B8E-BDBCD1A0F25A}" type="presParOf" srcId="{93A20350-381F-4E35-B646-BF645FF2866C}" destId="{59388270-A127-48DC-8235-D31395812F5E}" srcOrd="1" destOrd="0" presId="urn:microsoft.com/office/officeart/2005/8/layout/default"/>
    <dgm:cxn modelId="{8949191B-D66D-4A71-B6DD-DA2E6D9FF6C1}" type="presParOf" srcId="{93A20350-381F-4E35-B646-BF645FF2866C}" destId="{DF6DE4F9-BC22-47B6-87F0-9CB301CE1C8C}" srcOrd="2" destOrd="0" presId="urn:microsoft.com/office/officeart/2005/8/layout/default"/>
    <dgm:cxn modelId="{435C412C-25F7-4FEE-9BF0-116AA79373FD}" type="presParOf" srcId="{93A20350-381F-4E35-B646-BF645FF2866C}" destId="{7A310303-F2FE-437E-9898-E0144DC046C5}" srcOrd="3" destOrd="0" presId="urn:microsoft.com/office/officeart/2005/8/layout/default"/>
    <dgm:cxn modelId="{2355A63F-DE51-4FB2-B6D7-C2B7284E52F0}" type="presParOf" srcId="{93A20350-381F-4E35-B646-BF645FF2866C}" destId="{7A4A5DC7-B93F-4D5B-B5D9-F624891ED525}" srcOrd="4" destOrd="0" presId="urn:microsoft.com/office/officeart/2005/8/layout/default"/>
    <dgm:cxn modelId="{409ECD79-018A-48FD-BA58-AD98087530C8}" type="presParOf" srcId="{93A20350-381F-4E35-B646-BF645FF2866C}" destId="{D9083DD8-8C50-4955-BFD3-77F2E23A35A3}" srcOrd="5" destOrd="0" presId="urn:microsoft.com/office/officeart/2005/8/layout/default"/>
    <dgm:cxn modelId="{B1A20744-33F5-4334-8CA6-ED3FC5FED7BE}" type="presParOf" srcId="{93A20350-381F-4E35-B646-BF645FF2866C}" destId="{57B77B99-6759-4A71-AE30-3AC545B9AA11}" srcOrd="6" destOrd="0" presId="urn:microsoft.com/office/officeart/2005/8/layout/default"/>
    <dgm:cxn modelId="{41DA3C79-43A6-4F8C-B7EE-5F9297A3472C}" type="presParOf" srcId="{93A20350-381F-4E35-B646-BF645FF2866C}" destId="{9FA62270-EDF4-4642-A2B1-B5270A6D5BEB}" srcOrd="7" destOrd="0" presId="urn:microsoft.com/office/officeart/2005/8/layout/default"/>
    <dgm:cxn modelId="{FA20BFC0-9FA6-4087-9C19-2EE1B5D51753}" type="presParOf" srcId="{93A20350-381F-4E35-B646-BF645FF2866C}" destId="{6A0A53BF-38A6-446C-9721-2B05BD6D6214}" srcOrd="8" destOrd="0" presId="urn:microsoft.com/office/officeart/2005/8/layout/default"/>
    <dgm:cxn modelId="{40D795D3-3A11-42C1-A15E-D8013055912D}" type="presParOf" srcId="{93A20350-381F-4E35-B646-BF645FF2866C}" destId="{EDD8EE7F-53B0-49CB-B933-B59EF3A03D7F}" srcOrd="9" destOrd="0" presId="urn:microsoft.com/office/officeart/2005/8/layout/default"/>
    <dgm:cxn modelId="{0E9A8464-F4F4-4C83-BFE4-CAF740304CC6}" type="presParOf" srcId="{93A20350-381F-4E35-B646-BF645FF2866C}" destId="{CDF9727C-91A4-4B19-A075-8111BF70119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3C6CF-C156-40C2-9423-0562F35FEEB4}">
      <dsp:nvSpPr>
        <dsp:cNvPr id="0" name=""/>
        <dsp:cNvSpPr/>
      </dsp:nvSpPr>
      <dsp:spPr>
        <a:xfrm>
          <a:off x="0" y="90166"/>
          <a:ext cx="3143249" cy="188595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Problem Statement</a:t>
          </a:r>
        </a:p>
      </dsp:txBody>
      <dsp:txXfrm>
        <a:off x="0" y="90166"/>
        <a:ext cx="3143249" cy="1885950"/>
      </dsp:txXfrm>
    </dsp:sp>
    <dsp:sp modelId="{DF6DE4F9-BC22-47B6-87F0-9CB301CE1C8C}">
      <dsp:nvSpPr>
        <dsp:cNvPr id="0" name=""/>
        <dsp:cNvSpPr/>
      </dsp:nvSpPr>
      <dsp:spPr>
        <a:xfrm>
          <a:off x="3457575" y="90166"/>
          <a:ext cx="3143249" cy="188595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Literature Review</a:t>
          </a:r>
        </a:p>
      </dsp:txBody>
      <dsp:txXfrm>
        <a:off x="3457575" y="90166"/>
        <a:ext cx="3143249" cy="1885950"/>
      </dsp:txXfrm>
    </dsp:sp>
    <dsp:sp modelId="{7A4A5DC7-B93F-4D5B-B5D9-F624891ED525}">
      <dsp:nvSpPr>
        <dsp:cNvPr id="0" name=""/>
        <dsp:cNvSpPr/>
      </dsp:nvSpPr>
      <dsp:spPr>
        <a:xfrm>
          <a:off x="6915149" y="90166"/>
          <a:ext cx="3143249" cy="188595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Exploratory Data Analysis</a:t>
          </a:r>
        </a:p>
      </dsp:txBody>
      <dsp:txXfrm>
        <a:off x="6915149" y="90166"/>
        <a:ext cx="3143249" cy="1885950"/>
      </dsp:txXfrm>
    </dsp:sp>
    <dsp:sp modelId="{57B77B99-6759-4A71-AE30-3AC545B9AA11}">
      <dsp:nvSpPr>
        <dsp:cNvPr id="0" name=""/>
        <dsp:cNvSpPr/>
      </dsp:nvSpPr>
      <dsp:spPr>
        <a:xfrm>
          <a:off x="0" y="2290441"/>
          <a:ext cx="3143249" cy="188595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Methods used</a:t>
          </a:r>
        </a:p>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&amp;</a:t>
          </a:r>
        </a:p>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Discussion</a:t>
          </a:r>
        </a:p>
      </dsp:txBody>
      <dsp:txXfrm>
        <a:off x="0" y="2290441"/>
        <a:ext cx="3143249" cy="1885950"/>
      </dsp:txXfrm>
    </dsp:sp>
    <dsp:sp modelId="{6A0A53BF-38A6-446C-9721-2B05BD6D6214}">
      <dsp:nvSpPr>
        <dsp:cNvPr id="0" name=""/>
        <dsp:cNvSpPr/>
      </dsp:nvSpPr>
      <dsp:spPr>
        <a:xfrm>
          <a:off x="3457575" y="2290440"/>
          <a:ext cx="3143249" cy="188595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Challenges Faced</a:t>
          </a:r>
        </a:p>
      </dsp:txBody>
      <dsp:txXfrm>
        <a:off x="3457575" y="2290440"/>
        <a:ext cx="3143249" cy="1885950"/>
      </dsp:txXfrm>
    </dsp:sp>
    <dsp:sp modelId="{CDF9727C-91A4-4B19-A075-8111BF70119D}">
      <dsp:nvSpPr>
        <dsp:cNvPr id="0" name=""/>
        <dsp:cNvSpPr/>
      </dsp:nvSpPr>
      <dsp:spPr>
        <a:xfrm>
          <a:off x="6915149" y="2290440"/>
          <a:ext cx="3143249" cy="188595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Learnings/Conclusions</a:t>
          </a:r>
        </a:p>
      </dsp:txBody>
      <dsp:txXfrm>
        <a:off x="6915149" y="2290440"/>
        <a:ext cx="3143249" cy="18859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45422F-7258-40AC-BD2E-2469AA448922}"/>
              </a:ext>
            </a:extLst>
          </p:cNvPr>
          <p:cNvPicPr>
            <a:picLocks noChangeAspect="1"/>
          </p:cNvPicPr>
          <p:nvPr/>
        </p:nvPicPr>
        <p:blipFill>
          <a:blip r:embed="rId2"/>
          <a:srcRect/>
          <a:stretch/>
        </p:blipFill>
        <p:spPr>
          <a:xfrm>
            <a:off x="955088" y="10"/>
            <a:ext cx="10281844"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3200" dirty="0">
                <a:solidFill>
                  <a:schemeClr val="tx1"/>
                </a:solidFill>
              </a:rPr>
              <a:t>Augmenting Cancer Detection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886908"/>
          </a:xfrm>
        </p:spPr>
        <p:txBody>
          <a:bodyPr>
            <a:normAutofit fontScale="85000" lnSpcReduction="20000"/>
          </a:bodyPr>
          <a:lstStyle/>
          <a:p>
            <a:pPr>
              <a:spcAft>
                <a:spcPts val="600"/>
              </a:spcAft>
            </a:pPr>
            <a:r>
              <a:rPr lang="en-US" dirty="0">
                <a:solidFill>
                  <a:schemeClr val="tx1"/>
                </a:solidFill>
              </a:rPr>
              <a:t>Sreeja Pillai</a:t>
            </a:r>
          </a:p>
          <a:p>
            <a:pPr>
              <a:spcAft>
                <a:spcPts val="600"/>
              </a:spcAft>
            </a:pPr>
            <a:r>
              <a:rPr lang="en-US" dirty="0">
                <a:solidFill>
                  <a:schemeClr val="tx1"/>
                </a:solidFill>
              </a:rPr>
              <a:t>U1265169</a:t>
            </a:r>
          </a:p>
          <a:p>
            <a:pPr>
              <a:spcAft>
                <a:spcPts val="600"/>
              </a:spcAft>
            </a:pPr>
            <a:r>
              <a:rPr lang="en-US" dirty="0">
                <a:solidFill>
                  <a:schemeClr val="tx1"/>
                </a:solidFill>
              </a:rPr>
              <a:t>School of Computing</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9E177-F5DC-4752-AF51-9EA6CF2EDB29}"/>
              </a:ext>
            </a:extLst>
          </p:cNvPr>
          <p:cNvSpPr txBox="1"/>
          <p:nvPr/>
        </p:nvSpPr>
        <p:spPr>
          <a:xfrm>
            <a:off x="701800" y="1166326"/>
            <a:ext cx="8115629" cy="369332"/>
          </a:xfrm>
          <a:prstGeom prst="rect">
            <a:avLst/>
          </a:prstGeom>
          <a:noFill/>
        </p:spPr>
        <p:txBody>
          <a:bodyPr wrap="square" rtlCol="0">
            <a:spAutoFit/>
          </a:bodyPr>
          <a:lstStyle/>
          <a:p>
            <a:r>
              <a:rPr lang="en-US" dirty="0"/>
              <a:t>DL algorithms F1_score:</a:t>
            </a:r>
          </a:p>
        </p:txBody>
      </p:sp>
      <p:graphicFrame>
        <p:nvGraphicFramePr>
          <p:cNvPr id="3" name="Table 2">
            <a:extLst>
              <a:ext uri="{FF2B5EF4-FFF2-40B4-BE49-F238E27FC236}">
                <a16:creationId xmlns:a16="http://schemas.microsoft.com/office/drawing/2014/main" id="{6BF6E659-B26A-4773-B016-8F467575783F}"/>
              </a:ext>
            </a:extLst>
          </p:cNvPr>
          <p:cNvGraphicFramePr>
            <a:graphicFrameLocks noGrp="1"/>
          </p:cNvGraphicFramePr>
          <p:nvPr>
            <p:extLst>
              <p:ext uri="{D42A27DB-BD31-4B8C-83A1-F6EECF244321}">
                <p14:modId xmlns:p14="http://schemas.microsoft.com/office/powerpoint/2010/main" val="4262090733"/>
              </p:ext>
            </p:extLst>
          </p:nvPr>
        </p:nvGraphicFramePr>
        <p:xfrm>
          <a:off x="701800" y="1808204"/>
          <a:ext cx="5129834" cy="1746759"/>
        </p:xfrm>
        <a:graphic>
          <a:graphicData uri="http://schemas.openxmlformats.org/drawingml/2006/table">
            <a:tbl>
              <a:tblPr firstRow="1" firstCol="1" bandRow="1">
                <a:tableStyleId>{5C22544A-7EE6-4342-B048-85BDC9FD1C3A}</a:tableStyleId>
              </a:tblPr>
              <a:tblGrid>
                <a:gridCol w="1677369">
                  <a:extLst>
                    <a:ext uri="{9D8B030D-6E8A-4147-A177-3AD203B41FA5}">
                      <a16:colId xmlns:a16="http://schemas.microsoft.com/office/drawing/2014/main" val="33116890"/>
                    </a:ext>
                  </a:extLst>
                </a:gridCol>
                <a:gridCol w="1789418">
                  <a:extLst>
                    <a:ext uri="{9D8B030D-6E8A-4147-A177-3AD203B41FA5}">
                      <a16:colId xmlns:a16="http://schemas.microsoft.com/office/drawing/2014/main" val="404854518"/>
                    </a:ext>
                  </a:extLst>
                </a:gridCol>
                <a:gridCol w="1663047">
                  <a:extLst>
                    <a:ext uri="{9D8B030D-6E8A-4147-A177-3AD203B41FA5}">
                      <a16:colId xmlns:a16="http://schemas.microsoft.com/office/drawing/2014/main" val="3141794095"/>
                    </a:ext>
                  </a:extLst>
                </a:gridCol>
              </a:tblGrid>
              <a:tr h="720828">
                <a:tc>
                  <a:txBody>
                    <a:bodyPr/>
                    <a:lstStyle/>
                    <a:p>
                      <a:pPr marL="0" marR="0">
                        <a:lnSpc>
                          <a:spcPct val="125000"/>
                        </a:lnSpc>
                        <a:spcBef>
                          <a:spcPts val="0"/>
                        </a:spcBef>
                        <a:spcAft>
                          <a:spcPts val="0"/>
                        </a:spcAft>
                      </a:pPr>
                      <a:r>
                        <a:rPr lang="en-US" sz="1100" dirty="0">
                          <a:effectLst/>
                        </a:rPr>
                        <a:t>Dataset \ Methods</a:t>
                      </a:r>
                      <a:endParaRPr lang="en-US" sz="105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Fully Connected NN </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Conv 1D</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7984586"/>
                  </a:ext>
                </a:extLst>
              </a:tr>
              <a:tr h="341977">
                <a:tc>
                  <a:txBody>
                    <a:bodyPr/>
                    <a:lstStyle/>
                    <a:p>
                      <a:pPr marL="0" marR="0">
                        <a:lnSpc>
                          <a:spcPct val="125000"/>
                        </a:lnSpc>
                        <a:spcBef>
                          <a:spcPts val="0"/>
                        </a:spcBef>
                        <a:spcAft>
                          <a:spcPts val="0"/>
                        </a:spcAft>
                      </a:pPr>
                      <a:r>
                        <a:rPr lang="en-US" sz="1100">
                          <a:effectLst/>
                        </a:rPr>
                        <a:t> </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 </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 </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6973916"/>
                  </a:ext>
                </a:extLst>
              </a:tr>
              <a:tr h="341977">
                <a:tc>
                  <a:txBody>
                    <a:bodyPr/>
                    <a:lstStyle/>
                    <a:p>
                      <a:pPr marL="0" marR="0">
                        <a:lnSpc>
                          <a:spcPct val="125000"/>
                        </a:lnSpc>
                        <a:spcBef>
                          <a:spcPts val="0"/>
                        </a:spcBef>
                        <a:spcAft>
                          <a:spcPts val="0"/>
                        </a:spcAft>
                      </a:pPr>
                      <a:r>
                        <a:rPr lang="en-US" sz="1100">
                          <a:effectLst/>
                        </a:rPr>
                        <a:t>Mammography</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0.7937</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0.7977</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2257131"/>
                  </a:ext>
                </a:extLst>
              </a:tr>
              <a:tr h="341977">
                <a:tc>
                  <a:txBody>
                    <a:bodyPr/>
                    <a:lstStyle/>
                    <a:p>
                      <a:pPr marL="0" marR="0">
                        <a:lnSpc>
                          <a:spcPct val="125000"/>
                        </a:lnSpc>
                        <a:spcBef>
                          <a:spcPts val="0"/>
                        </a:spcBef>
                        <a:spcAft>
                          <a:spcPts val="0"/>
                        </a:spcAft>
                      </a:pPr>
                      <a:r>
                        <a:rPr lang="en-US" sz="1100">
                          <a:effectLst/>
                        </a:rPr>
                        <a:t>RNA-seq Gene </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0.99</a:t>
                      </a:r>
                      <a:endParaRPr lang="en-US" sz="105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dirty="0">
                          <a:effectLst/>
                        </a:rPr>
                        <a:t> 0.8984</a:t>
                      </a:r>
                      <a:endParaRPr lang="en-US" sz="105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24181294"/>
                  </a:ext>
                </a:extLst>
              </a:tr>
            </a:tbl>
          </a:graphicData>
        </a:graphic>
      </p:graphicFrame>
      <p:sp>
        <p:nvSpPr>
          <p:cNvPr id="4" name="TextBox 3">
            <a:extLst>
              <a:ext uri="{FF2B5EF4-FFF2-40B4-BE49-F238E27FC236}">
                <a16:creationId xmlns:a16="http://schemas.microsoft.com/office/drawing/2014/main" id="{5C9CE250-5397-4568-928A-F6BF88080D04}"/>
              </a:ext>
            </a:extLst>
          </p:cNvPr>
          <p:cNvSpPr txBox="1"/>
          <p:nvPr/>
        </p:nvSpPr>
        <p:spPr>
          <a:xfrm>
            <a:off x="6456784" y="1642188"/>
            <a:ext cx="4469363" cy="313932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GridSearch</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Mammography dataset:{'</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 5, 'epochs': 10, '</a:t>
            </a:r>
            <a:r>
              <a:rPr lang="en-US" dirty="0" err="1">
                <a:latin typeface="Times New Roman" panose="02020603050405020304" pitchFamily="18" charset="0"/>
                <a:cs typeface="Times New Roman" panose="02020603050405020304" pitchFamily="18" charset="0"/>
              </a:rPr>
              <a:t>n_neurons</a:t>
            </a:r>
            <a:r>
              <a:rPr lang="en-US" dirty="0">
                <a:latin typeface="Times New Roman" panose="02020603050405020304" pitchFamily="18" charset="0"/>
                <a:cs typeface="Times New Roman" panose="02020603050405020304" pitchFamily="18" charset="0"/>
              </a:rPr>
              <a:t>': 35, 'optimizer': '</a:t>
            </a:r>
            <a:r>
              <a:rPr lang="en-US" dirty="0" err="1">
                <a:latin typeface="Times New Roman" panose="02020603050405020304" pitchFamily="18" charset="0"/>
                <a:cs typeface="Times New Roman" panose="02020603050405020304" pitchFamily="18" charset="0"/>
              </a:rPr>
              <a:t>adam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F1_Score = 0.7954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RNA-seq Gene dataset : fails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9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graphical user interface&#10;&#10;Description automatically generated">
            <a:extLst>
              <a:ext uri="{FF2B5EF4-FFF2-40B4-BE49-F238E27FC236}">
                <a16:creationId xmlns:a16="http://schemas.microsoft.com/office/drawing/2014/main" id="{41E3A90E-8EFB-41A4-9C9D-8E5D3334B94A}"/>
              </a:ext>
            </a:extLst>
          </p:cNvPr>
          <p:cNvPicPr>
            <a:picLocks noChangeAspect="1"/>
          </p:cNvPicPr>
          <p:nvPr/>
        </p:nvPicPr>
        <p:blipFill>
          <a:blip r:embed="rId2"/>
          <a:stretch>
            <a:fillRect/>
          </a:stretch>
        </p:blipFill>
        <p:spPr>
          <a:xfrm>
            <a:off x="383159" y="457200"/>
            <a:ext cx="2963854" cy="2118127"/>
          </a:xfrm>
          <a:prstGeom prst="rect">
            <a:avLst/>
          </a:prstGeom>
        </p:spPr>
      </p:pic>
      <p:pic>
        <p:nvPicPr>
          <p:cNvPr id="12" name="Picture 11" descr="A picture containing graphical user interface&#10;&#10;Description automatically generated">
            <a:extLst>
              <a:ext uri="{FF2B5EF4-FFF2-40B4-BE49-F238E27FC236}">
                <a16:creationId xmlns:a16="http://schemas.microsoft.com/office/drawing/2014/main" id="{9F45A900-1426-40CA-948F-77A3AE2AEA5A}"/>
              </a:ext>
            </a:extLst>
          </p:cNvPr>
          <p:cNvPicPr>
            <a:picLocks noChangeAspect="1"/>
          </p:cNvPicPr>
          <p:nvPr/>
        </p:nvPicPr>
        <p:blipFill>
          <a:blip r:embed="rId3"/>
          <a:stretch>
            <a:fillRect/>
          </a:stretch>
        </p:blipFill>
        <p:spPr>
          <a:xfrm>
            <a:off x="3476624" y="360358"/>
            <a:ext cx="3099363" cy="2214969"/>
          </a:xfrm>
          <a:prstGeom prst="rect">
            <a:avLst/>
          </a:prstGeom>
        </p:spPr>
      </p:pic>
      <p:sp>
        <p:nvSpPr>
          <p:cNvPr id="13" name="TextBox 12">
            <a:extLst>
              <a:ext uri="{FF2B5EF4-FFF2-40B4-BE49-F238E27FC236}">
                <a16:creationId xmlns:a16="http://schemas.microsoft.com/office/drawing/2014/main" id="{8EDFB84D-86C5-4C41-94F0-36177E849451}"/>
              </a:ext>
            </a:extLst>
          </p:cNvPr>
          <p:cNvSpPr txBox="1"/>
          <p:nvPr/>
        </p:nvSpPr>
        <p:spPr>
          <a:xfrm>
            <a:off x="7063273" y="951722"/>
            <a:ext cx="391885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Mammography fully connected NN : good fit</a:t>
            </a:r>
          </a:p>
        </p:txBody>
      </p:sp>
      <p:pic>
        <p:nvPicPr>
          <p:cNvPr id="15" name="Picture 14" descr="Chart, line chart&#10;&#10;Description automatically generated">
            <a:extLst>
              <a:ext uri="{FF2B5EF4-FFF2-40B4-BE49-F238E27FC236}">
                <a16:creationId xmlns:a16="http://schemas.microsoft.com/office/drawing/2014/main" id="{829BE0A8-9503-44E0-B6C1-9EE5DAD1FC24}"/>
              </a:ext>
            </a:extLst>
          </p:cNvPr>
          <p:cNvPicPr>
            <a:picLocks noChangeAspect="1"/>
          </p:cNvPicPr>
          <p:nvPr/>
        </p:nvPicPr>
        <p:blipFill>
          <a:blip r:embed="rId4"/>
          <a:stretch>
            <a:fillRect/>
          </a:stretch>
        </p:blipFill>
        <p:spPr>
          <a:xfrm>
            <a:off x="227574" y="3429000"/>
            <a:ext cx="3249050" cy="2286674"/>
          </a:xfrm>
          <a:prstGeom prst="rect">
            <a:avLst/>
          </a:prstGeom>
        </p:spPr>
      </p:pic>
      <p:pic>
        <p:nvPicPr>
          <p:cNvPr id="17" name="Picture 16" descr="Chart, line chart&#10;&#10;Description automatically generated">
            <a:extLst>
              <a:ext uri="{FF2B5EF4-FFF2-40B4-BE49-F238E27FC236}">
                <a16:creationId xmlns:a16="http://schemas.microsoft.com/office/drawing/2014/main" id="{A0E20C09-B074-4B91-BFBC-12E0D92AF822}"/>
              </a:ext>
            </a:extLst>
          </p:cNvPr>
          <p:cNvPicPr>
            <a:picLocks noChangeAspect="1"/>
          </p:cNvPicPr>
          <p:nvPr/>
        </p:nvPicPr>
        <p:blipFill>
          <a:blip r:embed="rId5"/>
          <a:stretch>
            <a:fillRect/>
          </a:stretch>
        </p:blipFill>
        <p:spPr>
          <a:xfrm>
            <a:off x="3541938" y="3313117"/>
            <a:ext cx="3413705" cy="2402557"/>
          </a:xfrm>
          <a:prstGeom prst="rect">
            <a:avLst/>
          </a:prstGeom>
        </p:spPr>
      </p:pic>
      <p:sp>
        <p:nvSpPr>
          <p:cNvPr id="18" name="TextBox 17">
            <a:extLst>
              <a:ext uri="{FF2B5EF4-FFF2-40B4-BE49-F238E27FC236}">
                <a16:creationId xmlns:a16="http://schemas.microsoft.com/office/drawing/2014/main" id="{7123D733-56CF-4408-8B67-0F5F779C79B6}"/>
              </a:ext>
            </a:extLst>
          </p:cNvPr>
          <p:cNvSpPr txBox="1"/>
          <p:nvPr/>
        </p:nvSpPr>
        <p:spPr>
          <a:xfrm>
            <a:off x="7207898" y="3722915"/>
            <a:ext cx="362960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Mammography CONV1D : seems like a good fit but can get into overfitting if run for a longer epochs</a:t>
            </a:r>
          </a:p>
        </p:txBody>
      </p:sp>
    </p:spTree>
    <p:extLst>
      <p:ext uri="{BB962C8B-B14F-4D97-AF65-F5344CB8AC3E}">
        <p14:creationId xmlns:p14="http://schemas.microsoft.com/office/powerpoint/2010/main" val="114611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D185F0F-462A-4137-83E6-5F1BB1D59B6A}"/>
              </a:ext>
            </a:extLst>
          </p:cNvPr>
          <p:cNvPicPr>
            <a:picLocks noChangeAspect="1"/>
          </p:cNvPicPr>
          <p:nvPr/>
        </p:nvPicPr>
        <p:blipFill>
          <a:blip r:embed="rId2"/>
          <a:stretch>
            <a:fillRect/>
          </a:stretch>
        </p:blipFill>
        <p:spPr>
          <a:xfrm>
            <a:off x="377448" y="459648"/>
            <a:ext cx="3536280" cy="2488825"/>
          </a:xfrm>
          <a:prstGeom prst="rect">
            <a:avLst/>
          </a:prstGeom>
        </p:spPr>
      </p:pic>
      <p:pic>
        <p:nvPicPr>
          <p:cNvPr id="9" name="Picture 8" descr="Graphical user interface&#10;&#10;Description automatically generated with medium confidence">
            <a:extLst>
              <a:ext uri="{FF2B5EF4-FFF2-40B4-BE49-F238E27FC236}">
                <a16:creationId xmlns:a16="http://schemas.microsoft.com/office/drawing/2014/main" id="{32EB5D11-B714-43D0-BBB4-F5B387EE18B3}"/>
              </a:ext>
            </a:extLst>
          </p:cNvPr>
          <p:cNvPicPr>
            <a:picLocks noChangeAspect="1"/>
          </p:cNvPicPr>
          <p:nvPr/>
        </p:nvPicPr>
        <p:blipFill>
          <a:blip r:embed="rId3"/>
          <a:stretch>
            <a:fillRect/>
          </a:stretch>
        </p:blipFill>
        <p:spPr>
          <a:xfrm>
            <a:off x="4142510" y="459648"/>
            <a:ext cx="3536280" cy="2527213"/>
          </a:xfrm>
          <a:prstGeom prst="rect">
            <a:avLst/>
          </a:prstGeom>
        </p:spPr>
      </p:pic>
      <p:sp>
        <p:nvSpPr>
          <p:cNvPr id="10" name="TextBox 9">
            <a:extLst>
              <a:ext uri="{FF2B5EF4-FFF2-40B4-BE49-F238E27FC236}">
                <a16:creationId xmlns:a16="http://schemas.microsoft.com/office/drawing/2014/main" id="{29442979-90E8-45B2-8229-D3734DA07FB8}"/>
              </a:ext>
            </a:extLst>
          </p:cNvPr>
          <p:cNvSpPr txBox="1"/>
          <p:nvPr/>
        </p:nvSpPr>
        <p:spPr>
          <a:xfrm>
            <a:off x="7809722" y="961053"/>
            <a:ext cx="382552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RNA dataset Fully connected : good fit</a:t>
            </a:r>
          </a:p>
        </p:txBody>
      </p:sp>
      <p:pic>
        <p:nvPicPr>
          <p:cNvPr id="12" name="Picture 11" descr="Chart, line chart&#10;&#10;Description automatically generated">
            <a:extLst>
              <a:ext uri="{FF2B5EF4-FFF2-40B4-BE49-F238E27FC236}">
                <a16:creationId xmlns:a16="http://schemas.microsoft.com/office/drawing/2014/main" id="{9D582719-3AD1-4A9E-A490-14998581537B}"/>
              </a:ext>
            </a:extLst>
          </p:cNvPr>
          <p:cNvPicPr>
            <a:picLocks noChangeAspect="1"/>
          </p:cNvPicPr>
          <p:nvPr/>
        </p:nvPicPr>
        <p:blipFill>
          <a:blip r:embed="rId4"/>
          <a:stretch>
            <a:fillRect/>
          </a:stretch>
        </p:blipFill>
        <p:spPr>
          <a:xfrm>
            <a:off x="377448" y="3591221"/>
            <a:ext cx="3368383" cy="2464238"/>
          </a:xfrm>
          <a:prstGeom prst="rect">
            <a:avLst/>
          </a:prstGeom>
        </p:spPr>
      </p:pic>
      <p:pic>
        <p:nvPicPr>
          <p:cNvPr id="14" name="Picture 13" descr="Line chart&#10;&#10;Description automatically generated">
            <a:extLst>
              <a:ext uri="{FF2B5EF4-FFF2-40B4-BE49-F238E27FC236}">
                <a16:creationId xmlns:a16="http://schemas.microsoft.com/office/drawing/2014/main" id="{EDB95450-64EA-4CFF-B6F7-7AE473D124D4}"/>
              </a:ext>
            </a:extLst>
          </p:cNvPr>
          <p:cNvPicPr>
            <a:picLocks noChangeAspect="1"/>
          </p:cNvPicPr>
          <p:nvPr/>
        </p:nvPicPr>
        <p:blipFill>
          <a:blip r:embed="rId5"/>
          <a:stretch>
            <a:fillRect/>
          </a:stretch>
        </p:blipFill>
        <p:spPr>
          <a:xfrm>
            <a:off x="3913728" y="3591221"/>
            <a:ext cx="3536280" cy="2527213"/>
          </a:xfrm>
          <a:prstGeom prst="rect">
            <a:avLst/>
          </a:prstGeom>
        </p:spPr>
      </p:pic>
      <p:sp>
        <p:nvSpPr>
          <p:cNvPr id="15" name="TextBox 14">
            <a:extLst>
              <a:ext uri="{FF2B5EF4-FFF2-40B4-BE49-F238E27FC236}">
                <a16:creationId xmlns:a16="http://schemas.microsoft.com/office/drawing/2014/main" id="{C31BB1F1-C0BD-4B88-AF39-C5F3B2FBE987}"/>
              </a:ext>
            </a:extLst>
          </p:cNvPr>
          <p:cNvSpPr txBox="1"/>
          <p:nvPr/>
        </p:nvSpPr>
        <p:spPr>
          <a:xfrm>
            <a:off x="7809722" y="4049486"/>
            <a:ext cx="3825529"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RNA dataset CONV1d The model is overfitting</a:t>
            </a:r>
          </a:p>
          <a:p>
            <a:r>
              <a:rPr lang="en-US" dirty="0">
                <a:latin typeface="Times New Roman" panose="02020603050405020304" pitchFamily="18" charset="0"/>
                <a:cs typeface="Times New Roman" panose="02020603050405020304" pitchFamily="18" charset="0"/>
              </a:rPr>
              <a:t>I feel my model is complex for the dataset.</a:t>
            </a:r>
          </a:p>
          <a:p>
            <a:r>
              <a:rPr lang="en-US" dirty="0">
                <a:latin typeface="Times New Roman" panose="02020603050405020304" pitchFamily="18" charset="0"/>
                <a:cs typeface="Times New Roman" panose="02020603050405020304" pitchFamily="18" charset="0"/>
              </a:rPr>
              <a:t>And many features less rows to train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57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90F0-B3ED-4023-ADEA-F7A4224EF4B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Challenges Faced</a:t>
            </a:r>
          </a:p>
        </p:txBody>
      </p:sp>
      <p:sp>
        <p:nvSpPr>
          <p:cNvPr id="3" name="TextBox 2">
            <a:extLst>
              <a:ext uri="{FF2B5EF4-FFF2-40B4-BE49-F238E27FC236}">
                <a16:creationId xmlns:a16="http://schemas.microsoft.com/office/drawing/2014/main" id="{4FABC818-986D-400C-A361-72BBCBCC8C25}"/>
              </a:ext>
            </a:extLst>
          </p:cNvPr>
          <p:cNvSpPr txBox="1"/>
          <p:nvPr/>
        </p:nvSpPr>
        <p:spPr>
          <a:xfrm>
            <a:off x="746449" y="1754155"/>
            <a:ext cx="10842171"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RNA-seq Gene dataset is rich in feature space has 20532 features a normal panda correlation wouldn’t work.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Hence had to perform ANOVA test to find correlation and remove features.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multiclass dataset had imbalance and hence the normal train_test_split wouldn’t work . Had to write my own stratification  function.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SMOTE to overcome imbalance but didn’t improve my f1_score much</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My Conv 1D is overfitting, and since the data has 20532 features the parameters passed from one layer to another becomes too large. If I reduce the output space using filters, the model doesn’t learn much and </a:t>
            </a:r>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gives up on RAM. I wanted to try auto encoders and feed the conv1 d didn’t get time.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am not able to use OPTUNA for DL based models, I need to work on that.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 able to do </a:t>
            </a:r>
            <a:r>
              <a:rPr lang="en-US" dirty="0" err="1">
                <a:latin typeface="Times New Roman" panose="02020603050405020304" pitchFamily="18" charset="0"/>
                <a:cs typeface="Times New Roman" panose="02020603050405020304" pitchFamily="18" charset="0"/>
              </a:rPr>
              <a:t>GridSearch</a:t>
            </a:r>
            <a:r>
              <a:rPr lang="en-US" dirty="0">
                <a:latin typeface="Times New Roman" panose="02020603050405020304" pitchFamily="18" charset="0"/>
                <a:cs typeface="Times New Roman" panose="02020603050405020304" pitchFamily="18" charset="0"/>
              </a:rPr>
              <a:t> on Multiclass , fails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73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3BE0-2DA0-460C-9359-F92A44A92F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Learnings/Conclusions</a:t>
            </a:r>
          </a:p>
        </p:txBody>
      </p:sp>
      <p:sp>
        <p:nvSpPr>
          <p:cNvPr id="4" name="TextBox 3">
            <a:extLst>
              <a:ext uri="{FF2B5EF4-FFF2-40B4-BE49-F238E27FC236}">
                <a16:creationId xmlns:a16="http://schemas.microsoft.com/office/drawing/2014/main" id="{280AF025-37D4-428E-8625-640215670F79}"/>
              </a:ext>
            </a:extLst>
          </p:cNvPr>
          <p:cNvSpPr txBox="1"/>
          <p:nvPr/>
        </p:nvSpPr>
        <p:spPr>
          <a:xfrm>
            <a:off x="802433" y="1940767"/>
            <a:ext cx="10487608" cy="3549690"/>
          </a:xfrm>
          <a:prstGeom prst="rect">
            <a:avLst/>
          </a:prstGeom>
          <a:noFill/>
        </p:spPr>
        <p:txBody>
          <a:bodyPr wrap="square" rtlCol="0">
            <a:spAutoFit/>
          </a:bodyPr>
          <a:lstStyle/>
          <a:p>
            <a:pPr marL="285750" marR="0" indent="-285750">
              <a:lnSpc>
                <a:spcPct val="125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Non-DL models have performed better than DL-models, I feel the reason could be limited rows of data for training.</a:t>
            </a:r>
          </a:p>
          <a:p>
            <a:pPr marL="285750" marR="0" indent="-285750">
              <a:lnSpc>
                <a:spcPct val="125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Gene Data proves to be more accurate while classifying cancer. As of now within the scope of this project we can state that biopsy will classify/detect cancer almost 98% of the time correctly.</a:t>
            </a:r>
          </a:p>
          <a:p>
            <a:pPr marL="285750" marR="0" indent="-285750">
              <a:lnSpc>
                <a:spcPct val="125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Mammography dataset along with the CAD we have applied shows good accuracy in detecting cancer, but it is not good as compared to using genome sequence.</a:t>
            </a:r>
          </a:p>
          <a:p>
            <a:pPr marL="285750" marR="0" indent="-285750">
              <a:lnSpc>
                <a:spcPct val="125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we can get more data, or augmented images from mammography. It might help in training our models well.</a:t>
            </a:r>
          </a:p>
          <a:p>
            <a:endParaRPr lang="en-US" dirty="0"/>
          </a:p>
        </p:txBody>
      </p:sp>
    </p:spTree>
    <p:extLst>
      <p:ext uri="{BB962C8B-B14F-4D97-AF65-F5344CB8AC3E}">
        <p14:creationId xmlns:p14="http://schemas.microsoft.com/office/powerpoint/2010/main" val="378206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D8E6D8-8102-4852-B7F1-362024392E0A}"/>
              </a:ext>
            </a:extLst>
          </p:cNvPr>
          <p:cNvSpPr txBox="1"/>
          <p:nvPr/>
        </p:nvSpPr>
        <p:spPr>
          <a:xfrm>
            <a:off x="4269996" y="2583809"/>
            <a:ext cx="8019875" cy="1015663"/>
          </a:xfrm>
          <a:prstGeom prst="rect">
            <a:avLst/>
          </a:prstGeom>
          <a:noFill/>
        </p:spPr>
        <p:txBody>
          <a:bodyPr wrap="square" rtlCol="0">
            <a:spAutoFit/>
          </a:bodyPr>
          <a:lstStyle/>
          <a:p>
            <a:r>
              <a:rPr lang="en-US" sz="6000"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3855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5253-6329-4E23-A3CF-A1EE5348834E}"/>
              </a:ext>
            </a:extLst>
          </p:cNvPr>
          <p:cNvSpPr>
            <a:spLocks noGrp="1"/>
          </p:cNvSpPr>
          <p:nvPr>
            <p:ph type="title"/>
          </p:nvPr>
        </p:nvSpPr>
        <p:spPr>
          <a:xfrm>
            <a:off x="1066800" y="642594"/>
            <a:ext cx="10058400" cy="1371600"/>
          </a:xfrm>
        </p:spPr>
        <p:txBody>
          <a:bodyPr anchor="ctr">
            <a:normAutofit/>
          </a:bodyPr>
          <a:lstStyle/>
          <a:p>
            <a:r>
              <a:rPr lang="en-US" dirty="0"/>
              <a:t>Outline</a:t>
            </a:r>
          </a:p>
        </p:txBody>
      </p:sp>
      <p:graphicFrame>
        <p:nvGraphicFramePr>
          <p:cNvPr id="5" name="Content Placeholder 2">
            <a:extLst>
              <a:ext uri="{FF2B5EF4-FFF2-40B4-BE49-F238E27FC236}">
                <a16:creationId xmlns:a16="http://schemas.microsoft.com/office/drawing/2014/main" id="{5E451B07-CFC0-413B-BB36-E06915D1C37A}"/>
              </a:ext>
            </a:extLst>
          </p:cNvPr>
          <p:cNvGraphicFramePr>
            <a:graphicFrameLocks noGrp="1"/>
          </p:cNvGraphicFramePr>
          <p:nvPr>
            <p:ph idx="1"/>
            <p:extLst>
              <p:ext uri="{D42A27DB-BD31-4B8C-83A1-F6EECF244321}">
                <p14:modId xmlns:p14="http://schemas.microsoft.com/office/powerpoint/2010/main" val="727278110"/>
              </p:ext>
            </p:extLst>
          </p:nvPr>
        </p:nvGraphicFramePr>
        <p:xfrm>
          <a:off x="1066800" y="1686187"/>
          <a:ext cx="10058400" cy="4266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822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F6851-833E-4D43-8B36-B02E565218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a:t>
            </a:r>
            <a:r>
              <a:rPr lang="en-US" dirty="0"/>
              <a:t> </a:t>
            </a:r>
            <a:r>
              <a:rPr lang="en-US" dirty="0">
                <a:latin typeface="Times New Roman" panose="02020603050405020304" pitchFamily="18" charset="0"/>
                <a:cs typeface="Times New Roman" panose="02020603050405020304" pitchFamily="18" charset="0"/>
              </a:rPr>
              <a:t>Statement</a:t>
            </a:r>
          </a:p>
        </p:txBody>
      </p:sp>
      <p:sp>
        <p:nvSpPr>
          <p:cNvPr id="3" name="Content Placeholder 2">
            <a:extLst>
              <a:ext uri="{FF2B5EF4-FFF2-40B4-BE49-F238E27FC236}">
                <a16:creationId xmlns:a16="http://schemas.microsoft.com/office/drawing/2014/main" id="{903835B8-F691-482F-A4FA-A8CA462333D4}"/>
              </a:ext>
            </a:extLst>
          </p:cNvPr>
          <p:cNvSpPr>
            <a:spLocks noGrp="1"/>
          </p:cNvSpPr>
          <p:nvPr>
            <p:ph idx="1"/>
          </p:nvPr>
        </p:nvSpPr>
        <p:spPr/>
        <p:txBody>
          <a:bodyPr>
            <a:normAutofit fontScale="92500" lnSpcReduction="20000"/>
          </a:bodyPr>
          <a:lstStyle/>
          <a:p>
            <a:r>
              <a:rPr lang="en-US" b="1" u="sng" dirty="0">
                <a:latin typeface="Arial Black" panose="020B0A04020102020204" pitchFamily="34" charset="0"/>
              </a:rPr>
              <a:t>History</a:t>
            </a:r>
            <a:r>
              <a:rPr lang="en-US" u="sng" dirty="0">
                <a:latin typeface="Arial Black" panose="020B0A04020102020204" pitchFamily="34" charset="0"/>
              </a:rPr>
              <a:t> </a:t>
            </a:r>
            <a:endParaRPr lang="en-US" dirty="0">
              <a:latin typeface="Arial Black" panose="020B0A04020102020204" pitchFamily="34" charset="0"/>
            </a:endParaRPr>
          </a:p>
          <a:p>
            <a:pPr marL="0" indent="0">
              <a:buNone/>
            </a:pPr>
            <a:r>
              <a:rPr lang="en-US" sz="1800" dirty="0">
                <a:latin typeface="Times New Roman" panose="02020603050405020304" pitchFamily="18" charset="0"/>
                <a:cs typeface="Times New Roman" panose="02020603050405020304" pitchFamily="18" charset="0"/>
              </a:rPr>
              <a:t>Every cell in the human body has a DNA, which is responsible for building and maintaining the organism. DNA does this by sending out the code for producing certain kinds of proteins necessary for cell growth and division.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DNA cannot directly send out this information to the nucleus; it uses RNA (m-</a:t>
            </a:r>
            <a:r>
              <a:rPr lang="en-US" sz="1800" dirty="0" err="1">
                <a:latin typeface="Times New Roman" panose="02020603050405020304" pitchFamily="18" charset="0"/>
                <a:cs typeface="Times New Roman" panose="02020603050405020304" pitchFamily="18" charset="0"/>
              </a:rPr>
              <a:t>RNA,t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RNA,r</a:t>
            </a:r>
            <a:r>
              <a:rPr lang="en-US" sz="1800" dirty="0">
                <a:latin typeface="Times New Roman" panose="02020603050405020304" pitchFamily="18" charset="0"/>
                <a:cs typeface="Times New Roman" panose="02020603050405020304" pitchFamily="18" charset="0"/>
              </a:rPr>
              <a:t>-RNA)for this communication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So, at times the DNA mutates and sends signals to divide and grow cell uncontrolled.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causes the cell to mutate and grow; invading other tissues.</a:t>
            </a:r>
          </a:p>
          <a:p>
            <a:pPr marL="0" indent="0">
              <a:buNone/>
            </a:pPr>
            <a:endParaRPr lang="en-US" sz="1400" dirty="0">
              <a:latin typeface="Arial" panose="020B0604020202020204" pitchFamily="34" charset="0"/>
              <a:cs typeface="Arial" panose="020B0604020202020204" pitchFamily="34" charset="0"/>
            </a:endParaRPr>
          </a:p>
          <a:p>
            <a:r>
              <a:rPr lang="en-US" b="1" u="sng" dirty="0">
                <a:latin typeface="Arial Black" panose="020B0A04020102020204" pitchFamily="34" charset="0"/>
              </a:rPr>
              <a:t>Problem Statement </a:t>
            </a:r>
          </a:p>
          <a:p>
            <a:pPr marL="0" indent="0">
              <a:buNone/>
            </a:pPr>
            <a:r>
              <a:rPr lang="en-US" sz="1800" dirty="0">
                <a:effectLst/>
                <a:latin typeface="Times New Roman" panose="02020603050405020304" pitchFamily="18" charset="0"/>
                <a:ea typeface="Times New Roman" panose="02020603050405020304" pitchFamily="18" charset="0"/>
              </a:rPr>
              <a:t>In this project we are trying to explore and analyze two different datasets, one collected by doing biopsy and another using X-ray images to see if we can get almost the same accuracy in detecting cancer using data with and without biopsy.</a:t>
            </a:r>
          </a:p>
          <a:p>
            <a:pPr marL="0" indent="0">
              <a:buNone/>
            </a:pPr>
            <a:r>
              <a:rPr lang="en-US" sz="1800" dirty="0">
                <a:latin typeface="Times New Roman" panose="02020603050405020304" pitchFamily="18" charset="0"/>
                <a:cs typeface="Arial" panose="020B0604020202020204" pitchFamily="34" charset="0"/>
              </a:rPr>
              <a:t>If we can make do without biopsy , we can alleviate pain and anxiety for patients .</a:t>
            </a:r>
            <a:endParaRPr lang="en-US" sz="1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4431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3740-6906-4673-A22F-4EABEAB8C4AF}"/>
              </a:ext>
            </a:extLst>
          </p:cNvPr>
          <p:cNvSpPr>
            <a:spLocks noGrp="1"/>
          </p:cNvSpPr>
          <p:nvPr>
            <p:ph type="title"/>
          </p:nvPr>
        </p:nvSpPr>
        <p:spPr>
          <a:xfrm>
            <a:off x="1066800" y="600649"/>
            <a:ext cx="10058400" cy="1371600"/>
          </a:xfrm>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TextBox 2">
            <a:extLst>
              <a:ext uri="{FF2B5EF4-FFF2-40B4-BE49-F238E27FC236}">
                <a16:creationId xmlns:a16="http://schemas.microsoft.com/office/drawing/2014/main" id="{3547AEEA-77A9-4122-BC7C-45A435134E15}"/>
              </a:ext>
            </a:extLst>
          </p:cNvPr>
          <p:cNvSpPr txBox="1"/>
          <p:nvPr/>
        </p:nvSpPr>
        <p:spPr>
          <a:xfrm>
            <a:off x="922789" y="1778466"/>
            <a:ext cx="10553350" cy="379591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In this project we are exploring two datasets:</a:t>
            </a:r>
          </a:p>
          <a:p>
            <a:endParaRPr lang="en-US" dirty="0">
              <a:latin typeface="Times New Roman" panose="02020603050405020304" pitchFamily="18" charset="0"/>
            </a:endParaRPr>
          </a:p>
          <a:p>
            <a:pPr marL="342900" marR="0" lvl="0" indent="-342900" algn="just">
              <a:lnSpc>
                <a:spcPct val="125000"/>
              </a:lnSpc>
              <a:spcBef>
                <a:spcPts val="0"/>
              </a:spcBef>
              <a:spcAft>
                <a:spcPts val="0"/>
              </a:spcAft>
              <a:buFont typeface="+mj-lt"/>
              <a:buAutoNum type="arabicPeriod"/>
            </a:pPr>
            <a:r>
              <a:rPr lang="en-US" sz="1800" u="sng" dirty="0">
                <a:effectLst/>
                <a:latin typeface="Times New Roman" panose="02020603050405020304" pitchFamily="18" charset="0"/>
                <a:ea typeface="Times New Roman" panose="02020603050405020304" pitchFamily="18" charset="0"/>
                <a:cs typeface="Times New Roman" panose="02020603050405020304" pitchFamily="18" charset="0"/>
              </a:rPr>
              <a:t>Mammography Dataset from UCI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mammography is the most effective method for breast cancer screening. But it has a high rate of false positive screening, thus causing unnecessary biopsy. Thus, we are developing CAD techniques to assist the doctors in more accurately predicting malignant tumor and thus increasing the chances of going for biopsy when it is truly needed. This dataset was collected using data from mammography done on patients, no biopsy.</a:t>
            </a:r>
          </a:p>
          <a:p>
            <a:pPr marR="0" lvl="0" algn="just">
              <a:lnSpc>
                <a:spcPct val="125000"/>
              </a:lnSpc>
              <a:spcBef>
                <a:spcPts val="0"/>
              </a:spcBef>
              <a:spcAft>
                <a:spcPts val="0"/>
              </a:spcAft>
            </a:pPr>
            <a:endParaRPr lang="en-US" sz="1800" dirty="0">
              <a:effectLst/>
              <a:latin typeface="Trebuchet MS" panose="020B0603020202020204" pitchFamily="34" charset="0"/>
              <a:ea typeface="Times New Roman" panose="02020603050405020304" pitchFamily="18" charset="0"/>
              <a:cs typeface="Times New Roman" panose="02020603050405020304" pitchFamily="18" charset="0"/>
            </a:endParaRPr>
          </a:p>
          <a:p>
            <a:pPr marL="457200" marR="0" algn="just">
              <a:lnSpc>
                <a:spcPct val="125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CAD – Computer Aided Diagnosis are methods developed using ML, DL and AI based techniques. For this dataset they have gone with decision trees to predict cancer. </a:t>
            </a:r>
            <a:endParaRPr lang="en-US" sz="1800" dirty="0">
              <a:effectLst/>
              <a:latin typeface="Trebuchet MS" panose="020B060302020202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356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10E1D8-FE02-4B48-A608-AD45FE84AC8C}"/>
              </a:ext>
            </a:extLst>
          </p:cNvPr>
          <p:cNvSpPr txBox="1"/>
          <p:nvPr/>
        </p:nvSpPr>
        <p:spPr>
          <a:xfrm>
            <a:off x="780176" y="1652631"/>
            <a:ext cx="10578518" cy="3485570"/>
          </a:xfrm>
          <a:prstGeom prst="rect">
            <a:avLst/>
          </a:prstGeom>
          <a:noFill/>
        </p:spPr>
        <p:txBody>
          <a:bodyPr wrap="square" rtlCol="0">
            <a:spAutoFit/>
          </a:bodyPr>
          <a:lstStyle/>
          <a:p>
            <a:pPr marR="0" lvl="0" algn="just">
              <a:lnSpc>
                <a:spcPct val="125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u="sng" dirty="0">
                <a:effectLst/>
                <a:latin typeface="Times New Roman" panose="02020603050405020304" pitchFamily="18" charset="0"/>
                <a:ea typeface="Times New Roman" panose="02020603050405020304" pitchFamily="18" charset="0"/>
                <a:cs typeface="Times New Roman" panose="02020603050405020304" pitchFamily="18" charset="0"/>
              </a:rPr>
              <a:t>RNA-seq Gene Dataset from UCI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DNA does not always reveal the whole picture of the cancer cell growth, but RNA can. Research has showed that, the RNA profiles of cancer patient can help us learn more about the biology of cancer and on how to treat them. This dataset is gene expression of RNA sequence of various cancerous tumors. The main aim of this dataset was to discover molecular aberrations which are common or totally different among different cancer tumors and use them to predict the type of cancer it is.</a:t>
            </a:r>
          </a:p>
          <a:p>
            <a:pPr marR="0" lvl="0" algn="just">
              <a:lnSpc>
                <a:spcPct val="125000"/>
              </a:lnSpc>
              <a:spcBef>
                <a:spcPts val="0"/>
              </a:spcBef>
              <a:spcAft>
                <a:spcPts val="0"/>
              </a:spcAf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25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dataset was taken by doing biopsy on many patients with different class of cancers. </a:t>
            </a:r>
            <a:endParaRPr lang="en-US" dirty="0">
              <a:latin typeface="Trebuchet MS" panose="020B0603020202020204" pitchFamily="34" charset="0"/>
              <a:ea typeface="Times New Roman" panose="02020603050405020304" pitchFamily="18" charset="0"/>
              <a:cs typeface="Times New Roman" panose="02020603050405020304" pitchFamily="18" charset="0"/>
            </a:endParaRPr>
          </a:p>
          <a:p>
            <a:pPr marR="0" lvl="0" algn="just">
              <a:lnSpc>
                <a:spcPct val="125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dataset was built for myriad of uses, we will be using it to see how useful/accurate data is collected using biopsy for predicting cancer.</a:t>
            </a:r>
            <a:endParaRPr lang="en-US" dirty="0">
              <a:effectLst/>
              <a:latin typeface="Trebuchet MS" panose="020B060302020202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5738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BBB2-5FFB-49F0-A262-1F82B6280E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a:t>
            </a:r>
          </a:p>
        </p:txBody>
      </p:sp>
      <p:sp>
        <p:nvSpPr>
          <p:cNvPr id="3" name="TextBox 2">
            <a:extLst>
              <a:ext uri="{FF2B5EF4-FFF2-40B4-BE49-F238E27FC236}">
                <a16:creationId xmlns:a16="http://schemas.microsoft.com/office/drawing/2014/main" id="{0A4E171F-BFE2-4220-9562-35284AD5345C}"/>
              </a:ext>
            </a:extLst>
          </p:cNvPr>
          <p:cNvSpPr txBox="1"/>
          <p:nvPr/>
        </p:nvSpPr>
        <p:spPr>
          <a:xfrm>
            <a:off x="1066800" y="1814388"/>
            <a:ext cx="10300283" cy="4345497"/>
          </a:xfrm>
          <a:prstGeom prst="rect">
            <a:avLst/>
          </a:prstGeom>
          <a:noFill/>
        </p:spPr>
        <p:txBody>
          <a:bodyPr wrap="square" rtlCol="0">
            <a:spAutoFit/>
          </a:bodyPr>
          <a:lstStyle/>
          <a:p>
            <a:endParaRPr lang="en-US" dirty="0"/>
          </a:p>
        </p:txBody>
      </p:sp>
      <p:sp>
        <p:nvSpPr>
          <p:cNvPr id="7" name="Arrow: Right 6">
            <a:extLst>
              <a:ext uri="{FF2B5EF4-FFF2-40B4-BE49-F238E27FC236}">
                <a16:creationId xmlns:a16="http://schemas.microsoft.com/office/drawing/2014/main" id="{821B75E0-744B-454D-94EC-FF7271F688C8}"/>
              </a:ext>
            </a:extLst>
          </p:cNvPr>
          <p:cNvSpPr/>
          <p:nvPr/>
        </p:nvSpPr>
        <p:spPr>
          <a:xfrm>
            <a:off x="2265028" y="3993160"/>
            <a:ext cx="763398" cy="7550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Diamond 7">
            <a:extLst>
              <a:ext uri="{FF2B5EF4-FFF2-40B4-BE49-F238E27FC236}">
                <a16:creationId xmlns:a16="http://schemas.microsoft.com/office/drawing/2014/main" id="{387F3FC2-76E6-4DD2-9268-DDF544BA3F55}"/>
              </a:ext>
            </a:extLst>
          </p:cNvPr>
          <p:cNvSpPr/>
          <p:nvPr/>
        </p:nvSpPr>
        <p:spPr>
          <a:xfrm>
            <a:off x="3028425" y="3632433"/>
            <a:ext cx="1317071" cy="725647"/>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Null Values</a:t>
            </a:r>
          </a:p>
        </p:txBody>
      </p:sp>
      <p:cxnSp>
        <p:nvCxnSpPr>
          <p:cNvPr id="10" name="Straight Arrow Connector 9">
            <a:extLst>
              <a:ext uri="{FF2B5EF4-FFF2-40B4-BE49-F238E27FC236}">
                <a16:creationId xmlns:a16="http://schemas.microsoft.com/office/drawing/2014/main" id="{C2CE3711-5AA6-4F19-A6F3-3D40F2CE2513}"/>
              </a:ext>
            </a:extLst>
          </p:cNvPr>
          <p:cNvCxnSpPr>
            <a:stCxn id="8" idx="0"/>
          </p:cNvCxnSpPr>
          <p:nvPr/>
        </p:nvCxnSpPr>
        <p:spPr>
          <a:xfrm flipV="1">
            <a:off x="3686961" y="3296873"/>
            <a:ext cx="4195" cy="3355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D00F5CDB-58CB-467B-9B91-E69F27F6BFDF}"/>
              </a:ext>
            </a:extLst>
          </p:cNvPr>
          <p:cNvCxnSpPr>
            <a:stCxn id="8" idx="3"/>
          </p:cNvCxnSpPr>
          <p:nvPr/>
        </p:nvCxnSpPr>
        <p:spPr>
          <a:xfrm flipV="1">
            <a:off x="4345496" y="3993160"/>
            <a:ext cx="360728" cy="209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71BDAC8A-306A-485C-9031-B423EA8D0C67}"/>
              </a:ext>
            </a:extLst>
          </p:cNvPr>
          <p:cNvSpPr txBox="1"/>
          <p:nvPr/>
        </p:nvSpPr>
        <p:spPr>
          <a:xfrm>
            <a:off x="3621949" y="3370823"/>
            <a:ext cx="482365" cy="261610"/>
          </a:xfrm>
          <a:prstGeom prst="rect">
            <a:avLst/>
          </a:prstGeom>
          <a:noFill/>
        </p:spPr>
        <p:txBody>
          <a:bodyPr wrap="square" rtlCol="0">
            <a:spAutoFit/>
          </a:bodyPr>
          <a:lstStyle/>
          <a:p>
            <a:r>
              <a:rPr lang="en-US" sz="1100" dirty="0"/>
              <a:t>yes</a:t>
            </a:r>
          </a:p>
        </p:txBody>
      </p:sp>
      <p:sp>
        <p:nvSpPr>
          <p:cNvPr id="16" name="TextBox 15">
            <a:extLst>
              <a:ext uri="{FF2B5EF4-FFF2-40B4-BE49-F238E27FC236}">
                <a16:creationId xmlns:a16="http://schemas.microsoft.com/office/drawing/2014/main" id="{15CEFDD7-3D60-49B5-856C-1DC4856FC2A4}"/>
              </a:ext>
            </a:extLst>
          </p:cNvPr>
          <p:cNvSpPr txBox="1"/>
          <p:nvPr/>
        </p:nvSpPr>
        <p:spPr>
          <a:xfrm>
            <a:off x="4284677" y="3937856"/>
            <a:ext cx="482365" cy="261610"/>
          </a:xfrm>
          <a:prstGeom prst="rect">
            <a:avLst/>
          </a:prstGeom>
          <a:noFill/>
        </p:spPr>
        <p:txBody>
          <a:bodyPr wrap="square" rtlCol="0">
            <a:spAutoFit/>
          </a:bodyPr>
          <a:lstStyle/>
          <a:p>
            <a:r>
              <a:rPr lang="en-US" sz="1100" dirty="0"/>
              <a:t>no</a:t>
            </a:r>
          </a:p>
        </p:txBody>
      </p:sp>
      <p:sp>
        <p:nvSpPr>
          <p:cNvPr id="17" name="Rectangle 16">
            <a:extLst>
              <a:ext uri="{FF2B5EF4-FFF2-40B4-BE49-F238E27FC236}">
                <a16:creationId xmlns:a16="http://schemas.microsoft.com/office/drawing/2014/main" id="{1C6817F5-9F77-4589-BADD-F456290AD9A9}"/>
              </a:ext>
            </a:extLst>
          </p:cNvPr>
          <p:cNvSpPr/>
          <p:nvPr/>
        </p:nvSpPr>
        <p:spPr>
          <a:xfrm>
            <a:off x="3028425" y="2465975"/>
            <a:ext cx="1375795" cy="83051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t>Replace categorical with mode</a:t>
            </a:r>
          </a:p>
          <a:p>
            <a:pPr algn="ctr"/>
            <a:r>
              <a:rPr lang="en-US" sz="1100" dirty="0"/>
              <a:t>Numeric with mean</a:t>
            </a:r>
          </a:p>
        </p:txBody>
      </p:sp>
      <p:sp>
        <p:nvSpPr>
          <p:cNvPr id="18" name="Rectangle: Single Corner Snipped 17">
            <a:extLst>
              <a:ext uri="{FF2B5EF4-FFF2-40B4-BE49-F238E27FC236}">
                <a16:creationId xmlns:a16="http://schemas.microsoft.com/office/drawing/2014/main" id="{326272F6-92E1-4595-8B4F-862E99C6AB54}"/>
              </a:ext>
            </a:extLst>
          </p:cNvPr>
          <p:cNvSpPr/>
          <p:nvPr/>
        </p:nvSpPr>
        <p:spPr>
          <a:xfrm>
            <a:off x="1291905" y="3565321"/>
            <a:ext cx="973122" cy="725647"/>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Data</a:t>
            </a:r>
          </a:p>
        </p:txBody>
      </p:sp>
      <p:sp>
        <p:nvSpPr>
          <p:cNvPr id="19" name="Diamond 18">
            <a:extLst>
              <a:ext uri="{FF2B5EF4-FFF2-40B4-BE49-F238E27FC236}">
                <a16:creationId xmlns:a16="http://schemas.microsoft.com/office/drawing/2014/main" id="{5B055F73-60EA-4AC4-BFF2-230555C7C3C4}"/>
              </a:ext>
            </a:extLst>
          </p:cNvPr>
          <p:cNvSpPr/>
          <p:nvPr/>
        </p:nvSpPr>
        <p:spPr>
          <a:xfrm>
            <a:off x="4726145" y="3609361"/>
            <a:ext cx="1933318" cy="755555"/>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Correlation</a:t>
            </a:r>
          </a:p>
        </p:txBody>
      </p:sp>
      <p:cxnSp>
        <p:nvCxnSpPr>
          <p:cNvPr id="21" name="Connector: Elbow 20">
            <a:extLst>
              <a:ext uri="{FF2B5EF4-FFF2-40B4-BE49-F238E27FC236}">
                <a16:creationId xmlns:a16="http://schemas.microsoft.com/office/drawing/2014/main" id="{586969D5-E2EF-4323-A37F-7C5AFC822207}"/>
              </a:ext>
            </a:extLst>
          </p:cNvPr>
          <p:cNvCxnSpPr/>
          <p:nvPr/>
        </p:nvCxnSpPr>
        <p:spPr>
          <a:xfrm rot="16200000" flipH="1">
            <a:off x="3984771" y="3271706"/>
            <a:ext cx="1140903" cy="302004"/>
          </a:xfrm>
          <a:prstGeom prst="bentConnector3">
            <a:avLst>
              <a:gd name="adj1" fmla="val 294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F2A77A5D-C949-403A-AFF2-981033B55808}"/>
              </a:ext>
            </a:extLst>
          </p:cNvPr>
          <p:cNvCxnSpPr>
            <a:cxnSpLocks/>
            <a:stCxn id="19" idx="3"/>
          </p:cNvCxnSpPr>
          <p:nvPr/>
        </p:nvCxnSpPr>
        <p:spPr>
          <a:xfrm>
            <a:off x="6659463" y="3987139"/>
            <a:ext cx="70607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Diamond 26">
            <a:extLst>
              <a:ext uri="{FF2B5EF4-FFF2-40B4-BE49-F238E27FC236}">
                <a16:creationId xmlns:a16="http://schemas.microsoft.com/office/drawing/2014/main" id="{207C6A1D-4933-41A5-B082-7F25C2B46833}"/>
              </a:ext>
            </a:extLst>
          </p:cNvPr>
          <p:cNvSpPr/>
          <p:nvPr/>
        </p:nvSpPr>
        <p:spPr>
          <a:xfrm>
            <a:off x="7365534" y="3609360"/>
            <a:ext cx="1892421" cy="755555"/>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Imbalance</a:t>
            </a:r>
          </a:p>
        </p:txBody>
      </p:sp>
      <p:cxnSp>
        <p:nvCxnSpPr>
          <p:cNvPr id="29" name="Straight Arrow Connector 28">
            <a:extLst>
              <a:ext uri="{FF2B5EF4-FFF2-40B4-BE49-F238E27FC236}">
                <a16:creationId xmlns:a16="http://schemas.microsoft.com/office/drawing/2014/main" id="{426EBA9D-0ED1-47E4-B46C-1360363CB5A8}"/>
              </a:ext>
            </a:extLst>
          </p:cNvPr>
          <p:cNvCxnSpPr/>
          <p:nvPr/>
        </p:nvCxnSpPr>
        <p:spPr>
          <a:xfrm flipV="1">
            <a:off x="8330268" y="3135386"/>
            <a:ext cx="0" cy="4697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90C41831-5A17-440F-B337-977749B997AC}"/>
              </a:ext>
            </a:extLst>
          </p:cNvPr>
          <p:cNvCxnSpPr>
            <a:stCxn id="27" idx="3"/>
          </p:cNvCxnSpPr>
          <p:nvPr/>
        </p:nvCxnSpPr>
        <p:spPr>
          <a:xfrm>
            <a:off x="9257955" y="3987138"/>
            <a:ext cx="20482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6DA7EE80-CCF5-47ED-870A-5E2DCC0C5AAB}"/>
              </a:ext>
            </a:extLst>
          </p:cNvPr>
          <p:cNvSpPr txBox="1"/>
          <p:nvPr/>
        </p:nvSpPr>
        <p:spPr>
          <a:xfrm>
            <a:off x="8330268" y="3333848"/>
            <a:ext cx="522551" cy="261610"/>
          </a:xfrm>
          <a:prstGeom prst="rect">
            <a:avLst/>
          </a:prstGeom>
          <a:noFill/>
        </p:spPr>
        <p:txBody>
          <a:bodyPr wrap="square" rtlCol="0">
            <a:spAutoFit/>
          </a:bodyPr>
          <a:lstStyle/>
          <a:p>
            <a:r>
              <a:rPr lang="en-US" sz="1100" dirty="0"/>
              <a:t>Yes</a:t>
            </a:r>
          </a:p>
        </p:txBody>
      </p:sp>
      <p:sp>
        <p:nvSpPr>
          <p:cNvPr id="33" name="TextBox 32">
            <a:extLst>
              <a:ext uri="{FF2B5EF4-FFF2-40B4-BE49-F238E27FC236}">
                <a16:creationId xmlns:a16="http://schemas.microsoft.com/office/drawing/2014/main" id="{52AD90C5-94E8-4A28-A7C5-723138E24892}"/>
              </a:ext>
            </a:extLst>
          </p:cNvPr>
          <p:cNvSpPr txBox="1"/>
          <p:nvPr/>
        </p:nvSpPr>
        <p:spPr>
          <a:xfrm>
            <a:off x="9158855" y="4026096"/>
            <a:ext cx="482365" cy="261610"/>
          </a:xfrm>
          <a:prstGeom prst="rect">
            <a:avLst/>
          </a:prstGeom>
          <a:noFill/>
        </p:spPr>
        <p:txBody>
          <a:bodyPr wrap="square" rtlCol="0">
            <a:spAutoFit/>
          </a:bodyPr>
          <a:lstStyle/>
          <a:p>
            <a:r>
              <a:rPr lang="en-US" sz="1100" dirty="0"/>
              <a:t>no</a:t>
            </a:r>
          </a:p>
        </p:txBody>
      </p:sp>
      <p:sp>
        <p:nvSpPr>
          <p:cNvPr id="34" name="Rectangle 33">
            <a:extLst>
              <a:ext uri="{FF2B5EF4-FFF2-40B4-BE49-F238E27FC236}">
                <a16:creationId xmlns:a16="http://schemas.microsoft.com/office/drawing/2014/main" id="{8FB5AFA9-31A9-4DA4-A40E-8BAB61F48617}"/>
              </a:ext>
            </a:extLst>
          </p:cNvPr>
          <p:cNvSpPr/>
          <p:nvPr/>
        </p:nvSpPr>
        <p:spPr>
          <a:xfrm>
            <a:off x="7787440" y="2651701"/>
            <a:ext cx="1065379" cy="46978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SMOTE</a:t>
            </a:r>
          </a:p>
        </p:txBody>
      </p:sp>
      <p:cxnSp>
        <p:nvCxnSpPr>
          <p:cNvPr id="36" name="Connector: Elbow 35">
            <a:extLst>
              <a:ext uri="{FF2B5EF4-FFF2-40B4-BE49-F238E27FC236}">
                <a16:creationId xmlns:a16="http://schemas.microsoft.com/office/drawing/2014/main" id="{C31952E3-F74E-4C82-ACBF-CBEF8C9D376C}"/>
              </a:ext>
            </a:extLst>
          </p:cNvPr>
          <p:cNvCxnSpPr>
            <a:cxnSpLocks/>
          </p:cNvCxnSpPr>
          <p:nvPr/>
        </p:nvCxnSpPr>
        <p:spPr>
          <a:xfrm>
            <a:off x="8902370" y="2886592"/>
            <a:ext cx="547218" cy="110054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Diamond 36">
            <a:extLst>
              <a:ext uri="{FF2B5EF4-FFF2-40B4-BE49-F238E27FC236}">
                <a16:creationId xmlns:a16="http://schemas.microsoft.com/office/drawing/2014/main" id="{BAA98EF2-6BD9-4EA3-A839-B806260CAC3D}"/>
              </a:ext>
            </a:extLst>
          </p:cNvPr>
          <p:cNvSpPr/>
          <p:nvPr/>
        </p:nvSpPr>
        <p:spPr>
          <a:xfrm>
            <a:off x="9462171" y="3672672"/>
            <a:ext cx="1780738" cy="615034"/>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encoding</a:t>
            </a:r>
          </a:p>
        </p:txBody>
      </p:sp>
      <p:sp>
        <p:nvSpPr>
          <p:cNvPr id="38" name="Arrow: Right 37">
            <a:extLst>
              <a:ext uri="{FF2B5EF4-FFF2-40B4-BE49-F238E27FC236}">
                <a16:creationId xmlns:a16="http://schemas.microsoft.com/office/drawing/2014/main" id="{B0712296-6491-45F6-B16C-B0F0353DE1AB}"/>
              </a:ext>
            </a:extLst>
          </p:cNvPr>
          <p:cNvSpPr/>
          <p:nvPr/>
        </p:nvSpPr>
        <p:spPr>
          <a:xfrm rot="5400000">
            <a:off x="10179500" y="5449714"/>
            <a:ext cx="391798" cy="457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Rectangle: Single Corner Snipped 38">
            <a:extLst>
              <a:ext uri="{FF2B5EF4-FFF2-40B4-BE49-F238E27FC236}">
                <a16:creationId xmlns:a16="http://schemas.microsoft.com/office/drawing/2014/main" id="{9B833AAB-AEF9-4521-A46B-900A5AA48F11}"/>
              </a:ext>
            </a:extLst>
          </p:cNvPr>
          <p:cNvSpPr/>
          <p:nvPr/>
        </p:nvSpPr>
        <p:spPr>
          <a:xfrm>
            <a:off x="9949517" y="5668473"/>
            <a:ext cx="973122" cy="725647"/>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Data</a:t>
            </a:r>
          </a:p>
        </p:txBody>
      </p:sp>
      <p:sp>
        <p:nvSpPr>
          <p:cNvPr id="40" name="Diamond 39">
            <a:extLst>
              <a:ext uri="{FF2B5EF4-FFF2-40B4-BE49-F238E27FC236}">
                <a16:creationId xmlns:a16="http://schemas.microsoft.com/office/drawing/2014/main" id="{670EFAF9-7EB7-4548-9270-79CA69F436BC}"/>
              </a:ext>
            </a:extLst>
          </p:cNvPr>
          <p:cNvSpPr/>
          <p:nvPr/>
        </p:nvSpPr>
        <p:spPr>
          <a:xfrm>
            <a:off x="9462170" y="4641130"/>
            <a:ext cx="1780738" cy="615034"/>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Train/Test</a:t>
            </a:r>
          </a:p>
          <a:p>
            <a:pPr algn="ctr"/>
            <a:r>
              <a:rPr lang="en-US" sz="1100" dirty="0"/>
              <a:t>split</a:t>
            </a:r>
          </a:p>
        </p:txBody>
      </p:sp>
      <p:cxnSp>
        <p:nvCxnSpPr>
          <p:cNvPr id="42" name="Straight Arrow Connector 41">
            <a:extLst>
              <a:ext uri="{FF2B5EF4-FFF2-40B4-BE49-F238E27FC236}">
                <a16:creationId xmlns:a16="http://schemas.microsoft.com/office/drawing/2014/main" id="{91DD20EF-E0F2-4BE2-A514-927C98227CEE}"/>
              </a:ext>
            </a:extLst>
          </p:cNvPr>
          <p:cNvCxnSpPr/>
          <p:nvPr/>
        </p:nvCxnSpPr>
        <p:spPr>
          <a:xfrm>
            <a:off x="10375399" y="4287706"/>
            <a:ext cx="0" cy="3534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13D88421-A3CD-4FEA-8C69-21B511084957}"/>
              </a:ext>
            </a:extLst>
          </p:cNvPr>
          <p:cNvSpPr txBox="1"/>
          <p:nvPr/>
        </p:nvSpPr>
        <p:spPr>
          <a:xfrm>
            <a:off x="1008078" y="4382142"/>
            <a:ext cx="2137791"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Shape : 801*20532(RNA)</a:t>
            </a:r>
          </a:p>
          <a:p>
            <a:r>
              <a:rPr lang="en-US" sz="1200" dirty="0">
                <a:latin typeface="Times New Roman" panose="02020603050405020304" pitchFamily="18" charset="0"/>
                <a:cs typeface="Times New Roman" panose="02020603050405020304" pitchFamily="18" charset="0"/>
              </a:rPr>
              <a:t>Shape : 961*5(</a:t>
            </a:r>
            <a:r>
              <a:rPr lang="en-US" sz="1200" dirty="0" err="1">
                <a:latin typeface="Times New Roman" panose="02020603050405020304" pitchFamily="18" charset="0"/>
                <a:cs typeface="Times New Roman" panose="02020603050405020304" pitchFamily="18" charset="0"/>
              </a:rPr>
              <a:t>Mammogrpahy</a:t>
            </a:r>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519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7130BA-A063-4DB5-9CD0-2607707071D3}"/>
              </a:ext>
            </a:extLst>
          </p:cNvPr>
          <p:cNvSpPr txBox="1"/>
          <p:nvPr/>
        </p:nvSpPr>
        <p:spPr>
          <a:xfrm>
            <a:off x="671119" y="713064"/>
            <a:ext cx="10922466" cy="5324535"/>
          </a:xfrm>
          <a:prstGeom prst="rect">
            <a:avLst/>
          </a:prstGeom>
          <a:noFill/>
        </p:spPr>
        <p:txBody>
          <a:bodyPr wrap="square" rtlCol="0">
            <a:spAutoFit/>
          </a:bodyPr>
          <a:lstStyle/>
          <a:p>
            <a:r>
              <a:rPr lang="en-US" dirty="0"/>
              <a:t>In this project:</a:t>
            </a:r>
          </a:p>
          <a:p>
            <a:endParaRPr lang="en-US" dirty="0"/>
          </a:p>
          <a:p>
            <a:r>
              <a:rPr lang="en-US" u="sng" dirty="0"/>
              <a:t>ANOVA test </a:t>
            </a:r>
            <a:r>
              <a:rPr lang="en-US" dirty="0"/>
              <a:t>:</a:t>
            </a:r>
          </a:p>
          <a:p>
            <a:r>
              <a:rPr lang="en-US" dirty="0">
                <a:latin typeface="Times New Roman" panose="02020603050405020304" pitchFamily="18" charset="0"/>
                <a:cs typeface="Times New Roman" panose="02020603050405020304" pitchFamily="18" charset="0"/>
              </a:rPr>
              <a:t>The RNA-seq gene dataset is very huge 801 * 20532 . Thus, creating correlation matrix is not feasible.  </a:t>
            </a:r>
          </a:p>
          <a:p>
            <a:r>
              <a:rPr lang="en-US" dirty="0">
                <a:latin typeface="Times New Roman" panose="02020603050405020304" pitchFamily="18" charset="0"/>
                <a:cs typeface="Times New Roman" panose="02020603050405020304" pitchFamily="18" charset="0"/>
              </a:rPr>
              <a:t>We use ANOVA test to decide whether a particular gene is contributing towards the classification process.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NULL hypothesis : The variance of each group in the gene is the same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 if the p-value of significance is &lt;= 0.05 we reject the null hypothesis , meaning that this gene is able to predict once group of cancer well and hence should be considered.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Else, it means that particular gene is not showing any variance in each group, thus not able to predict any group. (accepting null hypothesis). We should not consider this gene . </a:t>
            </a:r>
          </a:p>
          <a:p>
            <a:endParaRPr lang="en-US" dirty="0"/>
          </a:p>
          <a:p>
            <a:endParaRPr lang="en-US" dirty="0"/>
          </a:p>
          <a:p>
            <a:r>
              <a:rPr lang="en-US" u="sng" dirty="0">
                <a:latin typeface="Times New Roman" panose="02020603050405020304" pitchFamily="18" charset="0"/>
                <a:cs typeface="Times New Roman" panose="02020603050405020304" pitchFamily="18" charset="0"/>
              </a:rPr>
              <a:t>SMOTE</a:t>
            </a:r>
            <a:r>
              <a:rPr lang="en-US" dirty="0">
                <a:latin typeface="Times New Roman" panose="02020603050405020304" pitchFamily="18" charset="0"/>
                <a:cs typeface="Times New Roman" panose="02020603050405020304" pitchFamily="18" charset="0"/>
              </a:rPr>
              <a:t> : The RNA-seq gene dataset has imbalance in the distribution of the target classes</a:t>
            </a:r>
            <a:r>
              <a:rPr lang="en-US" sz="1600" dirty="0">
                <a:latin typeface="Times New Roman" panose="02020603050405020304" pitchFamily="18" charset="0"/>
                <a:cs typeface="Times New Roman" panose="02020603050405020304" pitchFamily="18" charset="0"/>
              </a:rPr>
              <a:t>.(BRCA    300, KIRC    146, LUAD    141, PRAD    136,COAD     78)</a:t>
            </a:r>
          </a:p>
          <a:p>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Train/Test Split </a:t>
            </a:r>
            <a:r>
              <a:rPr lang="en-US" dirty="0">
                <a:latin typeface="Times New Roman" panose="02020603050405020304" pitchFamily="18" charset="0"/>
                <a:cs typeface="Times New Roman" panose="02020603050405020304" pitchFamily="18" charset="0"/>
              </a:rPr>
              <a:t>: For multiclass I developed a function to stratify the train/test split.</a:t>
            </a:r>
          </a:p>
          <a:p>
            <a:endParaRPr lang="en-US" dirty="0"/>
          </a:p>
          <a:p>
            <a:endParaRPr lang="en-US" dirty="0"/>
          </a:p>
        </p:txBody>
      </p:sp>
    </p:spTree>
    <p:extLst>
      <p:ext uri="{BB962C8B-B14F-4D97-AF65-F5344CB8AC3E}">
        <p14:creationId xmlns:p14="http://schemas.microsoft.com/office/powerpoint/2010/main" val="118710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071F-B114-478F-AE9E-390997CB612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Methods Used</a:t>
            </a:r>
          </a:p>
        </p:txBody>
      </p:sp>
      <p:sp>
        <p:nvSpPr>
          <p:cNvPr id="4" name="TextBox 3">
            <a:extLst>
              <a:ext uri="{FF2B5EF4-FFF2-40B4-BE49-F238E27FC236}">
                <a16:creationId xmlns:a16="http://schemas.microsoft.com/office/drawing/2014/main" id="{A74A069C-FEDB-46E1-902B-791EF31E076D}"/>
              </a:ext>
            </a:extLst>
          </p:cNvPr>
          <p:cNvSpPr txBox="1"/>
          <p:nvPr/>
        </p:nvSpPr>
        <p:spPr>
          <a:xfrm>
            <a:off x="528506" y="1744910"/>
            <a:ext cx="11174136" cy="646331"/>
          </a:xfrm>
          <a:prstGeom prst="rect">
            <a:avLst/>
          </a:prstGeom>
          <a:noFill/>
        </p:spPr>
        <p:txBody>
          <a:bodyPr wrap="square" rtlCol="0">
            <a:spAutoFit/>
          </a:bodyPr>
          <a:lstStyle/>
          <a:p>
            <a:r>
              <a:rPr lang="en-US" dirty="0"/>
              <a:t>Non- DL algorithms F1_score:</a:t>
            </a:r>
          </a:p>
          <a:p>
            <a:endParaRPr lang="en-US" dirty="0"/>
          </a:p>
        </p:txBody>
      </p:sp>
      <p:graphicFrame>
        <p:nvGraphicFramePr>
          <p:cNvPr id="6" name="Table 5">
            <a:extLst>
              <a:ext uri="{FF2B5EF4-FFF2-40B4-BE49-F238E27FC236}">
                <a16:creationId xmlns:a16="http://schemas.microsoft.com/office/drawing/2014/main" id="{9E7B8A3B-6812-40A2-B855-46F63851FC75}"/>
              </a:ext>
            </a:extLst>
          </p:cNvPr>
          <p:cNvGraphicFramePr>
            <a:graphicFrameLocks noGrp="1"/>
          </p:cNvGraphicFramePr>
          <p:nvPr>
            <p:extLst>
              <p:ext uri="{D42A27DB-BD31-4B8C-83A1-F6EECF244321}">
                <p14:modId xmlns:p14="http://schemas.microsoft.com/office/powerpoint/2010/main" val="961903835"/>
              </p:ext>
            </p:extLst>
          </p:nvPr>
        </p:nvGraphicFramePr>
        <p:xfrm>
          <a:off x="627155" y="2159473"/>
          <a:ext cx="5065395" cy="1384429"/>
        </p:xfrm>
        <a:graphic>
          <a:graphicData uri="http://schemas.openxmlformats.org/drawingml/2006/table">
            <a:tbl>
              <a:tblPr firstRow="1" firstCol="1" bandRow="1">
                <a:tableStyleId>{5C22544A-7EE6-4342-B048-85BDC9FD1C3A}</a:tableStyleId>
              </a:tblPr>
              <a:tblGrid>
                <a:gridCol w="1078865">
                  <a:extLst>
                    <a:ext uri="{9D8B030D-6E8A-4147-A177-3AD203B41FA5}">
                      <a16:colId xmlns:a16="http://schemas.microsoft.com/office/drawing/2014/main" val="4205828391"/>
                    </a:ext>
                  </a:extLst>
                </a:gridCol>
                <a:gridCol w="1150620">
                  <a:extLst>
                    <a:ext uri="{9D8B030D-6E8A-4147-A177-3AD203B41FA5}">
                      <a16:colId xmlns:a16="http://schemas.microsoft.com/office/drawing/2014/main" val="1408296119"/>
                    </a:ext>
                  </a:extLst>
                </a:gridCol>
                <a:gridCol w="1069340">
                  <a:extLst>
                    <a:ext uri="{9D8B030D-6E8A-4147-A177-3AD203B41FA5}">
                      <a16:colId xmlns:a16="http://schemas.microsoft.com/office/drawing/2014/main" val="916847192"/>
                    </a:ext>
                  </a:extLst>
                </a:gridCol>
                <a:gridCol w="920115">
                  <a:extLst>
                    <a:ext uri="{9D8B030D-6E8A-4147-A177-3AD203B41FA5}">
                      <a16:colId xmlns:a16="http://schemas.microsoft.com/office/drawing/2014/main" val="2741359176"/>
                    </a:ext>
                  </a:extLst>
                </a:gridCol>
                <a:gridCol w="846455">
                  <a:extLst>
                    <a:ext uri="{9D8B030D-6E8A-4147-A177-3AD203B41FA5}">
                      <a16:colId xmlns:a16="http://schemas.microsoft.com/office/drawing/2014/main" val="540564398"/>
                    </a:ext>
                  </a:extLst>
                </a:gridCol>
              </a:tblGrid>
              <a:tr h="160655">
                <a:tc>
                  <a:txBody>
                    <a:bodyPr/>
                    <a:lstStyle/>
                    <a:p>
                      <a:pPr marL="0" marR="0">
                        <a:lnSpc>
                          <a:spcPct val="125000"/>
                        </a:lnSpc>
                        <a:spcBef>
                          <a:spcPts val="0"/>
                        </a:spcBef>
                        <a:spcAft>
                          <a:spcPts val="0"/>
                        </a:spcAft>
                      </a:pPr>
                      <a:r>
                        <a:rPr lang="en-US" sz="1100">
                          <a:effectLst/>
                        </a:rPr>
                        <a:t>Dataset \ Methods</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dirty="0">
                          <a:effectLst/>
                        </a:rPr>
                        <a:t>Decision Trees </a:t>
                      </a:r>
                      <a:endParaRPr lang="en-US" sz="105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dirty="0">
                          <a:effectLst/>
                        </a:rPr>
                        <a:t>Logistic Regression </a:t>
                      </a:r>
                      <a:endParaRPr lang="en-US" sz="105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KNN</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dirty="0">
                          <a:effectLst/>
                        </a:rPr>
                        <a:t>SVC</a:t>
                      </a:r>
                      <a:endParaRPr lang="en-US" sz="105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9422249"/>
                  </a:ext>
                </a:extLst>
              </a:tr>
              <a:tr h="160655">
                <a:tc>
                  <a:txBody>
                    <a:bodyPr/>
                    <a:lstStyle/>
                    <a:p>
                      <a:pPr marL="0" marR="0">
                        <a:lnSpc>
                          <a:spcPct val="125000"/>
                        </a:lnSpc>
                        <a:spcBef>
                          <a:spcPts val="0"/>
                        </a:spcBef>
                        <a:spcAft>
                          <a:spcPts val="0"/>
                        </a:spcAft>
                      </a:pPr>
                      <a:r>
                        <a:rPr lang="en-US" sz="1100">
                          <a:effectLst/>
                        </a:rPr>
                        <a:t> </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 </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 </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 </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 </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56151505"/>
                  </a:ext>
                </a:extLst>
              </a:tr>
              <a:tr h="153670">
                <a:tc>
                  <a:txBody>
                    <a:bodyPr/>
                    <a:lstStyle/>
                    <a:p>
                      <a:pPr marL="0" marR="0">
                        <a:lnSpc>
                          <a:spcPct val="125000"/>
                        </a:lnSpc>
                        <a:spcBef>
                          <a:spcPts val="0"/>
                        </a:spcBef>
                        <a:spcAft>
                          <a:spcPts val="0"/>
                        </a:spcAft>
                      </a:pPr>
                      <a:r>
                        <a:rPr lang="en-US" sz="1100">
                          <a:effectLst/>
                        </a:rPr>
                        <a:t>Mammography</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0.7529</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dirty="0">
                          <a:effectLst/>
                        </a:rPr>
                        <a:t>0.799</a:t>
                      </a:r>
                      <a:endParaRPr lang="en-US" sz="105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0.6951</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dirty="0">
                          <a:effectLst/>
                        </a:rPr>
                        <a:t>0.7388</a:t>
                      </a:r>
                      <a:endParaRPr lang="en-US" sz="105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05689537"/>
                  </a:ext>
                </a:extLst>
              </a:tr>
              <a:tr h="160655">
                <a:tc>
                  <a:txBody>
                    <a:bodyPr/>
                    <a:lstStyle/>
                    <a:p>
                      <a:pPr marL="0" marR="0">
                        <a:lnSpc>
                          <a:spcPct val="125000"/>
                        </a:lnSpc>
                        <a:spcBef>
                          <a:spcPts val="0"/>
                        </a:spcBef>
                        <a:spcAft>
                          <a:spcPts val="0"/>
                        </a:spcAft>
                      </a:pPr>
                      <a:r>
                        <a:rPr lang="en-US" sz="1100">
                          <a:effectLst/>
                        </a:rPr>
                        <a:t>RNA-seq Gene </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0.9557</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1.0</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a:effectLst/>
                        </a:rPr>
                        <a:t>1.0</a:t>
                      </a:r>
                      <a:endParaRPr lang="en-US" sz="105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5000"/>
                        </a:lnSpc>
                        <a:spcBef>
                          <a:spcPts val="0"/>
                        </a:spcBef>
                        <a:spcAft>
                          <a:spcPts val="0"/>
                        </a:spcAft>
                      </a:pPr>
                      <a:r>
                        <a:rPr lang="en-US" sz="1100" dirty="0">
                          <a:effectLst/>
                        </a:rPr>
                        <a:t>1.0</a:t>
                      </a:r>
                      <a:endParaRPr lang="en-US" sz="105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6589445"/>
                  </a:ext>
                </a:extLst>
              </a:tr>
            </a:tbl>
          </a:graphicData>
        </a:graphic>
      </p:graphicFrame>
      <p:sp>
        <p:nvSpPr>
          <p:cNvPr id="9" name="TextBox 8">
            <a:extLst>
              <a:ext uri="{FF2B5EF4-FFF2-40B4-BE49-F238E27FC236}">
                <a16:creationId xmlns:a16="http://schemas.microsoft.com/office/drawing/2014/main" id="{047B2B1D-0CBA-4EEE-99EC-B3CFE24EAB33}"/>
              </a:ext>
            </a:extLst>
          </p:cNvPr>
          <p:cNvSpPr txBox="1"/>
          <p:nvPr/>
        </p:nvSpPr>
        <p:spPr>
          <a:xfrm>
            <a:off x="6001110" y="1744910"/>
            <a:ext cx="399350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After applying OPTUNA Non-DL</a:t>
            </a:r>
          </a:p>
        </p:txBody>
      </p:sp>
      <p:sp>
        <p:nvSpPr>
          <p:cNvPr id="10" name="TextBox 9">
            <a:extLst>
              <a:ext uri="{FF2B5EF4-FFF2-40B4-BE49-F238E27FC236}">
                <a16:creationId xmlns:a16="http://schemas.microsoft.com/office/drawing/2014/main" id="{31BFB81B-A66A-46C8-8F2A-D8030FEE8A0A}"/>
              </a:ext>
            </a:extLst>
          </p:cNvPr>
          <p:cNvSpPr txBox="1"/>
          <p:nvPr/>
        </p:nvSpPr>
        <p:spPr>
          <a:xfrm>
            <a:off x="6001110" y="2391241"/>
            <a:ext cx="4551812" cy="323165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Mammography dataset:</a:t>
            </a:r>
          </a:p>
          <a:p>
            <a:r>
              <a:rPr lang="en-US" dirty="0">
                <a:latin typeface="Times New Roman" panose="02020603050405020304" pitchFamily="18" charset="0"/>
                <a:cs typeface="Times New Roman" panose="02020603050405020304" pitchFamily="18" charset="0"/>
              </a:rPr>
              <a:t>Logistic Regression is the best classifier with hyper-parameter : solver = “</a:t>
            </a:r>
            <a:r>
              <a:rPr lang="en-US" dirty="0" err="1">
                <a:latin typeface="Times New Roman" panose="02020603050405020304" pitchFamily="18" charset="0"/>
                <a:cs typeface="Times New Roman" panose="02020603050405020304" pitchFamily="18" charset="0"/>
              </a:rPr>
              <a:t>liblinear</a:t>
            </a:r>
            <a:r>
              <a:rPr lang="en-US"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F1_Score = 0.80874</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RNA-seq dataset:</a:t>
            </a:r>
          </a:p>
          <a:p>
            <a:r>
              <a:rPr lang="en-US" sz="1600" dirty="0">
                <a:latin typeface="Times New Roman" panose="02020603050405020304" pitchFamily="18" charset="0"/>
                <a:cs typeface="Times New Roman" panose="02020603050405020304" pitchFamily="18" charset="0"/>
              </a:rPr>
              <a:t>KNN is best classifier with hyper-parameter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parameters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n_neighbors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 weights="uniform", algorithm="brute", metric="</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euclidean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rebuchet MS" panose="020B0603020202020204" pitchFamily="34" charset="0"/>
              <a:ea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F1_score =  1.0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34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CDAAF5-9744-4EEC-8273-E081BB7BE7D7}"/>
              </a:ext>
            </a:extLst>
          </p:cNvPr>
          <p:cNvSpPr txBox="1"/>
          <p:nvPr/>
        </p:nvSpPr>
        <p:spPr>
          <a:xfrm>
            <a:off x="1131008" y="923731"/>
            <a:ext cx="9963090" cy="238783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Discussion:</a:t>
            </a:r>
          </a:p>
          <a:p>
            <a:pPr marL="342900" marR="0" lvl="0" indent="-342900">
              <a:lnSpc>
                <a:spcPct val="125000"/>
              </a:lnSpc>
              <a:spcBef>
                <a:spcPts val="0"/>
              </a:spcBef>
              <a:spcAft>
                <a:spcPts val="0"/>
              </a:spcAft>
              <a:buFont typeface="+mj-lt"/>
              <a:buAutoNum type="romanL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RNA-seq Gene dataset performs better with KNN as the dataset was constructed to classify similar aberrations among different cancerous tumors. Thus, there was some underlying similarities for KNN to group.</a:t>
            </a:r>
          </a:p>
          <a:p>
            <a:pPr marL="342900" marR="0" lvl="0" indent="-342900">
              <a:lnSpc>
                <a:spcPct val="125000"/>
              </a:lnSpc>
              <a:spcBef>
                <a:spcPts val="0"/>
              </a:spcBef>
              <a:spcAft>
                <a:spcPts val="800"/>
              </a:spcAft>
              <a:buFont typeface="+mj-lt"/>
              <a:buAutoNum type="romanL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Mammography dataset worked better with Logistic because it was set of metrics and we had to find a relation among them for each sample to predict the output. Hence it worked well.</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22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{8881EE29-0C8F-4B3C-8005-5D3AA7E13739}tf78438558_win32</Template>
  <TotalTime>3987</TotalTime>
  <Words>1230</Words>
  <Application>Microsoft Office PowerPoint</Application>
  <PresentationFormat>Widescreen</PresentationFormat>
  <Paragraphs>139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Century Gothic</vt:lpstr>
      <vt:lpstr>Garamond</vt:lpstr>
      <vt:lpstr>Times New Roman</vt:lpstr>
      <vt:lpstr>Trebuchet MS</vt:lpstr>
      <vt:lpstr>SavonVTI</vt:lpstr>
      <vt:lpstr>Augmenting Cancer Detection</vt:lpstr>
      <vt:lpstr>Outline</vt:lpstr>
      <vt:lpstr>Problem Statement</vt:lpstr>
      <vt:lpstr>Literature Review</vt:lpstr>
      <vt:lpstr>PowerPoint Presentation</vt:lpstr>
      <vt:lpstr>Exploratory Data Analysis</vt:lpstr>
      <vt:lpstr>PowerPoint Presentation</vt:lpstr>
      <vt:lpstr>Methods Used</vt:lpstr>
      <vt:lpstr>PowerPoint Presentation</vt:lpstr>
      <vt:lpstr>PowerPoint Presentation</vt:lpstr>
      <vt:lpstr>PowerPoint Presentation</vt:lpstr>
      <vt:lpstr>PowerPoint Presentation</vt:lpstr>
      <vt:lpstr>Challenges Faced</vt:lpstr>
      <vt:lpstr>Learnings/Conclusions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Detection</dc:title>
  <dc:creator>SREEJA DAYANANDAN PILLAI</dc:creator>
  <cp:lastModifiedBy>SREEJA DAYANANDAN PILLAI</cp:lastModifiedBy>
  <cp:revision>69</cp:revision>
  <dcterms:created xsi:type="dcterms:W3CDTF">2021-04-24T15:33:19Z</dcterms:created>
  <dcterms:modified xsi:type="dcterms:W3CDTF">2021-04-28T00:34:31Z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