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0" r:id="rId7"/>
    <p:sldId id="272" r:id="rId8"/>
    <p:sldId id="274" r:id="rId9"/>
    <p:sldId id="275" r:id="rId10"/>
    <p:sldId id="276" r:id="rId11"/>
    <p:sldId id="277" r:id="rId12"/>
    <p:sldId id="278" r:id="rId13"/>
    <p:sldId id="261" r:id="rId14"/>
    <p:sldId id="279" r:id="rId15"/>
    <p:sldId id="262" r:id="rId16"/>
    <p:sldId id="282" r:id="rId17"/>
    <p:sldId id="267" r:id="rId18"/>
    <p:sldId id="269" r:id="rId19"/>
    <p:sldId id="263" r:id="rId20"/>
    <p:sldId id="280" r:id="rId21"/>
    <p:sldId id="281" r:id="rId22"/>
    <p:sldId id="264" r:id="rId23"/>
    <p:sldId id="265" r:id="rId24"/>
    <p:sldId id="266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ra Mathkar" initials="MM" lastIdx="6" clrIdx="0">
    <p:extLst>
      <p:ext uri="{19B8F6BF-5375-455C-9EA6-DF929625EA0E}">
        <p15:presenceInfo xmlns:p15="http://schemas.microsoft.com/office/powerpoint/2012/main" userId="5ae8e50e719ef3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7930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3778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995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085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474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256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158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e98b986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9e98b986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80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1866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299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957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Horizontal 1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prstGeom prst="rect">
            <a:avLst/>
          </a:prstGeom>
          <a:gradFill>
            <a:gsLst>
              <a:gs pos="0">
                <a:srgbClr val="262626"/>
              </a:gs>
              <a:gs pos="1000">
                <a:srgbClr val="262626"/>
              </a:gs>
              <a:gs pos="100000">
                <a:srgbClr val="0B5968"/>
              </a:gs>
            </a:gsLst>
            <a:lin ang="12600000" scaled="0"/>
          </a:gradFill>
          <a:ln>
            <a:noFill/>
          </a:ln>
        </p:spPr>
        <p:txBody>
          <a:bodyPr spcFirstLastPara="1" wrap="square" lIns="396000" tIns="0" rIns="396000" bIns="0" anchor="ctr" anchorCtr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  <a:defRPr sz="5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705350" y="365124"/>
            <a:ext cx="6648448" cy="598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ctr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Horizontal 2">
  <p:cSld name="Title and Content - Horizontal 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prstGeom prst="rect">
            <a:avLst/>
          </a:prstGeom>
          <a:gradFill>
            <a:gsLst>
              <a:gs pos="0">
                <a:srgbClr val="262626"/>
              </a:gs>
              <a:gs pos="1000">
                <a:srgbClr val="262626"/>
              </a:gs>
              <a:gs pos="100000">
                <a:srgbClr val="0B5968"/>
              </a:gs>
            </a:gsLst>
            <a:lin ang="12600000" scaled="0"/>
          </a:gradFill>
          <a:ln>
            <a:noFill/>
          </a:ln>
        </p:spPr>
        <p:txBody>
          <a:bodyPr spcFirstLastPara="1" wrap="square" lIns="396000" tIns="45700" rIns="396000" bIns="45700" anchor="ctr" anchorCtr="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365124"/>
            <a:ext cx="6156323" cy="598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ctr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rgbClr val="0C0C0C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prstGeom prst="rect">
            <a:avLst/>
          </a:prstGeom>
          <a:solidFill>
            <a:srgbClr val="0B5968"/>
          </a:solidFill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273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7873612" y="4611901"/>
            <a:ext cx="39240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7874732" y="4373775"/>
            <a:ext cx="39240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6"/>
          <p:cNvSpPr/>
          <p:nvPr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7873612" y="4611901"/>
            <a:ext cx="39240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42" name="Google Shape;42;p7"/>
          <p:cNvCxnSpPr/>
          <p:nvPr/>
        </p:nvCxnSpPr>
        <p:spPr>
          <a:xfrm>
            <a:off x="7874732" y="4373775"/>
            <a:ext cx="39240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7"/>
          <p:cNvSpPr/>
          <p:nvPr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2"/>
          </p:nvPr>
        </p:nvSpPr>
        <p:spPr>
          <a:xfrm>
            <a:off x="-1" y="0"/>
            <a:ext cx="7512001" cy="672785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de">
  <p:cSld name="Title and Content Wide">
    <p:bg>
      <p:bgPr>
        <a:solidFill>
          <a:srgbClr val="0C0C0C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prstGeom prst="rect">
            <a:avLst/>
          </a:prstGeom>
          <a:solidFill>
            <a:srgbClr val="0B5968"/>
          </a:solidFill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Right">
  <p:cSld name="Title and Content Righ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>
            <a:spLocks noGrp="1"/>
          </p:cNvSpPr>
          <p:nvPr>
            <p:ph type="pic" idx="2"/>
          </p:nvPr>
        </p:nvSpPr>
        <p:spPr>
          <a:xfrm>
            <a:off x="0" y="0"/>
            <a:ext cx="6305550" cy="672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6657974" y="611077"/>
            <a:ext cx="4695825" cy="833663"/>
          </a:xfrm>
          <a:prstGeom prst="rect">
            <a:avLst/>
          </a:prstGeom>
          <a:solidFill>
            <a:srgbClr val="0B5968"/>
          </a:solidFill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6657974" y="1825625"/>
            <a:ext cx="469582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Horizontal 3">
  <p:cSld name="Title and Content - Horizontal 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4705350" y="611076"/>
            <a:ext cx="6648448" cy="573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prstGeom prst="rect">
            <a:avLst/>
          </a:prstGeom>
          <a:solidFill>
            <a:srgbClr val="0B5968"/>
          </a:solidFill>
          <a:ln>
            <a:noFill/>
          </a:ln>
        </p:spPr>
        <p:txBody>
          <a:bodyPr spcFirstLastPara="1" wrap="square" lIns="91425" tIns="108000" rIns="91425" bIns="108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 descr="A picture containing keyboar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7733" r="7729" b="-2"/>
          <a:stretch/>
        </p:blipFill>
        <p:spPr>
          <a:xfrm>
            <a:off x="408819" y="1436838"/>
            <a:ext cx="6038163" cy="476778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08819" y="139885"/>
            <a:ext cx="11374362" cy="1068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FAQ Maker for Products</a:t>
            </a: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2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Presentation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87" name="Google Shape;87;p16"/>
          <p:cNvSpPr txBox="1"/>
          <p:nvPr/>
        </p:nvSpPr>
        <p:spPr>
          <a:xfrm>
            <a:off x="6799350" y="1436842"/>
            <a:ext cx="3932400" cy="3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Noto Sans Symbols"/>
              <a:buNone/>
            </a:pPr>
            <a:r>
              <a:rPr lang="en-US" sz="1665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n-US" sz="1665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8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80"/>
              <a:buFont typeface="Noto Sans Symbols"/>
              <a:buNone/>
            </a:pPr>
            <a:r>
              <a:rPr lang="en-US" sz="148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Madhura Mathkar </a:t>
            </a:r>
            <a:endParaRPr sz="148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Graduate Student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 of Computing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Utah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80"/>
              <a:buFont typeface="Noto Sans Symbols"/>
              <a:buNone/>
            </a:pPr>
            <a:endParaRPr sz="148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80"/>
              <a:buFont typeface="Noto Sans Symbols"/>
              <a:buNone/>
            </a:pPr>
            <a:r>
              <a:rPr lang="en-US" sz="148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Pranav Shah</a:t>
            </a:r>
            <a:endParaRPr sz="148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Graduate Student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 of Computing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Utah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80"/>
              <a:buFont typeface="Noto Sans Symbols"/>
              <a:buNone/>
            </a:pPr>
            <a:endParaRPr sz="148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80"/>
              <a:buFont typeface="Noto Sans Symbols"/>
              <a:buNone/>
            </a:pPr>
            <a:r>
              <a:rPr lang="en-US" sz="148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Sreeja Pillai</a:t>
            </a:r>
            <a:endParaRPr sz="148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Graduate Student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 of Computing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Utah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80"/>
              <a:buFont typeface="Noto Sans Symbols"/>
              <a:buNone/>
            </a:pPr>
            <a:endParaRPr sz="148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145309" y="6562003"/>
            <a:ext cx="2552123" cy="15947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and Methodology</a:t>
            </a:r>
            <a:endParaRPr lang="en-US" sz="1200" dirty="0"/>
          </a:p>
        </p:txBody>
      </p:sp>
      <p:sp>
        <p:nvSpPr>
          <p:cNvPr id="131" name="Google Shape;131;p20"/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and Applications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 rot="10800000">
            <a:off x="4902069" y="6226234"/>
            <a:ext cx="142847" cy="9156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2063768" y="5329847"/>
            <a:ext cx="240705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737939" y="334622"/>
            <a:ext cx="1762768" cy="61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 Model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902082" y="5813850"/>
            <a:ext cx="2243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Figure 1: FAQ Maker model</a:t>
            </a:r>
            <a:endParaRPr sz="18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93EAE6-6205-43D4-B119-4F8B2BB530E5}"/>
              </a:ext>
            </a:extLst>
          </p:cNvPr>
          <p:cNvSpPr/>
          <p:nvPr/>
        </p:nvSpPr>
        <p:spPr>
          <a:xfrm>
            <a:off x="453194" y="2627006"/>
            <a:ext cx="1273216" cy="5224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FB88BF-9B1E-471D-AF97-F0167A4329EB}"/>
              </a:ext>
            </a:extLst>
          </p:cNvPr>
          <p:cNvSpPr/>
          <p:nvPr/>
        </p:nvSpPr>
        <p:spPr>
          <a:xfrm>
            <a:off x="1800040" y="2000564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Pre-Processing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206239-C5AE-4001-8C22-706775BF17BA}"/>
              </a:ext>
            </a:extLst>
          </p:cNvPr>
          <p:cNvSpPr/>
          <p:nvPr/>
        </p:nvSpPr>
        <p:spPr>
          <a:xfrm>
            <a:off x="1800040" y="3270804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Pre-Processing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CB528F77-385D-491D-B71B-306B3B4A97C9}"/>
              </a:ext>
            </a:extLst>
          </p:cNvPr>
          <p:cNvSpPr/>
          <p:nvPr/>
        </p:nvSpPr>
        <p:spPr>
          <a:xfrm>
            <a:off x="1326984" y="4205332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Questions dataset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7B1ADBD-3293-4176-BF25-882B5E89CEBD}"/>
              </a:ext>
            </a:extLst>
          </p:cNvPr>
          <p:cNvCxnSpPr>
            <a:cxnSpLocks/>
            <a:stCxn id="2" idx="0"/>
            <a:endCxn id="3" idx="1"/>
          </p:cNvCxnSpPr>
          <p:nvPr/>
        </p:nvCxnSpPr>
        <p:spPr>
          <a:xfrm rot="5400000" flipH="1" flipV="1">
            <a:off x="1262319" y="2089285"/>
            <a:ext cx="365205" cy="71023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1BCCB2C-7D21-4875-B7F7-8213BB567D94}"/>
              </a:ext>
            </a:extLst>
          </p:cNvPr>
          <p:cNvCxnSpPr>
            <a:cxnSpLocks/>
            <a:stCxn id="2" idx="4"/>
            <a:endCxn id="20" idx="1"/>
          </p:cNvCxnSpPr>
          <p:nvPr/>
        </p:nvCxnSpPr>
        <p:spPr>
          <a:xfrm rot="16200000" flipH="1">
            <a:off x="1253641" y="2985641"/>
            <a:ext cx="382561" cy="71023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A6C6AC-3203-4D97-A1AF-73080CDA1B4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300948" y="2256751"/>
            <a:ext cx="850666" cy="50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19A7530-3761-4C1B-8EBF-E9BDD1B1D2D9}"/>
              </a:ext>
            </a:extLst>
          </p:cNvPr>
          <p:cNvSpPr/>
          <p:nvPr/>
        </p:nvSpPr>
        <p:spPr>
          <a:xfrm>
            <a:off x="4151614" y="3270804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BM25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Model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70656CF-DC9C-4B4A-905D-CC87274E8892}"/>
              </a:ext>
            </a:extLst>
          </p:cNvPr>
          <p:cNvCxnSpPr>
            <a:cxnSpLocks/>
            <a:stCxn id="20" idx="3"/>
            <a:endCxn id="54" idx="1"/>
          </p:cNvCxnSpPr>
          <p:nvPr/>
        </p:nvCxnSpPr>
        <p:spPr>
          <a:xfrm>
            <a:off x="3300948" y="3532041"/>
            <a:ext cx="85066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Parallelogram 64">
            <a:extLst>
              <a:ext uri="{FF2B5EF4-FFF2-40B4-BE49-F238E27FC236}">
                <a16:creationId xmlns:a16="http://schemas.microsoft.com/office/drawing/2014/main" id="{2FDC8663-3AA9-47C4-92EB-1261620A0A43}"/>
              </a:ext>
            </a:extLst>
          </p:cNvPr>
          <p:cNvSpPr/>
          <p:nvPr/>
        </p:nvSpPr>
        <p:spPr>
          <a:xfrm>
            <a:off x="1376771" y="1066035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Description dataset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1C3052D-7606-4EE9-8A34-3C30E1175B1C}"/>
              </a:ext>
            </a:extLst>
          </p:cNvPr>
          <p:cNvCxnSpPr>
            <a:cxnSpLocks/>
            <a:stCxn id="65" idx="4"/>
            <a:endCxn id="3" idx="0"/>
          </p:cNvCxnSpPr>
          <p:nvPr/>
        </p:nvCxnSpPr>
        <p:spPr>
          <a:xfrm>
            <a:off x="2550494" y="1588509"/>
            <a:ext cx="0" cy="4120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5FEBC38-FF36-4CA2-9496-5E374C8E55A9}"/>
              </a:ext>
            </a:extLst>
          </p:cNvPr>
          <p:cNvCxnSpPr>
            <a:stCxn id="21" idx="1"/>
            <a:endCxn id="20" idx="2"/>
          </p:cNvCxnSpPr>
          <p:nvPr/>
        </p:nvCxnSpPr>
        <p:spPr>
          <a:xfrm flipH="1" flipV="1">
            <a:off x="2550494" y="3793278"/>
            <a:ext cx="15522" cy="4120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F159362-BF73-4155-94BD-D2C1A4830AC0}"/>
              </a:ext>
            </a:extLst>
          </p:cNvPr>
          <p:cNvCxnSpPr>
            <a:cxnSpLocks/>
          </p:cNvCxnSpPr>
          <p:nvPr/>
        </p:nvCxnSpPr>
        <p:spPr>
          <a:xfrm flipV="1">
            <a:off x="3674429" y="2256751"/>
            <a:ext cx="1" cy="12752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Parallelogram 138">
            <a:extLst>
              <a:ext uri="{FF2B5EF4-FFF2-40B4-BE49-F238E27FC236}">
                <a16:creationId xmlns:a16="http://schemas.microsoft.com/office/drawing/2014/main" id="{7A9FB556-6AE8-44D8-9C3D-3645F07DA573}"/>
              </a:ext>
            </a:extLst>
          </p:cNvPr>
          <p:cNvSpPr/>
          <p:nvPr/>
        </p:nvSpPr>
        <p:spPr>
          <a:xfrm>
            <a:off x="1376771" y="1066036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Description dataset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57A71E-8C81-4934-A683-57EB54F9361F}"/>
              </a:ext>
            </a:extLst>
          </p:cNvPr>
          <p:cNvSpPr txBox="1"/>
          <p:nvPr/>
        </p:nvSpPr>
        <p:spPr>
          <a:xfrm>
            <a:off x="5001019" y="3947868"/>
            <a:ext cx="2189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BM25 Model!</a:t>
            </a:r>
          </a:p>
        </p:txBody>
      </p:sp>
    </p:spTree>
    <p:extLst>
      <p:ext uri="{BB962C8B-B14F-4D97-AF65-F5344CB8AC3E}">
        <p14:creationId xmlns:p14="http://schemas.microsoft.com/office/powerpoint/2010/main" val="271660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145309" y="6562003"/>
            <a:ext cx="2552123" cy="15947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and Methodology</a:t>
            </a:r>
            <a:endParaRPr lang="en-US" sz="1200" dirty="0"/>
          </a:p>
        </p:txBody>
      </p:sp>
      <p:sp>
        <p:nvSpPr>
          <p:cNvPr id="131" name="Google Shape;131;p20"/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and Applications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 rot="10800000">
            <a:off x="4902069" y="6226234"/>
            <a:ext cx="142847" cy="9156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2063768" y="5329847"/>
            <a:ext cx="240705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737939" y="334622"/>
            <a:ext cx="1762768" cy="61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 Model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902082" y="5813850"/>
            <a:ext cx="2243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Figure 1: FAQ Maker model</a:t>
            </a:r>
            <a:endParaRPr sz="18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93EAE6-6205-43D4-B119-4F8B2BB530E5}"/>
              </a:ext>
            </a:extLst>
          </p:cNvPr>
          <p:cNvSpPr/>
          <p:nvPr/>
        </p:nvSpPr>
        <p:spPr>
          <a:xfrm>
            <a:off x="453194" y="2627006"/>
            <a:ext cx="1273216" cy="5224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FB88BF-9B1E-471D-AF97-F0167A4329EB}"/>
              </a:ext>
            </a:extLst>
          </p:cNvPr>
          <p:cNvSpPr/>
          <p:nvPr/>
        </p:nvSpPr>
        <p:spPr>
          <a:xfrm>
            <a:off x="1800040" y="2000564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Pre-Processing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206239-C5AE-4001-8C22-706775BF17BA}"/>
              </a:ext>
            </a:extLst>
          </p:cNvPr>
          <p:cNvSpPr/>
          <p:nvPr/>
        </p:nvSpPr>
        <p:spPr>
          <a:xfrm>
            <a:off x="1800040" y="3270804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Pre-Processing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CB528F77-385D-491D-B71B-306B3B4A97C9}"/>
              </a:ext>
            </a:extLst>
          </p:cNvPr>
          <p:cNvSpPr/>
          <p:nvPr/>
        </p:nvSpPr>
        <p:spPr>
          <a:xfrm>
            <a:off x="1326984" y="4205332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Questions dataset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7B1ADBD-3293-4176-BF25-882B5E89CEBD}"/>
              </a:ext>
            </a:extLst>
          </p:cNvPr>
          <p:cNvCxnSpPr>
            <a:cxnSpLocks/>
            <a:stCxn id="2" idx="0"/>
            <a:endCxn id="3" idx="1"/>
          </p:cNvCxnSpPr>
          <p:nvPr/>
        </p:nvCxnSpPr>
        <p:spPr>
          <a:xfrm rot="5400000" flipH="1" flipV="1">
            <a:off x="1262319" y="2089285"/>
            <a:ext cx="365205" cy="71023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1BCCB2C-7D21-4875-B7F7-8213BB567D94}"/>
              </a:ext>
            </a:extLst>
          </p:cNvPr>
          <p:cNvCxnSpPr>
            <a:cxnSpLocks/>
            <a:stCxn id="2" idx="4"/>
            <a:endCxn id="20" idx="1"/>
          </p:cNvCxnSpPr>
          <p:nvPr/>
        </p:nvCxnSpPr>
        <p:spPr>
          <a:xfrm rot="16200000" flipH="1">
            <a:off x="1253641" y="2985641"/>
            <a:ext cx="382561" cy="71023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A6C6AC-3203-4D97-A1AF-73080CDA1B4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300948" y="2256751"/>
            <a:ext cx="850666" cy="50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19A7530-3761-4C1B-8EBF-E9BDD1B1D2D9}"/>
              </a:ext>
            </a:extLst>
          </p:cNvPr>
          <p:cNvSpPr/>
          <p:nvPr/>
        </p:nvSpPr>
        <p:spPr>
          <a:xfrm>
            <a:off x="4151614" y="3270804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BM25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Model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70656CF-DC9C-4B4A-905D-CC87274E8892}"/>
              </a:ext>
            </a:extLst>
          </p:cNvPr>
          <p:cNvCxnSpPr>
            <a:cxnSpLocks/>
            <a:stCxn id="20" idx="3"/>
            <a:endCxn id="54" idx="1"/>
          </p:cNvCxnSpPr>
          <p:nvPr/>
        </p:nvCxnSpPr>
        <p:spPr>
          <a:xfrm>
            <a:off x="3300948" y="3532041"/>
            <a:ext cx="85066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Parallelogram 64">
            <a:extLst>
              <a:ext uri="{FF2B5EF4-FFF2-40B4-BE49-F238E27FC236}">
                <a16:creationId xmlns:a16="http://schemas.microsoft.com/office/drawing/2014/main" id="{2FDC8663-3AA9-47C4-92EB-1261620A0A43}"/>
              </a:ext>
            </a:extLst>
          </p:cNvPr>
          <p:cNvSpPr/>
          <p:nvPr/>
        </p:nvSpPr>
        <p:spPr>
          <a:xfrm>
            <a:off x="1376771" y="1066035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Description dataset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1C3052D-7606-4EE9-8A34-3C30E1175B1C}"/>
              </a:ext>
            </a:extLst>
          </p:cNvPr>
          <p:cNvCxnSpPr>
            <a:stCxn id="65" idx="4"/>
            <a:endCxn id="3" idx="0"/>
          </p:cNvCxnSpPr>
          <p:nvPr/>
        </p:nvCxnSpPr>
        <p:spPr>
          <a:xfrm>
            <a:off x="2550494" y="1588509"/>
            <a:ext cx="0" cy="4120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5FEBC38-FF36-4CA2-9496-5E374C8E55A9}"/>
              </a:ext>
            </a:extLst>
          </p:cNvPr>
          <p:cNvCxnSpPr>
            <a:stCxn id="21" idx="1"/>
            <a:endCxn id="20" idx="2"/>
          </p:cNvCxnSpPr>
          <p:nvPr/>
        </p:nvCxnSpPr>
        <p:spPr>
          <a:xfrm flipH="1" flipV="1">
            <a:off x="2550494" y="3793278"/>
            <a:ext cx="15522" cy="4120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F159362-BF73-4155-94BD-D2C1A4830AC0}"/>
              </a:ext>
            </a:extLst>
          </p:cNvPr>
          <p:cNvCxnSpPr>
            <a:cxnSpLocks/>
          </p:cNvCxnSpPr>
          <p:nvPr/>
        </p:nvCxnSpPr>
        <p:spPr>
          <a:xfrm flipV="1">
            <a:off x="3674429" y="2256751"/>
            <a:ext cx="1" cy="12752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Parallelogram 138">
            <a:extLst>
              <a:ext uri="{FF2B5EF4-FFF2-40B4-BE49-F238E27FC236}">
                <a16:creationId xmlns:a16="http://schemas.microsoft.com/office/drawing/2014/main" id="{7A9FB556-6AE8-44D8-9C3D-3645F07DA573}"/>
              </a:ext>
            </a:extLst>
          </p:cNvPr>
          <p:cNvSpPr/>
          <p:nvPr/>
        </p:nvSpPr>
        <p:spPr>
          <a:xfrm>
            <a:off x="1376771" y="1066036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Description dataset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D6A4559-01E6-4D65-95D1-46E2427A8128}"/>
              </a:ext>
            </a:extLst>
          </p:cNvPr>
          <p:cNvSpPr/>
          <p:nvPr/>
        </p:nvSpPr>
        <p:spPr>
          <a:xfrm>
            <a:off x="6503188" y="3270804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Query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Pre-Processing</a:t>
            </a:r>
          </a:p>
        </p:txBody>
      </p:sp>
      <p:sp>
        <p:nvSpPr>
          <p:cNvPr id="141" name="Parallelogram 140">
            <a:extLst>
              <a:ext uri="{FF2B5EF4-FFF2-40B4-BE49-F238E27FC236}">
                <a16:creationId xmlns:a16="http://schemas.microsoft.com/office/drawing/2014/main" id="{18D8C10C-70F2-4F6F-81E0-3EE774195FD2}"/>
              </a:ext>
            </a:extLst>
          </p:cNvPr>
          <p:cNvSpPr/>
          <p:nvPr/>
        </p:nvSpPr>
        <p:spPr>
          <a:xfrm>
            <a:off x="8668189" y="3270804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Query Set</a:t>
            </a:r>
          </a:p>
        </p:txBody>
      </p:sp>
      <p:sp>
        <p:nvSpPr>
          <p:cNvPr id="142" name="Parallelogram 141">
            <a:extLst>
              <a:ext uri="{FF2B5EF4-FFF2-40B4-BE49-F238E27FC236}">
                <a16:creationId xmlns:a16="http://schemas.microsoft.com/office/drawing/2014/main" id="{973BE027-97AE-4D19-90BF-F06F85DEEEE8}"/>
              </a:ext>
            </a:extLst>
          </p:cNvPr>
          <p:cNvSpPr/>
          <p:nvPr/>
        </p:nvSpPr>
        <p:spPr>
          <a:xfrm>
            <a:off x="3748555" y="4828739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Relevant Questions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111FADE-1E68-4011-BD8B-0A69A9826348}"/>
              </a:ext>
            </a:extLst>
          </p:cNvPr>
          <p:cNvSpPr/>
          <p:nvPr/>
        </p:nvSpPr>
        <p:spPr>
          <a:xfrm>
            <a:off x="7045988" y="4828739"/>
            <a:ext cx="1273216" cy="5224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End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BD97F82-3DE9-41F9-8C44-F03D71688A0D}"/>
              </a:ext>
            </a:extLst>
          </p:cNvPr>
          <p:cNvCxnSpPr>
            <a:stCxn id="141" idx="5"/>
            <a:endCxn id="140" idx="3"/>
          </p:cNvCxnSpPr>
          <p:nvPr/>
        </p:nvCxnSpPr>
        <p:spPr>
          <a:xfrm flipH="1">
            <a:off x="8004096" y="3532041"/>
            <a:ext cx="72940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4B115F7-13C8-436C-B632-434C7EA83524}"/>
              </a:ext>
            </a:extLst>
          </p:cNvPr>
          <p:cNvCxnSpPr>
            <a:stCxn id="140" idx="1"/>
            <a:endCxn id="54" idx="3"/>
          </p:cNvCxnSpPr>
          <p:nvPr/>
        </p:nvCxnSpPr>
        <p:spPr>
          <a:xfrm flipH="1">
            <a:off x="5652522" y="3532041"/>
            <a:ext cx="85066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D2A978E-F97C-4651-B556-A34796B0DC62}"/>
              </a:ext>
            </a:extLst>
          </p:cNvPr>
          <p:cNvCxnSpPr>
            <a:stCxn id="54" idx="2"/>
            <a:endCxn id="142" idx="0"/>
          </p:cNvCxnSpPr>
          <p:nvPr/>
        </p:nvCxnSpPr>
        <p:spPr>
          <a:xfrm>
            <a:off x="4902068" y="3793278"/>
            <a:ext cx="20210" cy="10354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9C59A5A-8612-4EA4-AF66-1C1A16CF208F}"/>
              </a:ext>
            </a:extLst>
          </p:cNvPr>
          <p:cNvCxnSpPr>
            <a:stCxn id="142" idx="2"/>
            <a:endCxn id="144" idx="2"/>
          </p:cNvCxnSpPr>
          <p:nvPr/>
        </p:nvCxnSpPr>
        <p:spPr>
          <a:xfrm>
            <a:off x="6030691" y="5089976"/>
            <a:ext cx="101529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8DC37B4-97B9-4AB6-BAFC-37E5D0901033}"/>
              </a:ext>
            </a:extLst>
          </p:cNvPr>
          <p:cNvSpPr txBox="1"/>
          <p:nvPr/>
        </p:nvSpPr>
        <p:spPr>
          <a:xfrm>
            <a:off x="4973492" y="4101632"/>
            <a:ext cx="125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Output!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242263-67F4-4C07-92B1-7D6A222B90A2}"/>
              </a:ext>
            </a:extLst>
          </p:cNvPr>
          <p:cNvSpPr txBox="1"/>
          <p:nvPr/>
        </p:nvSpPr>
        <p:spPr>
          <a:xfrm>
            <a:off x="9020933" y="2339349"/>
            <a:ext cx="125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Query!</a:t>
            </a:r>
          </a:p>
        </p:txBody>
      </p:sp>
    </p:spTree>
    <p:extLst>
      <p:ext uri="{BB962C8B-B14F-4D97-AF65-F5344CB8AC3E}">
        <p14:creationId xmlns:p14="http://schemas.microsoft.com/office/powerpoint/2010/main" val="211316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145309" y="6562003"/>
            <a:ext cx="2552123" cy="15947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and Methodology</a:t>
            </a:r>
            <a:endParaRPr lang="en-US" sz="1200" dirty="0"/>
          </a:p>
        </p:txBody>
      </p:sp>
      <p:sp>
        <p:nvSpPr>
          <p:cNvPr id="131" name="Google Shape;131;p20"/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and Applications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 rot="10800000">
            <a:off x="4902069" y="6226234"/>
            <a:ext cx="142847" cy="9156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2063768" y="5329847"/>
            <a:ext cx="240705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737939" y="334622"/>
            <a:ext cx="1762768" cy="61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 Model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902082" y="5813850"/>
            <a:ext cx="2243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Figure 1: FAQ Maker model</a:t>
            </a:r>
            <a:endParaRPr sz="18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93EAE6-6205-43D4-B119-4F8B2BB530E5}"/>
              </a:ext>
            </a:extLst>
          </p:cNvPr>
          <p:cNvSpPr/>
          <p:nvPr/>
        </p:nvSpPr>
        <p:spPr>
          <a:xfrm>
            <a:off x="453194" y="2627006"/>
            <a:ext cx="1273216" cy="5224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FB88BF-9B1E-471D-AF97-F0167A4329EB}"/>
              </a:ext>
            </a:extLst>
          </p:cNvPr>
          <p:cNvSpPr/>
          <p:nvPr/>
        </p:nvSpPr>
        <p:spPr>
          <a:xfrm>
            <a:off x="1800040" y="2000564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Pre-Processing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206239-C5AE-4001-8C22-706775BF17BA}"/>
              </a:ext>
            </a:extLst>
          </p:cNvPr>
          <p:cNvSpPr/>
          <p:nvPr/>
        </p:nvSpPr>
        <p:spPr>
          <a:xfrm>
            <a:off x="1800040" y="3270804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Pre-Processing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CB528F77-385D-491D-B71B-306B3B4A97C9}"/>
              </a:ext>
            </a:extLst>
          </p:cNvPr>
          <p:cNvSpPr/>
          <p:nvPr/>
        </p:nvSpPr>
        <p:spPr>
          <a:xfrm>
            <a:off x="1326984" y="4205332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Questions dataset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7B1ADBD-3293-4176-BF25-882B5E89CEBD}"/>
              </a:ext>
            </a:extLst>
          </p:cNvPr>
          <p:cNvCxnSpPr>
            <a:cxnSpLocks/>
            <a:stCxn id="2" idx="0"/>
            <a:endCxn id="3" idx="1"/>
          </p:cNvCxnSpPr>
          <p:nvPr/>
        </p:nvCxnSpPr>
        <p:spPr>
          <a:xfrm rot="5400000" flipH="1" flipV="1">
            <a:off x="1262319" y="2089285"/>
            <a:ext cx="365205" cy="71023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1BCCB2C-7D21-4875-B7F7-8213BB567D94}"/>
              </a:ext>
            </a:extLst>
          </p:cNvPr>
          <p:cNvCxnSpPr>
            <a:cxnSpLocks/>
            <a:stCxn id="2" idx="4"/>
            <a:endCxn id="20" idx="1"/>
          </p:cNvCxnSpPr>
          <p:nvPr/>
        </p:nvCxnSpPr>
        <p:spPr>
          <a:xfrm rot="16200000" flipH="1">
            <a:off x="1253641" y="2985641"/>
            <a:ext cx="382561" cy="71023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BD498F7-5939-48C4-B8D2-EFD047EF3D90}"/>
              </a:ext>
            </a:extLst>
          </p:cNvPr>
          <p:cNvSpPr/>
          <p:nvPr/>
        </p:nvSpPr>
        <p:spPr>
          <a:xfrm>
            <a:off x="4151614" y="1995514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TF-IDF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A6C6AC-3203-4D97-A1AF-73080CDA1B44}"/>
              </a:ext>
            </a:extLst>
          </p:cNvPr>
          <p:cNvCxnSpPr>
            <a:cxnSpLocks/>
            <a:stCxn id="3" idx="3"/>
            <a:endCxn id="39" idx="1"/>
          </p:cNvCxnSpPr>
          <p:nvPr/>
        </p:nvCxnSpPr>
        <p:spPr>
          <a:xfrm flipV="1">
            <a:off x="3300948" y="2256751"/>
            <a:ext cx="850666" cy="50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19A7530-3761-4C1B-8EBF-E9BDD1B1D2D9}"/>
              </a:ext>
            </a:extLst>
          </p:cNvPr>
          <p:cNvSpPr/>
          <p:nvPr/>
        </p:nvSpPr>
        <p:spPr>
          <a:xfrm>
            <a:off x="4151614" y="3270804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BM25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Model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70656CF-DC9C-4B4A-905D-CC87274E8892}"/>
              </a:ext>
            </a:extLst>
          </p:cNvPr>
          <p:cNvCxnSpPr>
            <a:cxnSpLocks/>
            <a:stCxn id="20" idx="3"/>
            <a:endCxn id="54" idx="1"/>
          </p:cNvCxnSpPr>
          <p:nvPr/>
        </p:nvCxnSpPr>
        <p:spPr>
          <a:xfrm>
            <a:off x="3300948" y="3532041"/>
            <a:ext cx="85066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E130E71-C7F7-4E45-8175-23DA77B424A1}"/>
              </a:ext>
            </a:extLst>
          </p:cNvPr>
          <p:cNvSpPr/>
          <p:nvPr/>
        </p:nvSpPr>
        <p:spPr>
          <a:xfrm>
            <a:off x="6503188" y="1995514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Cosine Distance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&amp; Ranking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923880E-16C7-469E-970C-E1A10DE3455B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>
            <a:off x="5652522" y="2256751"/>
            <a:ext cx="85066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Parallelogram 64">
            <a:extLst>
              <a:ext uri="{FF2B5EF4-FFF2-40B4-BE49-F238E27FC236}">
                <a16:creationId xmlns:a16="http://schemas.microsoft.com/office/drawing/2014/main" id="{2FDC8663-3AA9-47C4-92EB-1261620A0A43}"/>
              </a:ext>
            </a:extLst>
          </p:cNvPr>
          <p:cNvSpPr/>
          <p:nvPr/>
        </p:nvSpPr>
        <p:spPr>
          <a:xfrm>
            <a:off x="1376771" y="1066035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Description dataset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1C3052D-7606-4EE9-8A34-3C30E1175B1C}"/>
              </a:ext>
            </a:extLst>
          </p:cNvPr>
          <p:cNvCxnSpPr>
            <a:stCxn id="65" idx="4"/>
            <a:endCxn id="3" idx="0"/>
          </p:cNvCxnSpPr>
          <p:nvPr/>
        </p:nvCxnSpPr>
        <p:spPr>
          <a:xfrm>
            <a:off x="2550494" y="1588509"/>
            <a:ext cx="0" cy="4120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5FEBC38-FF36-4CA2-9496-5E374C8E55A9}"/>
              </a:ext>
            </a:extLst>
          </p:cNvPr>
          <p:cNvCxnSpPr>
            <a:stCxn id="21" idx="1"/>
            <a:endCxn id="20" idx="2"/>
          </p:cNvCxnSpPr>
          <p:nvPr/>
        </p:nvCxnSpPr>
        <p:spPr>
          <a:xfrm flipH="1" flipV="1">
            <a:off x="2550494" y="3793278"/>
            <a:ext cx="15522" cy="4120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F159362-BF73-4155-94BD-D2C1A4830AC0}"/>
              </a:ext>
            </a:extLst>
          </p:cNvPr>
          <p:cNvCxnSpPr>
            <a:cxnSpLocks/>
          </p:cNvCxnSpPr>
          <p:nvPr/>
        </p:nvCxnSpPr>
        <p:spPr>
          <a:xfrm flipV="1">
            <a:off x="3674429" y="2256751"/>
            <a:ext cx="1" cy="12752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Parallelogram 138">
            <a:extLst>
              <a:ext uri="{FF2B5EF4-FFF2-40B4-BE49-F238E27FC236}">
                <a16:creationId xmlns:a16="http://schemas.microsoft.com/office/drawing/2014/main" id="{7A9FB556-6AE8-44D8-9C3D-3645F07DA573}"/>
              </a:ext>
            </a:extLst>
          </p:cNvPr>
          <p:cNvSpPr/>
          <p:nvPr/>
        </p:nvSpPr>
        <p:spPr>
          <a:xfrm>
            <a:off x="1376771" y="1066036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Description dataset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D6A4559-01E6-4D65-95D1-46E2427A8128}"/>
              </a:ext>
            </a:extLst>
          </p:cNvPr>
          <p:cNvSpPr/>
          <p:nvPr/>
        </p:nvSpPr>
        <p:spPr>
          <a:xfrm>
            <a:off x="6503188" y="3270804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Query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Pre-Processing</a:t>
            </a:r>
          </a:p>
        </p:txBody>
      </p:sp>
      <p:sp>
        <p:nvSpPr>
          <p:cNvPr id="141" name="Parallelogram 140">
            <a:extLst>
              <a:ext uri="{FF2B5EF4-FFF2-40B4-BE49-F238E27FC236}">
                <a16:creationId xmlns:a16="http://schemas.microsoft.com/office/drawing/2014/main" id="{18D8C10C-70F2-4F6F-81E0-3EE774195FD2}"/>
              </a:ext>
            </a:extLst>
          </p:cNvPr>
          <p:cNvSpPr/>
          <p:nvPr/>
        </p:nvSpPr>
        <p:spPr>
          <a:xfrm>
            <a:off x="8668189" y="3270804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Query Set</a:t>
            </a:r>
          </a:p>
        </p:txBody>
      </p:sp>
      <p:sp>
        <p:nvSpPr>
          <p:cNvPr id="142" name="Parallelogram 141">
            <a:extLst>
              <a:ext uri="{FF2B5EF4-FFF2-40B4-BE49-F238E27FC236}">
                <a16:creationId xmlns:a16="http://schemas.microsoft.com/office/drawing/2014/main" id="{973BE027-97AE-4D19-90BF-F06F85DEEEE8}"/>
              </a:ext>
            </a:extLst>
          </p:cNvPr>
          <p:cNvSpPr/>
          <p:nvPr/>
        </p:nvSpPr>
        <p:spPr>
          <a:xfrm>
            <a:off x="3748555" y="4828739"/>
            <a:ext cx="2347445" cy="522474"/>
          </a:xfrm>
          <a:prstGeom prst="parallelogram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Relevant Questions</a:t>
            </a:r>
          </a:p>
        </p:txBody>
      </p:sp>
      <p:sp>
        <p:nvSpPr>
          <p:cNvPr id="143" name="Parallelogram 142">
            <a:extLst>
              <a:ext uri="{FF2B5EF4-FFF2-40B4-BE49-F238E27FC236}">
                <a16:creationId xmlns:a16="http://schemas.microsoft.com/office/drawing/2014/main" id="{C71AA280-0174-4D1E-8970-2CAB5601EB6F}"/>
              </a:ext>
            </a:extLst>
          </p:cNvPr>
          <p:cNvSpPr/>
          <p:nvPr/>
        </p:nvSpPr>
        <p:spPr>
          <a:xfrm>
            <a:off x="6077855" y="692166"/>
            <a:ext cx="2347445" cy="522474"/>
          </a:xfrm>
          <a:prstGeom prst="parallelogram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Relevant Questions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111FADE-1E68-4011-BD8B-0A69A9826348}"/>
              </a:ext>
            </a:extLst>
          </p:cNvPr>
          <p:cNvSpPr/>
          <p:nvPr/>
        </p:nvSpPr>
        <p:spPr>
          <a:xfrm>
            <a:off x="7045988" y="4828739"/>
            <a:ext cx="1273216" cy="5224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End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296978D3-2A05-4ACF-B835-EB52CAEAEF72}"/>
              </a:ext>
            </a:extLst>
          </p:cNvPr>
          <p:cNvSpPr/>
          <p:nvPr/>
        </p:nvSpPr>
        <p:spPr>
          <a:xfrm>
            <a:off x="9169939" y="682662"/>
            <a:ext cx="1273216" cy="5224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83173CD-AA8B-44CA-9322-2E171E293D49}"/>
              </a:ext>
            </a:extLst>
          </p:cNvPr>
          <p:cNvCxnSpPr>
            <a:stCxn id="60" idx="0"/>
            <a:endCxn id="143" idx="4"/>
          </p:cNvCxnSpPr>
          <p:nvPr/>
        </p:nvCxnSpPr>
        <p:spPr>
          <a:xfrm flipH="1" flipV="1">
            <a:off x="7251578" y="1214640"/>
            <a:ext cx="2064" cy="7808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C93DFCE-0290-4C7A-89CA-60E27FA8E2FB}"/>
              </a:ext>
            </a:extLst>
          </p:cNvPr>
          <p:cNvCxnSpPr>
            <a:stCxn id="143" idx="2"/>
            <a:endCxn id="145" idx="2"/>
          </p:cNvCxnSpPr>
          <p:nvPr/>
        </p:nvCxnSpPr>
        <p:spPr>
          <a:xfrm flipV="1">
            <a:off x="8359991" y="943899"/>
            <a:ext cx="809948" cy="95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BD97F82-3DE9-41F9-8C44-F03D71688A0D}"/>
              </a:ext>
            </a:extLst>
          </p:cNvPr>
          <p:cNvCxnSpPr>
            <a:stCxn id="141" idx="5"/>
            <a:endCxn id="140" idx="3"/>
          </p:cNvCxnSpPr>
          <p:nvPr/>
        </p:nvCxnSpPr>
        <p:spPr>
          <a:xfrm flipH="1">
            <a:off x="8004096" y="3532041"/>
            <a:ext cx="72940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0846264-AA76-4FBC-90D6-BF1E2561F893}"/>
              </a:ext>
            </a:extLst>
          </p:cNvPr>
          <p:cNvCxnSpPr>
            <a:stCxn id="140" idx="0"/>
            <a:endCxn id="60" idx="2"/>
          </p:cNvCxnSpPr>
          <p:nvPr/>
        </p:nvCxnSpPr>
        <p:spPr>
          <a:xfrm flipV="1">
            <a:off x="7253642" y="2517988"/>
            <a:ext cx="0" cy="7528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4B115F7-13C8-436C-B632-434C7EA83524}"/>
              </a:ext>
            </a:extLst>
          </p:cNvPr>
          <p:cNvCxnSpPr>
            <a:stCxn id="140" idx="1"/>
            <a:endCxn id="54" idx="3"/>
          </p:cNvCxnSpPr>
          <p:nvPr/>
        </p:nvCxnSpPr>
        <p:spPr>
          <a:xfrm flipH="1">
            <a:off x="5652522" y="3532041"/>
            <a:ext cx="85066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D2A978E-F97C-4651-B556-A34796B0DC62}"/>
              </a:ext>
            </a:extLst>
          </p:cNvPr>
          <p:cNvCxnSpPr>
            <a:stCxn id="54" idx="2"/>
            <a:endCxn id="142" idx="0"/>
          </p:cNvCxnSpPr>
          <p:nvPr/>
        </p:nvCxnSpPr>
        <p:spPr>
          <a:xfrm>
            <a:off x="4902068" y="3793278"/>
            <a:ext cx="20210" cy="10354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9C59A5A-8612-4EA4-AF66-1C1A16CF208F}"/>
              </a:ext>
            </a:extLst>
          </p:cNvPr>
          <p:cNvCxnSpPr>
            <a:stCxn id="142" idx="2"/>
            <a:endCxn id="144" idx="2"/>
          </p:cNvCxnSpPr>
          <p:nvPr/>
        </p:nvCxnSpPr>
        <p:spPr>
          <a:xfrm>
            <a:off x="6030691" y="5089976"/>
            <a:ext cx="101529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9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1145309" y="6562003"/>
            <a:ext cx="2552123" cy="15947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and Methodology</a:t>
            </a:r>
            <a:endParaRPr lang="en-US" sz="1200" dirty="0"/>
          </a:p>
        </p:txBody>
      </p:sp>
      <p:sp>
        <p:nvSpPr>
          <p:cNvPr id="147" name="Google Shape;147;p21"/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and Applications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 rot="10800000">
            <a:off x="4902069" y="6226234"/>
            <a:ext cx="142847" cy="9156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 rot="10800000" flipH="1">
            <a:off x="7211628" y="334623"/>
            <a:ext cx="48025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873711" y="1925478"/>
            <a:ext cx="9104791" cy="37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Pre-processing means to bring the text into a form that is analyzable for our task</a:t>
            </a:r>
            <a:r>
              <a:rPr lang="en-US" sz="1600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/>
          </a:p>
          <a:p>
            <a:pPr marL="228600" marR="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Pre-processing also helps removes noise from the data.</a:t>
            </a:r>
            <a:endParaRPr sz="1600" dirty="0"/>
          </a:p>
          <a:p>
            <a:pPr marL="228600" marR="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steps in Pre-processing are:</a:t>
            </a:r>
            <a:endParaRPr sz="1600" dirty="0"/>
          </a:p>
          <a:p>
            <a:pPr marL="685800" marR="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Tokenization: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Split a text into individual tokens</a:t>
            </a:r>
            <a:endParaRPr sz="1600" dirty="0"/>
          </a:p>
          <a:p>
            <a:pPr marL="685800" marR="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Stemming: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Reducing inflected word to their base or root form.</a:t>
            </a:r>
            <a:endParaRPr sz="1600" dirty="0"/>
          </a:p>
          <a:p>
            <a:pPr marL="685800" marR="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Stop-words: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Removing frequent unusual words, called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stopwords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Special characters and URL removal: Using Regex</a:t>
            </a:r>
          </a:p>
          <a:p>
            <a:pPr marL="685800" marR="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POS tagging</a:t>
            </a:r>
            <a:endParaRPr lang="en-US" sz="1600" dirty="0"/>
          </a:p>
        </p:txBody>
      </p:sp>
      <p:sp>
        <p:nvSpPr>
          <p:cNvPr id="153" name="Google Shape;153;p21"/>
          <p:cNvSpPr txBox="1"/>
          <p:nvPr/>
        </p:nvSpPr>
        <p:spPr>
          <a:xfrm>
            <a:off x="859927" y="334623"/>
            <a:ext cx="3287711" cy="833663"/>
          </a:xfrm>
          <a:prstGeom prst="rect">
            <a:avLst/>
          </a:prstGeom>
          <a:solidFill>
            <a:srgbClr val="0B5968"/>
          </a:solidFill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Preprocessing 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1145309" y="6562003"/>
            <a:ext cx="2552123" cy="15947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and Methodology</a:t>
            </a:r>
            <a:endParaRPr lang="en-US" sz="1200" dirty="0"/>
          </a:p>
        </p:txBody>
      </p:sp>
      <p:sp>
        <p:nvSpPr>
          <p:cNvPr id="147" name="Google Shape;147;p21"/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and Applications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 rot="10800000">
            <a:off x="4902069" y="6226234"/>
            <a:ext cx="142847" cy="9156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835837" y="3941988"/>
            <a:ext cx="10596869" cy="213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bg1"/>
                </a:solidFill>
              </a:rPr>
              <a:t>Example input: 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ts val="1600"/>
            </a:pPr>
            <a:r>
              <a:rPr lang="en-US" dirty="0">
                <a:solidFill>
                  <a:schemeClr val="bg1"/>
                </a:solidFill>
              </a:rPr>
              <a:t>[\'CISCO 2509 CISCO Router\', \'&lt;div style="text-align:center;width:100%;margin:22px 0;height:1px;border-top:1px solid #DDDDDD"&gt;&lt;/div&gt; &lt;center&gt;&lt;div class="transparency-container </a:t>
            </a:r>
            <a:r>
              <a:rPr lang="en-US" dirty="0" err="1">
                <a:solidFill>
                  <a:schemeClr val="bg1"/>
                </a:solidFill>
              </a:rPr>
              <a:t>aplus</a:t>
            </a:r>
            <a:r>
              <a:rPr lang="en-US" dirty="0">
                <a:solidFill>
                  <a:schemeClr val="bg1"/>
                </a:solidFill>
              </a:rPr>
              <a:t>-content-container"&gt; &lt;a </a:t>
            </a:r>
            <a:r>
              <a:rPr lang="en-US" dirty="0" err="1">
                <a:solidFill>
                  <a:schemeClr val="bg1"/>
                </a:solidFill>
              </a:rPr>
              <a:t>href</a:t>
            </a:r>
            <a:r>
              <a:rPr lang="en-US" dirty="0">
                <a:solidFill>
                  <a:schemeClr val="bg1"/>
                </a:solidFill>
              </a:rPr>
              <a:t>="/</a:t>
            </a:r>
            <a:r>
              <a:rPr lang="en-US" dirty="0" err="1">
                <a:solidFill>
                  <a:schemeClr val="bg1"/>
                </a:solidFill>
              </a:rPr>
              <a:t>b?node</a:t>
            </a:r>
            <a:r>
              <a:rPr lang="en-US" dirty="0">
                <a:solidFill>
                  <a:schemeClr val="bg1"/>
                </a:solidFill>
              </a:rPr>
              <a:t>=12691228011"&gt;&lt;h3&gt;&lt;</a:t>
            </a:r>
            <a:r>
              <a:rPr lang="en-US" dirty="0" err="1">
                <a:solidFill>
                  <a:schemeClr val="bg1"/>
                </a:solidFill>
              </a:rPr>
              <a:t>img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="https://images-na.ssl-images-amazon.com/images/G/01/img16/pc/</a:t>
            </a:r>
            <a:r>
              <a:rPr lang="en-US" dirty="0" err="1">
                <a:solidFill>
                  <a:schemeClr val="bg1"/>
                </a:solidFill>
              </a:rPr>
              <a:t>easychoice</a:t>
            </a:r>
            <a:r>
              <a:rPr lang="en-US" dirty="0">
                <a:solidFill>
                  <a:schemeClr val="bg1"/>
                </a:solidFill>
              </a:rPr>
              <a:t>/landing/easychoice_landing_header.jpg" width="65%"/&gt;&lt;/h3&gt;&lt;/a&gt;&lt;/center&gt;&lt;/div&gt; &lt;div style="text-align:center;width:100%;margin:22px 0;height:1px;border-top:1px solid #DDDDDD"&gt;&lt;/div&gt;\']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endParaRPr lang="en-US" sz="1600" dirty="0">
              <a:solidFill>
                <a:schemeClr val="bg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2286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bg1"/>
                </a:solidFill>
              </a:rPr>
              <a:t>Example Output:        ['cisco', '2509', 'cisco', 'route']</a:t>
            </a:r>
          </a:p>
        </p:txBody>
      </p:sp>
      <p:sp>
        <p:nvSpPr>
          <p:cNvPr id="152" name="Google Shape;152;p21"/>
          <p:cNvSpPr txBox="1"/>
          <p:nvPr/>
        </p:nvSpPr>
        <p:spPr>
          <a:xfrm>
            <a:off x="719165" y="378664"/>
            <a:ext cx="3638738" cy="4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Pre-processing:</a:t>
            </a:r>
            <a:endParaRPr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D04E1-6581-4962-802A-51A4AD25CC01}"/>
              </a:ext>
            </a:extLst>
          </p:cNvPr>
          <p:cNvSpPr/>
          <p:nvPr/>
        </p:nvSpPr>
        <p:spPr>
          <a:xfrm>
            <a:off x="1615266" y="2002758"/>
            <a:ext cx="1846536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URL removal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D2869AD7-595A-4D7B-8E10-551B6B812B7D}"/>
              </a:ext>
            </a:extLst>
          </p:cNvPr>
          <p:cNvSpPr/>
          <p:nvPr/>
        </p:nvSpPr>
        <p:spPr>
          <a:xfrm>
            <a:off x="1376771" y="1066036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48418C-8482-4122-BFA9-197C2025697F}"/>
              </a:ext>
            </a:extLst>
          </p:cNvPr>
          <p:cNvCxnSpPr/>
          <p:nvPr/>
        </p:nvCxnSpPr>
        <p:spPr>
          <a:xfrm>
            <a:off x="2550494" y="1588509"/>
            <a:ext cx="0" cy="4120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4410D3-F41B-4B98-9895-5E47AFD5DD38}"/>
              </a:ext>
            </a:extLst>
          </p:cNvPr>
          <p:cNvSpPr/>
          <p:nvPr/>
        </p:nvSpPr>
        <p:spPr>
          <a:xfrm>
            <a:off x="1011614" y="2955050"/>
            <a:ext cx="3101679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Removing special characters, symbols and </a:t>
            </a:r>
            <a:r>
              <a:rPr lang="en-US" dirty="0" err="1">
                <a:solidFill>
                  <a:sysClr val="windowText" lastClr="000000"/>
                </a:solidFill>
              </a:rPr>
              <a:t>XMLtags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6B3AC2-C5A6-4F40-985C-DD3696FBA545}"/>
              </a:ext>
            </a:extLst>
          </p:cNvPr>
          <p:cNvCxnSpPr/>
          <p:nvPr/>
        </p:nvCxnSpPr>
        <p:spPr>
          <a:xfrm>
            <a:off x="2562454" y="2525231"/>
            <a:ext cx="0" cy="4120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04206-447D-471F-8089-380157F3F030}"/>
              </a:ext>
            </a:extLst>
          </p:cNvPr>
          <p:cNvSpPr/>
          <p:nvPr/>
        </p:nvSpPr>
        <p:spPr>
          <a:xfrm>
            <a:off x="4835505" y="2937286"/>
            <a:ext cx="1846536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Stopwords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D8A2D8-F393-4850-A12B-A86330B37C0F}"/>
              </a:ext>
            </a:extLst>
          </p:cNvPr>
          <p:cNvSpPr/>
          <p:nvPr/>
        </p:nvSpPr>
        <p:spPr>
          <a:xfrm>
            <a:off x="4835505" y="2000035"/>
            <a:ext cx="1846536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Tokenization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065A8-2685-409F-BE3A-12029274CE6D}"/>
              </a:ext>
            </a:extLst>
          </p:cNvPr>
          <p:cNvSpPr/>
          <p:nvPr/>
        </p:nvSpPr>
        <p:spPr>
          <a:xfrm>
            <a:off x="4835505" y="1066036"/>
            <a:ext cx="1846536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POS tagging</a:t>
            </a: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98E0BD7B-9F1D-41D3-AD58-382F6196D4FC}"/>
              </a:ext>
            </a:extLst>
          </p:cNvPr>
          <p:cNvSpPr/>
          <p:nvPr/>
        </p:nvSpPr>
        <p:spPr>
          <a:xfrm>
            <a:off x="7687933" y="892115"/>
            <a:ext cx="2877573" cy="870316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['NN', 'NNP', 'CD', 'NNS', 'JJ', 'NNPS', 'VBD', 'POS']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C37EA5-188E-40B3-927B-469C0C9BCCAD}"/>
              </a:ext>
            </a:extLst>
          </p:cNvPr>
          <p:cNvSpPr/>
          <p:nvPr/>
        </p:nvSpPr>
        <p:spPr>
          <a:xfrm>
            <a:off x="8203451" y="2228122"/>
            <a:ext cx="1846536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Stemming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2D19EC4F-9C5E-4ACB-86DF-586773AC7EB0}"/>
              </a:ext>
            </a:extLst>
          </p:cNvPr>
          <p:cNvSpPr/>
          <p:nvPr/>
        </p:nvSpPr>
        <p:spPr>
          <a:xfrm>
            <a:off x="7952996" y="3265974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Output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6567FE-13A7-4B4C-8770-EA79243A0AE3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4113293" y="3198523"/>
            <a:ext cx="722212" cy="177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762860-40E9-4E01-AFDC-12C6C685D44E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V="1">
            <a:off x="5758773" y="2522509"/>
            <a:ext cx="0" cy="4147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7C3825-721E-4F06-A63F-D4F688FD294A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5758773" y="1588510"/>
            <a:ext cx="0" cy="4115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1EC5D7-A385-46EE-B66F-AAFD337FCE11}"/>
              </a:ext>
            </a:extLst>
          </p:cNvPr>
          <p:cNvCxnSpPr>
            <a:stCxn id="19" idx="3"/>
            <a:endCxn id="23" idx="5"/>
          </p:cNvCxnSpPr>
          <p:nvPr/>
        </p:nvCxnSpPr>
        <p:spPr>
          <a:xfrm>
            <a:off x="6682041" y="1327273"/>
            <a:ext cx="11146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AAD51E-DEEF-403C-B5D9-9D97D610F67E}"/>
              </a:ext>
            </a:extLst>
          </p:cNvPr>
          <p:cNvCxnSpPr>
            <a:stCxn id="23" idx="4"/>
            <a:endCxn id="24" idx="0"/>
          </p:cNvCxnSpPr>
          <p:nvPr/>
        </p:nvCxnSpPr>
        <p:spPr>
          <a:xfrm flipH="1">
            <a:off x="9126719" y="1762431"/>
            <a:ext cx="1" cy="4656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CB60FD-39FE-4ECA-8D60-C3ADBC201532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9126719" y="2750596"/>
            <a:ext cx="0" cy="5153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141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1145309" y="6562003"/>
            <a:ext cx="2552123" cy="15947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and Methodology</a:t>
            </a:r>
            <a:endParaRPr lang="en-US" sz="1200" dirty="0"/>
          </a:p>
        </p:txBody>
      </p:sp>
      <p:sp>
        <p:nvSpPr>
          <p:cNvPr id="161" name="Google Shape;161;p22"/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and Applications</a:t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 rot="10800000">
            <a:off x="4902069" y="6226234"/>
            <a:ext cx="142847" cy="9156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506196-09D9-4382-9635-EAB3EE58A363}"/>
              </a:ext>
            </a:extLst>
          </p:cNvPr>
          <p:cNvSpPr/>
          <p:nvPr/>
        </p:nvSpPr>
        <p:spPr>
          <a:xfrm>
            <a:off x="4221448" y="2576391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Pre-Processing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CFEC94-B0B4-4F00-AB3A-2121BD157E04}"/>
              </a:ext>
            </a:extLst>
          </p:cNvPr>
          <p:cNvSpPr/>
          <p:nvPr/>
        </p:nvSpPr>
        <p:spPr>
          <a:xfrm>
            <a:off x="8457624" y="3509396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Pre-Processing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841CAD9-E679-4841-97EC-6EF53A310FC1}"/>
              </a:ext>
            </a:extLst>
          </p:cNvPr>
          <p:cNvSpPr/>
          <p:nvPr/>
        </p:nvSpPr>
        <p:spPr>
          <a:xfrm>
            <a:off x="8034355" y="2298891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Questions 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891905-0D66-4E70-837C-778EABD763F9}"/>
              </a:ext>
            </a:extLst>
          </p:cNvPr>
          <p:cNvSpPr/>
          <p:nvPr/>
        </p:nvSpPr>
        <p:spPr>
          <a:xfrm>
            <a:off x="5389056" y="3538113"/>
            <a:ext cx="2184296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Inverse Document Frequency Calculation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D45C9B-219C-4D95-A79C-C0C25C5D5D64}"/>
              </a:ext>
            </a:extLst>
          </p:cNvPr>
          <p:cNvCxnSpPr>
            <a:endCxn id="11" idx="0"/>
          </p:cNvCxnSpPr>
          <p:nvPr/>
        </p:nvCxnSpPr>
        <p:spPr>
          <a:xfrm>
            <a:off x="4971902" y="2164336"/>
            <a:ext cx="0" cy="4120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FED3399E-B8F1-4F97-8E94-6305EFB5DE34}"/>
              </a:ext>
            </a:extLst>
          </p:cNvPr>
          <p:cNvSpPr/>
          <p:nvPr/>
        </p:nvSpPr>
        <p:spPr>
          <a:xfrm>
            <a:off x="3798179" y="1620025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Description dataset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421EF9-20B6-4712-84B6-38017E95078A}"/>
              </a:ext>
            </a:extLst>
          </p:cNvPr>
          <p:cNvSpPr/>
          <p:nvPr/>
        </p:nvSpPr>
        <p:spPr>
          <a:xfrm>
            <a:off x="2649116" y="3538113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Term Frequency Calculation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07F43F-19EF-4424-AC8A-CD29D4B207CE}"/>
              </a:ext>
            </a:extLst>
          </p:cNvPr>
          <p:cNvSpPr/>
          <p:nvPr/>
        </p:nvSpPr>
        <p:spPr>
          <a:xfrm>
            <a:off x="4221448" y="4685547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TF-IDF Matrix calculation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431DFC-8C52-4F49-8D24-62040CA4F3C8}"/>
              </a:ext>
            </a:extLst>
          </p:cNvPr>
          <p:cNvCxnSpPr>
            <a:stCxn id="11" idx="2"/>
            <a:endCxn id="18" idx="0"/>
          </p:cNvCxnSpPr>
          <p:nvPr/>
        </p:nvCxnSpPr>
        <p:spPr>
          <a:xfrm flipH="1">
            <a:off x="3399570" y="3098865"/>
            <a:ext cx="1572332" cy="4392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4A69A8-EF43-40A8-91A4-0C6CBDA0B056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4971902" y="3098865"/>
            <a:ext cx="1509302" cy="4392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E58C1F-3DE4-4655-8A75-BF5BBD8212F1}"/>
              </a:ext>
            </a:extLst>
          </p:cNvPr>
          <p:cNvCxnSpPr>
            <a:stCxn id="13" idx="4"/>
            <a:endCxn id="12" idx="0"/>
          </p:cNvCxnSpPr>
          <p:nvPr/>
        </p:nvCxnSpPr>
        <p:spPr>
          <a:xfrm>
            <a:off x="9208078" y="2821365"/>
            <a:ext cx="0" cy="6880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D62549-239A-41C0-9F27-ACAFDCDCE42A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>
            <a:off x="7573352" y="3770633"/>
            <a:ext cx="884272" cy="287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4D0F4B-0825-4E25-978D-277EC108D3F1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>
            <a:off x="3399570" y="4060587"/>
            <a:ext cx="1572332" cy="624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FD3FDE-FF1F-4829-80FC-9371F81836CE}"/>
              </a:ext>
            </a:extLst>
          </p:cNvPr>
          <p:cNvCxnSpPr>
            <a:stCxn id="14" idx="2"/>
            <a:endCxn id="22" idx="0"/>
          </p:cNvCxnSpPr>
          <p:nvPr/>
        </p:nvCxnSpPr>
        <p:spPr>
          <a:xfrm flipH="1">
            <a:off x="4971902" y="4060587"/>
            <a:ext cx="1509302" cy="624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E5BC22-BD0F-4B8E-9738-4012E1B8C71F}"/>
              </a:ext>
            </a:extLst>
          </p:cNvPr>
          <p:cNvCxnSpPr>
            <a:stCxn id="22" idx="2"/>
          </p:cNvCxnSpPr>
          <p:nvPr/>
        </p:nvCxnSpPr>
        <p:spPr>
          <a:xfrm flipH="1">
            <a:off x="4971901" y="5208021"/>
            <a:ext cx="1" cy="5756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091774-8B8B-4B60-9EAA-795B86462CBC}"/>
              </a:ext>
            </a:extLst>
          </p:cNvPr>
          <p:cNvSpPr txBox="1"/>
          <p:nvPr/>
        </p:nvSpPr>
        <p:spPr>
          <a:xfrm>
            <a:off x="3697432" y="5650588"/>
            <a:ext cx="297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 Cosine Similarity</a:t>
            </a:r>
          </a:p>
        </p:txBody>
      </p:sp>
      <p:sp>
        <p:nvSpPr>
          <p:cNvPr id="51" name="Google Shape;153;p21">
            <a:extLst>
              <a:ext uri="{FF2B5EF4-FFF2-40B4-BE49-F238E27FC236}">
                <a16:creationId xmlns:a16="http://schemas.microsoft.com/office/drawing/2014/main" id="{EACDBD47-2224-4820-AA0D-EC392D4C9D0F}"/>
              </a:ext>
            </a:extLst>
          </p:cNvPr>
          <p:cNvSpPr txBox="1"/>
          <p:nvPr/>
        </p:nvSpPr>
        <p:spPr>
          <a:xfrm>
            <a:off x="859927" y="334623"/>
            <a:ext cx="4570902" cy="833663"/>
          </a:xfrm>
          <a:prstGeom prst="rect">
            <a:avLst/>
          </a:prstGeom>
          <a:solidFill>
            <a:srgbClr val="0B5968"/>
          </a:solidFill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Vector Space Model  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1145309" y="6562003"/>
            <a:ext cx="2552123" cy="15947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and Methodology</a:t>
            </a:r>
            <a:endParaRPr lang="en-US" sz="1200" dirty="0"/>
          </a:p>
        </p:txBody>
      </p:sp>
      <p:sp>
        <p:nvSpPr>
          <p:cNvPr id="161" name="Google Shape;161;p22"/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and Applications</a:t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 rot="10800000">
            <a:off x="4902069" y="6226234"/>
            <a:ext cx="142847" cy="9156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53;p21">
            <a:extLst>
              <a:ext uri="{FF2B5EF4-FFF2-40B4-BE49-F238E27FC236}">
                <a16:creationId xmlns:a16="http://schemas.microsoft.com/office/drawing/2014/main" id="{FFBAE8E6-234A-4469-9E0C-57D6EC69E395}"/>
              </a:ext>
            </a:extLst>
          </p:cNvPr>
          <p:cNvSpPr txBox="1"/>
          <p:nvPr/>
        </p:nvSpPr>
        <p:spPr>
          <a:xfrm>
            <a:off x="859928" y="334623"/>
            <a:ext cx="1797390" cy="833663"/>
          </a:xfrm>
          <a:prstGeom prst="rect">
            <a:avLst/>
          </a:prstGeom>
          <a:solidFill>
            <a:srgbClr val="0B5968"/>
          </a:solidFill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Cosine  </a:t>
            </a:r>
            <a:endParaRPr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DF44EFD-5CEE-4B72-968C-131D4D830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80" b="7623"/>
          <a:stretch/>
        </p:blipFill>
        <p:spPr>
          <a:xfrm>
            <a:off x="2498361" y="2298630"/>
            <a:ext cx="6326525" cy="1076062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C786E20-4ECA-4112-9DA1-134BB8FEF3ED}"/>
              </a:ext>
            </a:extLst>
          </p:cNvPr>
          <p:cNvSpPr txBox="1">
            <a:spLocks/>
          </p:cNvSpPr>
          <p:nvPr/>
        </p:nvSpPr>
        <p:spPr>
          <a:xfrm>
            <a:off x="859927" y="3596977"/>
            <a:ext cx="9104791" cy="1141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noProof="1"/>
          </a:p>
          <a:p>
            <a:r>
              <a:rPr lang="en-US" sz="1400" noProof="1"/>
              <a:t>Where:</a:t>
            </a:r>
          </a:p>
          <a:p>
            <a:pPr lvl="1"/>
            <a:r>
              <a:rPr lang="en-US" sz="1400" noProof="1"/>
              <a:t>x: Query</a:t>
            </a:r>
          </a:p>
          <a:p>
            <a:pPr lvl="1"/>
            <a:r>
              <a:rPr lang="en-US" sz="1400" noProof="1"/>
              <a:t>y: A row from TF-IDF vector</a:t>
            </a:r>
          </a:p>
          <a:p>
            <a:pPr lvl="1"/>
            <a:endParaRPr lang="en-US" sz="1400" noProof="1"/>
          </a:p>
        </p:txBody>
      </p:sp>
    </p:spTree>
    <p:extLst>
      <p:ext uri="{BB962C8B-B14F-4D97-AF65-F5344CB8AC3E}">
        <p14:creationId xmlns:p14="http://schemas.microsoft.com/office/powerpoint/2010/main" val="199532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A5A8A-02CC-4C6C-908F-5B9CE1CC59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 smtClean="0"/>
              <a:t>17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1430D1-D132-4FCC-AEE6-2376998DC8FE}"/>
              </a:ext>
            </a:extLst>
          </p:cNvPr>
          <p:cNvSpPr txBox="1">
            <a:spLocks/>
          </p:cNvSpPr>
          <p:nvPr/>
        </p:nvSpPr>
        <p:spPr>
          <a:xfrm>
            <a:off x="873711" y="1986101"/>
            <a:ext cx="9104791" cy="4137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BM25 is probabilistic model that is developed by Stephen E. Robertson, Karen </a:t>
            </a:r>
            <a:r>
              <a:rPr lang="en-US" sz="1400" dirty="0" err="1"/>
              <a:t>Sparck</a:t>
            </a:r>
            <a:r>
              <a:rPr lang="en-US" sz="1400" dirty="0"/>
              <a:t> Jones, and others.</a:t>
            </a:r>
          </a:p>
          <a:p>
            <a:r>
              <a:rPr lang="en-US" sz="1400" u="sng" dirty="0"/>
              <a:t>BM stands for ‘best match’.</a:t>
            </a:r>
          </a:p>
          <a:p>
            <a:r>
              <a:rPr lang="en-US" sz="1400" dirty="0"/>
              <a:t>BM25 model doesn’t use a single function, it use set of functions. </a:t>
            </a:r>
          </a:p>
          <a:p>
            <a:endParaRPr lang="en-US" sz="1400" noProof="1"/>
          </a:p>
          <a:p>
            <a:endParaRPr lang="en-US" sz="1400" noProof="1"/>
          </a:p>
          <a:p>
            <a:pPr marL="0" indent="0">
              <a:buNone/>
            </a:pPr>
            <a:endParaRPr lang="en-US" sz="1400" noProof="1"/>
          </a:p>
          <a:p>
            <a:r>
              <a:rPr lang="en-US" sz="1400" noProof="1"/>
              <a:t>Where:</a:t>
            </a:r>
          </a:p>
          <a:p>
            <a:pPr lvl="1"/>
            <a:r>
              <a:rPr lang="en-US" sz="1400" noProof="1"/>
              <a:t>tf: Frequency of term occurrences</a:t>
            </a:r>
          </a:p>
          <a:p>
            <a:pPr lvl="1"/>
            <a:r>
              <a:rPr lang="en-US" sz="1400" noProof="1"/>
              <a:t>N: Total number of documents in the collection</a:t>
            </a:r>
          </a:p>
          <a:p>
            <a:pPr lvl="1"/>
            <a:r>
              <a:rPr lang="en-US" sz="1400" noProof="1"/>
              <a:t>dft: Number of documents containing the term</a:t>
            </a:r>
          </a:p>
          <a:p>
            <a:pPr lvl="1"/>
            <a:r>
              <a:rPr lang="en-US" sz="1400" b="0" i="0" u="none" strike="noStrike" baseline="0" dirty="0" err="1">
                <a:latin typeface="TimesNewRomanPSMT"/>
              </a:rPr>
              <a:t>qtf</a:t>
            </a:r>
            <a:r>
              <a:rPr lang="en-US" sz="1400" b="0" i="0" u="none" strike="noStrike" baseline="0" dirty="0">
                <a:latin typeface="TimesNewRomanPSMT"/>
              </a:rPr>
              <a:t> : frequency of occurrences of a term t in the </a:t>
            </a:r>
            <a:r>
              <a:rPr lang="en-IN" sz="1400" b="0" i="0" u="none" strike="noStrike" baseline="0" dirty="0">
                <a:latin typeface="TimesNewRomanPSMT"/>
              </a:rPr>
              <a:t>query,</a:t>
            </a:r>
          </a:p>
          <a:p>
            <a:pPr lvl="1"/>
            <a:r>
              <a:rPr lang="en-IN" sz="1400" noProof="1">
                <a:latin typeface="TimesNewRomanPSMT"/>
              </a:rPr>
              <a:t>k1: </a:t>
            </a:r>
            <a:r>
              <a:rPr lang="en-US" sz="1400" dirty="0"/>
              <a:t>parameters influencing the frequency of terms that is adjusted to 1.2 by default</a:t>
            </a:r>
          </a:p>
          <a:p>
            <a:pPr lvl="1"/>
            <a:r>
              <a:rPr lang="en-US" sz="1400" noProof="1"/>
              <a:t>nb: Normalization factor = (1-b) + b * (tl/tlavg)</a:t>
            </a:r>
          </a:p>
          <a:p>
            <a:pPr lvl="1"/>
            <a:r>
              <a:rPr lang="en-IN" sz="1400" noProof="1">
                <a:latin typeface="TimesNewRomanPSMT"/>
              </a:rPr>
              <a:t>tl: Number of terms in the document (document length)</a:t>
            </a:r>
          </a:p>
          <a:p>
            <a:pPr lvl="1"/>
            <a:r>
              <a:rPr lang="en-IN" sz="1400" noProof="1">
                <a:latin typeface="TimesNewRomanPSMT"/>
              </a:rPr>
              <a:t>tlavg: Average number of terms in the document </a:t>
            </a:r>
          </a:p>
          <a:p>
            <a:pPr lvl="1"/>
            <a:endParaRPr lang="en-US" sz="1400" noProof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896F48-1179-4D03-A64F-4C8ADD8E25E3}"/>
              </a:ext>
            </a:extLst>
          </p:cNvPr>
          <p:cNvSpPr txBox="1">
            <a:spLocks/>
          </p:cNvSpPr>
          <p:nvPr/>
        </p:nvSpPr>
        <p:spPr>
          <a:xfrm>
            <a:off x="838199" y="1429437"/>
            <a:ext cx="3638738" cy="464331"/>
          </a:xfrm>
          <a:prstGeom prst="rect">
            <a:avLst/>
          </a:prstGeom>
          <a:noFill/>
        </p:spPr>
        <p:txBody>
          <a:bodyPr vert="horz" wrap="square" lIns="91440" tIns="108000" rIns="91440" bIns="108000" rtlCol="0" anchor="ctr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b="1" dirty="0"/>
              <a:t>BM25 Model:</a:t>
            </a:r>
            <a:endParaRPr lang="en-US" sz="1600" b="1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7010760-CD4A-45D8-87F2-36E3390D3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745" y="3100196"/>
            <a:ext cx="4714286" cy="523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33D082-0696-45A5-8158-49055BB04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255" y="3257339"/>
            <a:ext cx="800000" cy="209524"/>
          </a:xfrm>
          <a:prstGeom prst="rect">
            <a:avLst/>
          </a:prstGeom>
        </p:spPr>
      </p:pic>
      <p:sp>
        <p:nvSpPr>
          <p:cNvPr id="11" name="Google Shape;153;p21">
            <a:extLst>
              <a:ext uri="{FF2B5EF4-FFF2-40B4-BE49-F238E27FC236}">
                <a16:creationId xmlns:a16="http://schemas.microsoft.com/office/drawing/2014/main" id="{6350B373-1C8A-4409-B1B2-FBAD0CD4B5FD}"/>
              </a:ext>
            </a:extLst>
          </p:cNvPr>
          <p:cNvSpPr txBox="1"/>
          <p:nvPr/>
        </p:nvSpPr>
        <p:spPr>
          <a:xfrm>
            <a:off x="859927" y="334623"/>
            <a:ext cx="1600365" cy="833663"/>
          </a:xfrm>
          <a:prstGeom prst="rect">
            <a:avLst/>
          </a:prstGeom>
          <a:solidFill>
            <a:srgbClr val="0B5968"/>
          </a:solidFill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BM25  </a:t>
            </a:r>
            <a:endParaRPr dirty="0"/>
          </a:p>
        </p:txBody>
      </p:sp>
      <p:sp>
        <p:nvSpPr>
          <p:cNvPr id="9" name="Google Shape;159;p22">
            <a:extLst>
              <a:ext uri="{FF2B5EF4-FFF2-40B4-BE49-F238E27FC236}">
                <a16:creationId xmlns:a16="http://schemas.microsoft.com/office/drawing/2014/main" id="{8D6F0871-E8A7-4452-A7A9-AA4C9428379A}"/>
              </a:ext>
            </a:extLst>
          </p:cNvPr>
          <p:cNvSpPr/>
          <p:nvPr/>
        </p:nvSpPr>
        <p:spPr>
          <a:xfrm>
            <a:off x="1145309" y="6562003"/>
            <a:ext cx="2552123" cy="15947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0" name="Google Shape;160;p22">
            <a:extLst>
              <a:ext uri="{FF2B5EF4-FFF2-40B4-BE49-F238E27FC236}">
                <a16:creationId xmlns:a16="http://schemas.microsoft.com/office/drawing/2014/main" id="{A6E9B65D-DC2B-42EC-B2BE-6899B41E0CCF}"/>
              </a:ext>
            </a:extLst>
          </p:cNvPr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and Methodology</a:t>
            </a:r>
            <a:endParaRPr lang="en-US" sz="1200" dirty="0"/>
          </a:p>
        </p:txBody>
      </p:sp>
      <p:sp>
        <p:nvSpPr>
          <p:cNvPr id="12" name="Google Shape;161;p22">
            <a:extLst>
              <a:ext uri="{FF2B5EF4-FFF2-40B4-BE49-F238E27FC236}">
                <a16:creationId xmlns:a16="http://schemas.microsoft.com/office/drawing/2014/main" id="{7315C67D-B241-4F4E-874E-7C8E55CF4270}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and Applications</a:t>
            </a:r>
            <a:endParaRPr/>
          </a:p>
        </p:txBody>
      </p:sp>
      <p:sp>
        <p:nvSpPr>
          <p:cNvPr id="13" name="Google Shape;162;p22">
            <a:extLst>
              <a:ext uri="{FF2B5EF4-FFF2-40B4-BE49-F238E27FC236}">
                <a16:creationId xmlns:a16="http://schemas.microsoft.com/office/drawing/2014/main" id="{0C92DCCD-06AA-4E07-8125-5B63C1A9C326}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4" name="Google Shape;163;p22">
            <a:extLst>
              <a:ext uri="{FF2B5EF4-FFF2-40B4-BE49-F238E27FC236}">
                <a16:creationId xmlns:a16="http://schemas.microsoft.com/office/drawing/2014/main" id="{79CAE527-A568-4C68-8F38-182EB03D95B8}"/>
              </a:ext>
            </a:extLst>
          </p:cNvPr>
          <p:cNvSpPr/>
          <p:nvPr/>
        </p:nvSpPr>
        <p:spPr>
          <a:xfrm rot="10800000">
            <a:off x="4902069" y="6226234"/>
            <a:ext cx="142847" cy="9156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5814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0E3A-F0FE-48EA-8087-2AD08A53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20" y="340544"/>
            <a:ext cx="1823840" cy="64960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3DC93-C11F-48D2-BDFB-B93F347FE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046" y="1033293"/>
            <a:ext cx="11471031" cy="1087682"/>
          </a:xfrm>
        </p:spPr>
        <p:txBody>
          <a:bodyPr/>
          <a:lstStyle/>
          <a:p>
            <a:r>
              <a:rPr lang="en-US" sz="1400" dirty="0"/>
              <a:t>Query: 'Features 22nm Intel Celeron N2807 to deliver to the most intuitive and integrated operating systems in the world Supports 2.5" thickness 7.0/9.5mm Hard Drives (1 x 3Gbps SATA2) Ultra compact PC design - 0.69L(56.1x 107.6 x 114.4mm) 1x SO-DIMM DDR3L Slots (1333 MHz) Preinstall IEEE 802.11 b/g/n Wi-Fi / Bluetooth 4.0 Mini-PCIe card Supports dual displays via a VGA and a HDMI port Gigabit LAN Audio jack (Headphone/MIC) VESA mounting bracket (75 x 75mm + 100 x 100mm)' </a:t>
            </a: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DE325-4C07-462E-A69F-FCFF506FE8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 smtClean="0"/>
              <a:t>18</a:t>
            </a:fld>
            <a:endParaRPr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3DBD471-1108-4C3F-8A81-AE8B3C7D1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89484"/>
              </p:ext>
            </p:extLst>
          </p:nvPr>
        </p:nvGraphicFramePr>
        <p:xfrm>
          <a:off x="243479" y="2019452"/>
          <a:ext cx="11611257" cy="45481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70419">
                  <a:extLst>
                    <a:ext uri="{9D8B030D-6E8A-4147-A177-3AD203B41FA5}">
                      <a16:colId xmlns:a16="http://schemas.microsoft.com/office/drawing/2014/main" val="1607573105"/>
                    </a:ext>
                  </a:extLst>
                </a:gridCol>
                <a:gridCol w="3870419">
                  <a:extLst>
                    <a:ext uri="{9D8B030D-6E8A-4147-A177-3AD203B41FA5}">
                      <a16:colId xmlns:a16="http://schemas.microsoft.com/office/drawing/2014/main" val="2899841259"/>
                    </a:ext>
                  </a:extLst>
                </a:gridCol>
                <a:gridCol w="3870419">
                  <a:extLst>
                    <a:ext uri="{9D8B030D-6E8A-4147-A177-3AD203B41FA5}">
                      <a16:colId xmlns:a16="http://schemas.microsoft.com/office/drawing/2014/main" val="681148542"/>
                    </a:ext>
                  </a:extLst>
                </a:gridCol>
              </a:tblGrid>
              <a:tr h="27173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Original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9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Cosine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9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BM25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756928"/>
                  </a:ext>
                </a:extLst>
              </a:tr>
              <a:tr h="43901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Possible using 220v AC power?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 have PCIe 2.0 slot, will this card fit?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Can this shell be used with 18650 batteries (Dimensions: 2.56 x 0.71" / 6.5 x 1.8 cm (L x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Dia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)?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695487"/>
                  </a:ext>
                </a:extLst>
              </a:tr>
              <a:tr h="28440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Will it run Linux (Debian 7, Ubuntu 14.04 or Mint 17)?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Is this Bluetooth 4.0?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can I use it on a TV with VESA 100 x 100?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321402"/>
                  </a:ext>
                </a:extLst>
              </a:tr>
              <a:tr h="46194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Does this support 1600 MT/s 204-Pin DDR3 Notebook Memory?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Will this case fit my ASUS ROG G750JS (16.1 x 12.5 x 0.7 ~2.0)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 have PCIe 2.0 slot, will this card fit?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115745"/>
                  </a:ext>
                </a:extLst>
              </a:tr>
              <a:tr h="62559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Does it come with power supply and cord?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Does this keyboard have USB 2.0 or 1.0 ports?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who\'s the exact length of the lens? the description says "82.0 x 100.0 x 3.2 inches," but obviously not correct. what is the length specifically?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684018"/>
                  </a:ext>
                </a:extLst>
              </a:tr>
              <a:tr h="46194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does it have any fans?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can I use it on a TV with VESA 100 x 100?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Does this have a barrow size of 2.1 mm x 5.5 mm. (Just double checking one of the reviews that said 2.1 x 5.0)?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328426"/>
                  </a:ext>
                </a:extLst>
              </a:tr>
              <a:tr h="6928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Is it possible to boot from a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usb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thumb drive instead of a SSD?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 found the same product on Home Depot and the dimensions say .5 x 1.5 x 1.25. Amazon says 1 x 4.75 x 9 inches. Which is correct?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Will this case fit my ASUS ROG G750JS (16.1 x 12.5 x 0.7 ~2.0)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632247"/>
                  </a:ext>
                </a:extLst>
              </a:tr>
              <a:tr h="32577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Will this boot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ChromeOS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?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ie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: run as a Chromebox?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Will it work with OS X Yosemite?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 found the same product on Home Depot and the dimensions say .5 x 1.5 x 1.25. Amazon says 1 x 4.75 x 9 inches. Which is correct?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451406"/>
                  </a:ext>
                </a:extLst>
              </a:tr>
              <a:tr h="32577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included power supply? 120/240 Vac at 50/60 Hz.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Can this shell be used with 18650 batteries (Dimensions: 2.56 x 0.71" / 6.5 x 1.8 cm (L x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Dia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)?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Does this keyboard have USB 2.0 or 1.0 ports?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428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574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838200" y="1961899"/>
            <a:ext cx="7104636" cy="4220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 dirty="0"/>
              <a:t>We trained the model with 28795 questions and 2610 unique descriptions.</a:t>
            </a:r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 dirty="0"/>
              <a:t>We tested the model for 20 unseen Queries from the dataset.</a:t>
            </a:r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endParaRPr lang="en-US" sz="16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Technique: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1600" dirty="0"/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it-IT" sz="1600" dirty="0"/>
              <a:t>We ran evaualtion by calculating semantic scores.</a:t>
            </a:r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it-IT" sz="1600" dirty="0"/>
              <a:t>We calculated semantic similarity between:</a:t>
            </a:r>
          </a:p>
          <a:p>
            <a:pPr marL="685800" lvl="1" indent="-241300">
              <a:spcBef>
                <a:spcPts val="0"/>
              </a:spcBef>
              <a:buSzPts val="1600"/>
            </a:pPr>
            <a:r>
              <a:rPr lang="it-IT" sz="1400" dirty="0"/>
              <a:t>Query and Cosine Generated Questions</a:t>
            </a:r>
          </a:p>
          <a:p>
            <a:pPr marL="685800" lvl="1" indent="-241300">
              <a:spcBef>
                <a:spcPts val="0"/>
              </a:spcBef>
              <a:buSzPts val="1600"/>
            </a:pPr>
            <a:r>
              <a:rPr lang="it-IT" sz="1400" dirty="0"/>
              <a:t>Query and BM25 Generated Questions</a:t>
            </a:r>
          </a:p>
          <a:p>
            <a:pPr marL="685800" lvl="1" indent="-241300">
              <a:spcBef>
                <a:spcPts val="0"/>
              </a:spcBef>
              <a:buSzPts val="1600"/>
            </a:pPr>
            <a:r>
              <a:rPr lang="it-IT" sz="1400" dirty="0"/>
              <a:t>Query and Original Questions</a:t>
            </a:r>
          </a:p>
          <a:p>
            <a:pPr marL="228600" indent="-241300">
              <a:spcBef>
                <a:spcPts val="0"/>
              </a:spcBef>
              <a:buSzPts val="1600"/>
            </a:pPr>
            <a:endParaRPr lang="it-IT" sz="1600" dirty="0"/>
          </a:p>
          <a:p>
            <a:pPr marL="228600" indent="-241300">
              <a:spcBef>
                <a:spcPts val="0"/>
              </a:spcBef>
              <a:buSzPts val="1600"/>
            </a:pPr>
            <a:r>
              <a:rPr lang="it-IT" sz="1600" dirty="0"/>
              <a:t>The Scores for these evaluations are as follows:</a:t>
            </a:r>
          </a:p>
          <a:p>
            <a:pPr marL="685800" lvl="1" indent="-241300">
              <a:spcBef>
                <a:spcPts val="0"/>
              </a:spcBef>
              <a:buSzPts val="1600"/>
            </a:pPr>
            <a:r>
              <a:rPr lang="it-IT" sz="1400" dirty="0"/>
              <a:t>Query – Cosine  = 0.865760</a:t>
            </a:r>
          </a:p>
          <a:p>
            <a:pPr marL="685800" lvl="1" indent="-241300">
              <a:spcBef>
                <a:spcPts val="0"/>
              </a:spcBef>
              <a:buSzPts val="1600"/>
            </a:pPr>
            <a:r>
              <a:rPr lang="it-IT" sz="1400" dirty="0"/>
              <a:t>Query – BM25 =  0.861166</a:t>
            </a:r>
          </a:p>
          <a:p>
            <a:pPr marL="685800" lvl="1" indent="-241300">
              <a:spcBef>
                <a:spcPts val="0"/>
              </a:spcBef>
              <a:buSzPts val="1600"/>
            </a:pPr>
            <a:r>
              <a:rPr lang="it-IT" sz="1400" dirty="0"/>
              <a:t>Query – Original = 0.141647</a:t>
            </a:r>
          </a:p>
          <a:p>
            <a:pPr marL="228600" indent="-241300">
              <a:spcBef>
                <a:spcPts val="0"/>
              </a:spcBef>
              <a:buSzPts val="1600"/>
            </a:pPr>
            <a:endParaRPr lang="it-IT" sz="1600" dirty="0"/>
          </a:p>
          <a:p>
            <a:pPr marL="228600" indent="-241300">
              <a:spcBef>
                <a:spcPts val="0"/>
              </a:spcBef>
              <a:buSzPts val="1600"/>
            </a:pPr>
            <a:r>
              <a:rPr lang="it-IT" sz="1600" dirty="0"/>
              <a:t>Similarity score between Generated and Original Questions:</a:t>
            </a:r>
          </a:p>
          <a:p>
            <a:pPr marL="685800" lvl="1" indent="-241300">
              <a:spcBef>
                <a:spcPts val="0"/>
              </a:spcBef>
              <a:buSzPts val="1600"/>
            </a:pPr>
            <a:r>
              <a:rPr lang="it-IT" sz="1400" dirty="0"/>
              <a:t>Cosine: 0.251</a:t>
            </a:r>
          </a:p>
          <a:p>
            <a:pPr marL="685800" lvl="1" indent="-241300">
              <a:spcBef>
                <a:spcPts val="0"/>
              </a:spcBef>
              <a:buSzPts val="1600"/>
            </a:pPr>
            <a:r>
              <a:rPr lang="it-IT" sz="1400" dirty="0"/>
              <a:t>BM25: 0.252</a:t>
            </a: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1145309" y="6562003"/>
            <a:ext cx="2552123" cy="15947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3697432" y="6561564"/>
            <a:ext cx="2552123" cy="15991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&amp; Methodology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6249555" y="6361476"/>
            <a:ext cx="2552123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and Applications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 rot="10800000">
            <a:off x="7476596" y="6226234"/>
            <a:ext cx="142847" cy="9156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/>
          <p:nvPr/>
        </p:nvSpPr>
        <p:spPr>
          <a:xfrm rot="10800000" flipH="1">
            <a:off x="7211628" y="334623"/>
            <a:ext cx="48025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838199" y="334623"/>
            <a:ext cx="2446066" cy="833663"/>
          </a:xfrm>
          <a:prstGeom prst="rect">
            <a:avLst/>
          </a:prstGeom>
          <a:solidFill>
            <a:srgbClr val="0B5968"/>
          </a:solidFill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dirty="0"/>
          </a:p>
        </p:txBody>
      </p:sp>
      <p:sp>
        <p:nvSpPr>
          <p:cNvPr id="182" name="Google Shape;182;p23"/>
          <p:cNvSpPr txBox="1"/>
          <p:nvPr/>
        </p:nvSpPr>
        <p:spPr>
          <a:xfrm>
            <a:off x="791962" y="1424547"/>
            <a:ext cx="2242352" cy="4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8617E-1F7E-4ACD-AD78-A77F0B885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384" y="2682725"/>
            <a:ext cx="4853416" cy="29605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prstGeom prst="rect">
            <a:avLst/>
          </a:prstGeom>
          <a:gradFill>
            <a:gsLst>
              <a:gs pos="0">
                <a:srgbClr val="262626"/>
              </a:gs>
              <a:gs pos="1000">
                <a:srgbClr val="262626"/>
              </a:gs>
              <a:gs pos="100000">
                <a:srgbClr val="0B5968"/>
              </a:gs>
            </a:gsLst>
            <a:lin ang="0" scaled="0"/>
          </a:gradFill>
          <a:ln>
            <a:noFill/>
          </a:ln>
        </p:spPr>
        <p:txBody>
          <a:bodyPr spcFirstLastPara="1" wrap="square" lIns="396000" tIns="0" rIns="396000" bIns="0" anchor="ctr" anchorCtr="0">
            <a:noAutofit/>
          </a:bodyPr>
          <a:lstStyle/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</a:pPr>
            <a:r>
              <a:rPr lang="en-US" dirty="0"/>
              <a:t>Presentation</a:t>
            </a:r>
            <a:br>
              <a:rPr lang="en-US" dirty="0">
                <a:solidFill>
                  <a:schemeClr val="lt1"/>
                </a:solidFill>
              </a:rPr>
            </a:br>
            <a:r>
              <a:rPr lang="en-US" dirty="0">
                <a:solidFill>
                  <a:schemeClr val="lt1"/>
                </a:solidFill>
              </a:rPr>
              <a:t>Outline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634144" y="479394"/>
            <a:ext cx="7368466" cy="579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dirty="0"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dirty="0"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Scope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Dataset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Methodology</a:t>
            </a:r>
            <a:endParaRPr dirty="0"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Model</a:t>
            </a:r>
            <a:endParaRPr dirty="0"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dirty="0"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Vector Space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Model</a:t>
            </a: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Cosine</a:t>
            </a: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BM25 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Measures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dirty="0"/>
          </a:p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1145309" y="6562003"/>
            <a:ext cx="2552123" cy="15947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3697432" y="6561564"/>
            <a:ext cx="2552123" cy="15991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&amp; Methodology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6249555" y="6361476"/>
            <a:ext cx="2552123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and Applications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 rot="10800000">
            <a:off x="7476596" y="6226234"/>
            <a:ext cx="142847" cy="9156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/>
          <p:nvPr/>
        </p:nvSpPr>
        <p:spPr>
          <a:xfrm rot="10800000" flipH="1">
            <a:off x="7211628" y="334623"/>
            <a:ext cx="48025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838199" y="334623"/>
            <a:ext cx="2859233" cy="833663"/>
          </a:xfrm>
          <a:prstGeom prst="rect">
            <a:avLst/>
          </a:prstGeom>
          <a:solidFill>
            <a:srgbClr val="0B5968"/>
          </a:solidFill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 dirty="0"/>
          </a:p>
        </p:txBody>
      </p:sp>
      <p:sp>
        <p:nvSpPr>
          <p:cNvPr id="183" name="Google Shape;183;p23"/>
          <p:cNvSpPr txBox="1"/>
          <p:nvPr/>
        </p:nvSpPr>
        <p:spPr>
          <a:xfrm>
            <a:off x="838199" y="1470165"/>
            <a:ext cx="10065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model can be highly useful to manufacturers and sellers.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Generates many Questions which are like the users' questions on similar products.</a:t>
            </a:r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Manufacturers can get an idea about user’s perspective of different products in the market.</a:t>
            </a:r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Manufacturers can create their FAQ to be useful for marketing the product.</a:t>
            </a:r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 can also act as a question filter, which can help rank questions and show only relevant information.</a:t>
            </a:r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Relevant questions generated can be used to build an informative product description.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984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1145309" y="6562003"/>
            <a:ext cx="2552123" cy="15947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3697432" y="6561564"/>
            <a:ext cx="2552123" cy="15991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&amp; Methodology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6249555" y="6361476"/>
            <a:ext cx="2552123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and Applications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 rot="10800000">
            <a:off x="7476596" y="6226234"/>
            <a:ext cx="142847" cy="9156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/>
          <p:nvPr/>
        </p:nvSpPr>
        <p:spPr>
          <a:xfrm rot="10800000" flipH="1">
            <a:off x="7211628" y="334623"/>
            <a:ext cx="48025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838199" y="334623"/>
            <a:ext cx="3238711" cy="833663"/>
          </a:xfrm>
          <a:prstGeom prst="rect">
            <a:avLst/>
          </a:prstGeom>
          <a:solidFill>
            <a:srgbClr val="0B5968"/>
          </a:solidFill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Future Scope</a:t>
            </a:r>
            <a:endParaRPr dirty="0"/>
          </a:p>
        </p:txBody>
      </p:sp>
      <p:sp>
        <p:nvSpPr>
          <p:cNvPr id="183" name="Google Shape;183;p23"/>
          <p:cNvSpPr txBox="1"/>
          <p:nvPr/>
        </p:nvSpPr>
        <p:spPr>
          <a:xfrm>
            <a:off x="838199" y="1470165"/>
            <a:ext cx="10065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Involving Deep Learning or Machine Learning techniques and algorithms to improvise the model.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Combining more features from dataset to build a better  model.</a:t>
            </a:r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 the model on bigger machines to include maximum training data.</a:t>
            </a:r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SPACY or NLTK tools to improvise the model and data pre-processing.</a:t>
            </a: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2947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145309" y="6562003"/>
            <a:ext cx="2552123" cy="15947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3697432" y="6561564"/>
            <a:ext cx="2552123" cy="15991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&amp; Methodology</a:t>
            </a:r>
            <a:endParaRPr dirty="0"/>
          </a:p>
        </p:txBody>
      </p:sp>
      <p:sp>
        <p:nvSpPr>
          <p:cNvPr id="191" name="Google Shape;191;p24"/>
          <p:cNvSpPr/>
          <p:nvPr/>
        </p:nvSpPr>
        <p:spPr>
          <a:xfrm>
            <a:off x="6249555" y="6561564"/>
            <a:ext cx="2552123" cy="15991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and Applications</a:t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8801677" y="6361476"/>
            <a:ext cx="2552123" cy="360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 rot="10800000">
            <a:off x="9944593" y="6226234"/>
            <a:ext cx="142847" cy="9156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4"/>
          <p:cNvSpPr/>
          <p:nvPr/>
        </p:nvSpPr>
        <p:spPr>
          <a:xfrm rot="10800000" flipH="1">
            <a:off x="7211628" y="334623"/>
            <a:ext cx="48025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838199" y="334625"/>
            <a:ext cx="2703991" cy="833663"/>
          </a:xfrm>
          <a:prstGeom prst="rect">
            <a:avLst/>
          </a:prstGeom>
          <a:solidFill>
            <a:srgbClr val="0B5968"/>
          </a:solidFill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References:</a:t>
            </a:r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https://towardsdatascience.com/all-you-need-to-know-about-text-preprocessing-for-nlp-and-machine-learning-bc1c5765ff67</a:t>
            </a:r>
            <a:endParaRPr sz="1400" dirty="0">
              <a:solidFill>
                <a:schemeClr val="bg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http://jmcauley.ucsd.edu/data/amazon/qa/</a:t>
            </a:r>
          </a:p>
          <a:p>
            <a:pPr marL="342900" indent="-342900">
              <a:spcBef>
                <a:spcPts val="0"/>
              </a:spcBef>
              <a:buSzPts val="1400"/>
              <a:buFont typeface="Noto Sans Symbols"/>
              <a:buAutoNum type="arabicPeriod"/>
            </a:pPr>
            <a:r>
              <a:rPr lang="en-US" sz="1400" noProof="1">
                <a:solidFill>
                  <a:schemeClr val="bg1"/>
                </a:solidFill>
              </a:rPr>
              <a:t>A. Tamrakar and S. K. Vishwakarma, "Analysis of Probabilistic Model for Document Retrieval in Information Retrieval," 2015 International Conference on Computational Intelligence and Communication Networks (CICN), Jabalpur, 2015, pp. 760-765, doi: 10.1109/CICN.2015.155.</a:t>
            </a:r>
          </a:p>
          <a:p>
            <a:pPr marL="342900" indent="-342900">
              <a:spcBef>
                <a:spcPts val="0"/>
              </a:spcBef>
              <a:buSzPts val="1400"/>
              <a:buFont typeface="Noto Sans Symbols"/>
              <a:buAutoNum type="arabicPeriod"/>
            </a:pPr>
            <a:r>
              <a:rPr lang="en-US" sz="1400" noProof="1">
                <a:solidFill>
                  <a:schemeClr val="bg1"/>
                </a:solidFill>
              </a:rPr>
              <a:t>https://pypi.org/project/rank-bm25/</a:t>
            </a:r>
          </a:p>
          <a:p>
            <a:pPr marL="342900" indent="-342900">
              <a:spcBef>
                <a:spcPts val="0"/>
              </a:spcBef>
              <a:buSzPts val="1400"/>
              <a:buFont typeface="Noto Sans Symbols"/>
              <a:buAutoNum type="arabicPeriod"/>
            </a:pPr>
            <a:r>
              <a:rPr lang="en-US" sz="1400" noProof="1">
                <a:solidFill>
                  <a:schemeClr val="bg1"/>
                </a:solidFill>
              </a:rPr>
              <a:t>https://www.nltk.org/howto/wordnet.html</a:t>
            </a:r>
          </a:p>
          <a:p>
            <a:pPr marL="342900" indent="-342900">
              <a:spcBef>
                <a:spcPts val="0"/>
              </a:spcBef>
              <a:buSzPts val="1400"/>
              <a:buFont typeface="Noto Sans Symbols"/>
              <a:buAutoNum type="arabicPeriod"/>
            </a:pPr>
            <a:r>
              <a:rPr lang="en-US" sz="1400" noProof="1">
                <a:solidFill>
                  <a:schemeClr val="bg1"/>
                </a:solidFill>
              </a:rPr>
              <a:t>https://www.crummy.com/software/BeautifulSoup/bs4/doc/</a:t>
            </a:r>
          </a:p>
          <a:p>
            <a:pPr marL="342900" indent="-342900">
              <a:spcBef>
                <a:spcPts val="0"/>
              </a:spcBef>
              <a:buSzPts val="1400"/>
              <a:buFont typeface="Noto Sans Symbols"/>
              <a:buAutoNum type="arabicPeriod"/>
            </a:pPr>
            <a:r>
              <a:rPr lang="en-US" sz="1400" noProof="1">
                <a:solidFill>
                  <a:schemeClr val="bg1"/>
                </a:solidFill>
              </a:rPr>
              <a:t>https://www.tutorialexample.com/best-practice-to-extract-and-remove-urls-from-python-string-python-tutorial/</a:t>
            </a:r>
          </a:p>
          <a:p>
            <a:pPr marL="342900" indent="-342900">
              <a:spcBef>
                <a:spcPts val="0"/>
              </a:spcBef>
              <a:buSzPts val="1400"/>
              <a:buFont typeface="Noto Sans Symbols"/>
              <a:buAutoNum type="arabicPeriod"/>
            </a:pPr>
            <a:r>
              <a:rPr lang="en-US" sz="1400" noProof="1">
                <a:solidFill>
                  <a:schemeClr val="bg1"/>
                </a:solidFill>
              </a:rPr>
              <a:t>https://towardsdatascience.com/natural-language-processing-feature-engineering-using-tf-idf-e8b9d00e7e76</a:t>
            </a:r>
          </a:p>
          <a:p>
            <a:pPr marL="342900" indent="-342900">
              <a:spcBef>
                <a:spcPts val="0"/>
              </a:spcBef>
              <a:buSzPts val="1400"/>
              <a:buFont typeface="Noto Sans Symbols"/>
              <a:buAutoNum type="arabicPeriod"/>
            </a:pPr>
            <a:endParaRPr lang="en-US" sz="1400" noProof="1">
              <a:solidFill>
                <a:schemeClr val="bg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6721472"/>
          </a:xfrm>
          <a:prstGeom prst="rect">
            <a:avLst/>
          </a:prstGeom>
          <a:gradFill>
            <a:gsLst>
              <a:gs pos="0">
                <a:srgbClr val="262626"/>
              </a:gs>
              <a:gs pos="1000">
                <a:srgbClr val="262626"/>
              </a:gs>
              <a:gs pos="100000">
                <a:srgbClr val="0B5968"/>
              </a:gs>
            </a:gsLst>
            <a:lin ang="12600000" scaled="0"/>
          </a:gradFill>
          <a:ln>
            <a:noFill/>
          </a:ln>
        </p:spPr>
        <p:txBody>
          <a:bodyPr spcFirstLastPara="1" wrap="square" lIns="396000" tIns="0" rIns="396000" bIns="0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6721472"/>
          </a:xfrm>
          <a:prstGeom prst="rect">
            <a:avLst/>
          </a:prstGeom>
          <a:gradFill>
            <a:gsLst>
              <a:gs pos="0">
                <a:srgbClr val="262626"/>
              </a:gs>
              <a:gs pos="1000">
                <a:srgbClr val="262626"/>
              </a:gs>
              <a:gs pos="100000">
                <a:srgbClr val="0B5968"/>
              </a:gs>
            </a:gsLst>
            <a:lin ang="12600000" scaled="0"/>
          </a:gradFill>
          <a:ln>
            <a:noFill/>
          </a:ln>
        </p:spPr>
        <p:txBody>
          <a:bodyPr spcFirstLastPara="1" wrap="square" lIns="396000" tIns="0" rIns="396000" bIns="0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</a:pPr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838200" y="1505850"/>
            <a:ext cx="9609600" cy="192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 dirty="0"/>
              <a:t>Customers may ask a few product relevant questions to seller or read FAQ’s.</a:t>
            </a:r>
            <a:endParaRPr sz="1600" dirty="0"/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 dirty="0"/>
              <a:t>Hence, it is the seller's responsibility  to provide all the necessary information a customer might be looking for.</a:t>
            </a:r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 dirty="0"/>
              <a:t>Additionally, the seller might find it difficult to survey the online market for similar products and check all user asked questions/suggestions.</a:t>
            </a:r>
            <a:endParaRPr sz="1600" dirty="0"/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 dirty="0"/>
              <a:t>The project aims at creating a model that generates questions related to any specific product for the seller.</a:t>
            </a:r>
            <a:endParaRPr sz="1600" dirty="0"/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 dirty="0"/>
              <a:t>Hence, seller can use these to make product description more informative. </a:t>
            </a:r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 dirty="0"/>
              <a:t>The seller can also use this questions to get an idea about user’s perspective over other products.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838201" y="347378"/>
            <a:ext cx="3023700" cy="833700"/>
          </a:xfrm>
          <a:prstGeom prst="rect">
            <a:avLst/>
          </a:prstGeom>
          <a:solidFill>
            <a:srgbClr val="0B5968"/>
          </a:solidFill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 Introduction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&amp; Methodology</a:t>
            </a:r>
            <a:endParaRPr dirty="0"/>
          </a:p>
        </p:txBody>
      </p:sp>
      <p:sp>
        <p:nvSpPr>
          <p:cNvPr id="104" name="Google Shape;104;p18"/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and Applications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838200" y="3307978"/>
            <a:ext cx="3638738" cy="4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Statement:</a:t>
            </a:r>
            <a:endParaRPr sz="1800" dirty="0"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923625" y="3702631"/>
            <a:ext cx="9609600" cy="1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 dirty="0"/>
              <a:t>Products may be difficult to use, hence a proper product description is necessary.</a:t>
            </a:r>
            <a:endParaRPr sz="1600" dirty="0"/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 dirty="0"/>
              <a:t>Finding a solution to a question may be difficult when there is too much information</a:t>
            </a:r>
            <a:endParaRPr sz="1600" dirty="0"/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 dirty="0"/>
              <a:t>Manufacturers/Sellers need to address such questions efficiently</a:t>
            </a:r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 dirty="0"/>
              <a:t>In the era of e-commerce, getting a market survey is not easy and comparing thousands of products to get user’s perspective is extremely difficult.</a:t>
            </a: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1145309" y="6361475"/>
            <a:ext cx="2552100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3697432" y="6562004"/>
            <a:ext cx="2552100" cy="159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&amp; Methodology</a:t>
            </a:r>
            <a:endParaRPr dirty="0"/>
          </a:p>
        </p:txBody>
      </p:sp>
      <p:sp>
        <p:nvSpPr>
          <p:cNvPr id="116" name="Google Shape;116;p19"/>
          <p:cNvSpPr/>
          <p:nvPr/>
        </p:nvSpPr>
        <p:spPr>
          <a:xfrm>
            <a:off x="6249555" y="6562004"/>
            <a:ext cx="2552100" cy="1596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and Applications</a:t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8801677" y="6562004"/>
            <a:ext cx="2552100" cy="15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 rot="10800000">
            <a:off x="2349994" y="6271633"/>
            <a:ext cx="142800" cy="915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873700" y="1086501"/>
            <a:ext cx="10028373" cy="14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Understand the perspective of the Manufacturers/Sellers</a:t>
            </a:r>
          </a:p>
          <a:p>
            <a:pPr marL="2286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Manufactures need to have insight to the user’s perception of the product and other similar products in market</a:t>
            </a: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 redundancy when there are many similar questions from users.</a:t>
            </a:r>
          </a:p>
          <a:p>
            <a:pPr marL="2286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Generate a set of questions so that users can find relevant information.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798000" y="584909"/>
            <a:ext cx="36387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/>
          </a:p>
        </p:txBody>
      </p:sp>
      <p:sp>
        <p:nvSpPr>
          <p:cNvPr id="121" name="Google Shape;121;p19"/>
          <p:cNvSpPr txBox="1"/>
          <p:nvPr/>
        </p:nvSpPr>
        <p:spPr>
          <a:xfrm>
            <a:off x="873711" y="2906117"/>
            <a:ext cx="9846491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 create a question bank for a particular product description using the amazon Q/A and description dataset.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909224" y="2275678"/>
            <a:ext cx="36387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Scope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/>
          </a:p>
        </p:txBody>
      </p:sp>
      <p:sp>
        <p:nvSpPr>
          <p:cNvPr id="2" name="Google Shape;121;p19">
            <a:extLst>
              <a:ext uri="{FF2B5EF4-FFF2-40B4-BE49-F238E27FC236}">
                <a16:creationId xmlns:a16="http://schemas.microsoft.com/office/drawing/2014/main" id="{7441DFDC-AD20-47E9-B66C-3CA0852FDB5B}"/>
              </a:ext>
            </a:extLst>
          </p:cNvPr>
          <p:cNvSpPr txBox="1"/>
          <p:nvPr/>
        </p:nvSpPr>
        <p:spPr>
          <a:xfrm>
            <a:off x="865853" y="3972913"/>
            <a:ext cx="9104700" cy="6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Every Q/A models involves using Q/A set. </a:t>
            </a:r>
          </a:p>
          <a:p>
            <a:pPr marL="2286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They suggest questions based on fixed answers.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22;p19">
            <a:extLst>
              <a:ext uri="{FF2B5EF4-FFF2-40B4-BE49-F238E27FC236}">
                <a16:creationId xmlns:a16="http://schemas.microsoft.com/office/drawing/2014/main" id="{96C78495-CDE9-4E63-9B96-BBD3A13CB1AB}"/>
              </a:ext>
            </a:extLst>
          </p:cNvPr>
          <p:cNvSpPr txBox="1"/>
          <p:nvPr/>
        </p:nvSpPr>
        <p:spPr>
          <a:xfrm>
            <a:off x="909224" y="3480210"/>
            <a:ext cx="36387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Related Works:</a:t>
            </a:r>
            <a:endParaRPr sz="1800" dirty="0"/>
          </a:p>
        </p:txBody>
      </p:sp>
      <p:sp>
        <p:nvSpPr>
          <p:cNvPr id="4" name="Google Shape;121;p19">
            <a:extLst>
              <a:ext uri="{FF2B5EF4-FFF2-40B4-BE49-F238E27FC236}">
                <a16:creationId xmlns:a16="http://schemas.microsoft.com/office/drawing/2014/main" id="{640CD695-1A66-4A2C-ACFF-770A4CCC3A81}"/>
              </a:ext>
            </a:extLst>
          </p:cNvPr>
          <p:cNvSpPr txBox="1"/>
          <p:nvPr/>
        </p:nvSpPr>
        <p:spPr>
          <a:xfrm>
            <a:off x="857994" y="5284812"/>
            <a:ext cx="9104700" cy="6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Providing questions based on real-world data. </a:t>
            </a:r>
          </a:p>
          <a:p>
            <a:pPr marL="2286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Focusing on questions more and product description than answers. To those questions.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22;p19">
            <a:extLst>
              <a:ext uri="{FF2B5EF4-FFF2-40B4-BE49-F238E27FC236}">
                <a16:creationId xmlns:a16="http://schemas.microsoft.com/office/drawing/2014/main" id="{6E5A53CC-6149-4905-AAF4-A0AAA70B8324}"/>
              </a:ext>
            </a:extLst>
          </p:cNvPr>
          <p:cNvSpPr txBox="1"/>
          <p:nvPr/>
        </p:nvSpPr>
        <p:spPr>
          <a:xfrm>
            <a:off x="901365" y="4730185"/>
            <a:ext cx="36387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Contribution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822709" y="1277085"/>
            <a:ext cx="10853692" cy="308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16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 dirty="0"/>
              <a:t>Amazon Product Dataset</a:t>
            </a:r>
            <a:r>
              <a:rPr lang="en-US" sz="1600" baseline="30000" dirty="0"/>
              <a:t>[2]</a:t>
            </a:r>
            <a:r>
              <a:rPr lang="en-US" sz="1600" dirty="0"/>
              <a:t> – It consists of product meta-data.</a:t>
            </a:r>
          </a:p>
          <a:p>
            <a:pPr marL="0" indent="0">
              <a:spcBef>
                <a:spcPts val="0"/>
              </a:spcBef>
              <a:buSzPts val="1600"/>
              <a:buNone/>
            </a:pPr>
            <a:r>
              <a:rPr lang="en-US" sz="1600" dirty="0"/>
              <a:t>Amazon Review/Rating Dataset</a:t>
            </a:r>
            <a:r>
              <a:rPr lang="en-US" sz="1600" baseline="30000" dirty="0"/>
              <a:t>[2]</a:t>
            </a:r>
            <a:r>
              <a:rPr lang="en-US" sz="1600" dirty="0"/>
              <a:t> – It consists of product ratings, review and q/a for each product.</a:t>
            </a:r>
          </a:p>
          <a:p>
            <a:pPr marL="0" indent="0">
              <a:spcBef>
                <a:spcPts val="0"/>
              </a:spcBef>
              <a:buSzPts val="1600"/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SzPts val="1600"/>
              <a:buNone/>
            </a:pPr>
            <a:r>
              <a:rPr lang="en-US" sz="1600" dirty="0"/>
              <a:t>We used the following features from the Datasets:</a:t>
            </a: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US" sz="1600" dirty="0"/>
              <a:t>ASIN (Product id)</a:t>
            </a: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US" sz="1600" dirty="0"/>
              <a:t>Question</a:t>
            </a: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US" sz="1600" dirty="0"/>
              <a:t>Description</a:t>
            </a: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US" sz="1600" dirty="0"/>
              <a:t>Category</a:t>
            </a: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US" sz="1600" dirty="0"/>
              <a:t>Title</a:t>
            </a: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US" sz="1600" dirty="0"/>
              <a:t>Brand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US" sz="1600" dirty="0"/>
          </a:p>
          <a:p>
            <a:pPr marL="0" indent="0">
              <a:spcBef>
                <a:spcPts val="0"/>
              </a:spcBef>
              <a:buSzPts val="1600"/>
              <a:buNone/>
            </a:pPr>
            <a:r>
              <a:rPr lang="en-US" sz="1600" dirty="0"/>
              <a:t>We used Electronics dataset to build our model.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US" sz="1600" dirty="0"/>
          </a:p>
          <a:p>
            <a:pPr marL="0" indent="0">
              <a:spcBef>
                <a:spcPts val="0"/>
              </a:spcBef>
              <a:buSzPts val="1600"/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SzPts val="1600"/>
              <a:buNone/>
            </a:pPr>
            <a:endParaRPr lang="en-US" sz="16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16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200"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145309" y="6562003"/>
            <a:ext cx="2552123" cy="15947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and Methodology</a:t>
            </a:r>
            <a:endParaRPr dirty="0"/>
          </a:p>
        </p:txBody>
      </p:sp>
      <p:sp>
        <p:nvSpPr>
          <p:cNvPr id="131" name="Google Shape;131;p20"/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and Applications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 rot="10800000">
            <a:off x="4902069" y="6226234"/>
            <a:ext cx="142847" cy="9156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/>
          <p:nvPr/>
        </p:nvSpPr>
        <p:spPr>
          <a:xfrm rot="10800000" flipH="1">
            <a:off x="7211628" y="334623"/>
            <a:ext cx="48025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859926" y="334625"/>
            <a:ext cx="1938845" cy="833700"/>
          </a:xfrm>
          <a:prstGeom prst="rect">
            <a:avLst/>
          </a:prstGeom>
          <a:solidFill>
            <a:srgbClr val="0B5968"/>
          </a:solidFill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 </a:t>
            </a:r>
            <a:endParaRPr dirty="0"/>
          </a:p>
        </p:txBody>
      </p:sp>
      <p:sp>
        <p:nvSpPr>
          <p:cNvPr id="136" name="Google Shape;136;p20"/>
          <p:cNvSpPr txBox="1"/>
          <p:nvPr/>
        </p:nvSpPr>
        <p:spPr>
          <a:xfrm>
            <a:off x="2063768" y="5329847"/>
            <a:ext cx="240705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145309" y="6562003"/>
            <a:ext cx="2552123" cy="15947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and Methodology</a:t>
            </a:r>
            <a:endParaRPr lang="en-US" sz="1200" dirty="0"/>
          </a:p>
        </p:txBody>
      </p:sp>
      <p:sp>
        <p:nvSpPr>
          <p:cNvPr id="131" name="Google Shape;131;p20"/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and Applications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 rot="10800000">
            <a:off x="4902069" y="6226234"/>
            <a:ext cx="142847" cy="9156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/>
          <p:nvPr/>
        </p:nvSpPr>
        <p:spPr>
          <a:xfrm rot="10800000" flipH="1">
            <a:off x="7211628" y="334623"/>
            <a:ext cx="48025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859926" y="289158"/>
            <a:ext cx="3040167" cy="833700"/>
          </a:xfrm>
          <a:prstGeom prst="rect">
            <a:avLst/>
          </a:prstGeom>
          <a:solidFill>
            <a:srgbClr val="0B5968"/>
          </a:solidFill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dirty="0"/>
          </a:p>
        </p:txBody>
      </p:sp>
      <p:sp>
        <p:nvSpPr>
          <p:cNvPr id="136" name="Google Shape;136;p20"/>
          <p:cNvSpPr txBox="1"/>
          <p:nvPr/>
        </p:nvSpPr>
        <p:spPr>
          <a:xfrm>
            <a:off x="2063768" y="5329847"/>
            <a:ext cx="240705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AF450-3E91-48A9-810D-969DF48AD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 developed IR model includes the following components:</a:t>
            </a:r>
          </a:p>
          <a:p>
            <a:pPr lvl="1"/>
            <a:r>
              <a:rPr lang="en-US" dirty="0"/>
              <a:t>Data Fetch and Pre-processing </a:t>
            </a:r>
          </a:p>
          <a:p>
            <a:pPr lvl="2"/>
            <a:r>
              <a:rPr lang="en-US" dirty="0"/>
              <a:t>Descriptions (Description, category, title, brand)</a:t>
            </a:r>
          </a:p>
          <a:p>
            <a:pPr lvl="2"/>
            <a:r>
              <a:rPr lang="en-US" dirty="0"/>
              <a:t>Question</a:t>
            </a:r>
          </a:p>
          <a:p>
            <a:pPr lvl="2"/>
            <a:r>
              <a:rPr lang="en-US" dirty="0"/>
              <a:t>Query</a:t>
            </a:r>
          </a:p>
          <a:p>
            <a:pPr lvl="1"/>
            <a:r>
              <a:rPr lang="en-US" dirty="0"/>
              <a:t>TF – IDF</a:t>
            </a:r>
          </a:p>
          <a:p>
            <a:pPr lvl="1"/>
            <a:r>
              <a:rPr lang="en-US" dirty="0"/>
              <a:t>Cosine Similarity and Ranking</a:t>
            </a:r>
          </a:p>
          <a:p>
            <a:pPr lvl="1"/>
            <a:r>
              <a:rPr lang="en-US" dirty="0"/>
              <a:t>BM25</a:t>
            </a:r>
          </a:p>
          <a:p>
            <a:r>
              <a:rPr lang="en-US" dirty="0"/>
              <a:t>Evaluation of this IR model will be discussed in the later sections.</a:t>
            </a:r>
          </a:p>
          <a:p>
            <a:pPr marL="101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6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145309" y="6562003"/>
            <a:ext cx="2552123" cy="15947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and Methodology</a:t>
            </a:r>
            <a:endParaRPr lang="en-US" sz="1200" dirty="0"/>
          </a:p>
        </p:txBody>
      </p:sp>
      <p:sp>
        <p:nvSpPr>
          <p:cNvPr id="131" name="Google Shape;131;p20"/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and Applications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 rot="10800000">
            <a:off x="4902069" y="6226234"/>
            <a:ext cx="142847" cy="9156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2063768" y="5329847"/>
            <a:ext cx="240705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737939" y="334622"/>
            <a:ext cx="1762768" cy="61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 Model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902082" y="5813850"/>
            <a:ext cx="2243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Figure 1: FAQ Maker model</a:t>
            </a:r>
            <a:endParaRPr sz="18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93EAE6-6205-43D4-B119-4F8B2BB530E5}"/>
              </a:ext>
            </a:extLst>
          </p:cNvPr>
          <p:cNvSpPr/>
          <p:nvPr/>
        </p:nvSpPr>
        <p:spPr>
          <a:xfrm>
            <a:off x="453194" y="2627006"/>
            <a:ext cx="1273216" cy="5224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FB88BF-9B1E-471D-AF97-F0167A4329EB}"/>
              </a:ext>
            </a:extLst>
          </p:cNvPr>
          <p:cNvSpPr/>
          <p:nvPr/>
        </p:nvSpPr>
        <p:spPr>
          <a:xfrm>
            <a:off x="1800040" y="2000564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Pre-Processing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206239-C5AE-4001-8C22-706775BF17BA}"/>
              </a:ext>
            </a:extLst>
          </p:cNvPr>
          <p:cNvSpPr/>
          <p:nvPr/>
        </p:nvSpPr>
        <p:spPr>
          <a:xfrm>
            <a:off x="1800040" y="3270804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Pre-Processing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CB528F77-385D-491D-B71B-306B3B4A97C9}"/>
              </a:ext>
            </a:extLst>
          </p:cNvPr>
          <p:cNvSpPr/>
          <p:nvPr/>
        </p:nvSpPr>
        <p:spPr>
          <a:xfrm>
            <a:off x="1326984" y="4205332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Questions dataset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7B1ADBD-3293-4176-BF25-882B5E89CEBD}"/>
              </a:ext>
            </a:extLst>
          </p:cNvPr>
          <p:cNvCxnSpPr>
            <a:cxnSpLocks/>
            <a:stCxn id="2" idx="0"/>
            <a:endCxn id="3" idx="1"/>
          </p:cNvCxnSpPr>
          <p:nvPr/>
        </p:nvCxnSpPr>
        <p:spPr>
          <a:xfrm rot="5400000" flipH="1" flipV="1">
            <a:off x="1262319" y="2089285"/>
            <a:ext cx="365205" cy="71023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1BCCB2C-7D21-4875-B7F7-8213BB567D94}"/>
              </a:ext>
            </a:extLst>
          </p:cNvPr>
          <p:cNvCxnSpPr>
            <a:cxnSpLocks/>
            <a:stCxn id="2" idx="4"/>
            <a:endCxn id="20" idx="1"/>
          </p:cNvCxnSpPr>
          <p:nvPr/>
        </p:nvCxnSpPr>
        <p:spPr>
          <a:xfrm rot="16200000" flipH="1">
            <a:off x="1253641" y="2985641"/>
            <a:ext cx="382561" cy="71023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Parallelogram 64">
            <a:extLst>
              <a:ext uri="{FF2B5EF4-FFF2-40B4-BE49-F238E27FC236}">
                <a16:creationId xmlns:a16="http://schemas.microsoft.com/office/drawing/2014/main" id="{2FDC8663-3AA9-47C4-92EB-1261620A0A43}"/>
              </a:ext>
            </a:extLst>
          </p:cNvPr>
          <p:cNvSpPr/>
          <p:nvPr/>
        </p:nvSpPr>
        <p:spPr>
          <a:xfrm>
            <a:off x="1376771" y="1066035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Description dataset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1C3052D-7606-4EE9-8A34-3C30E1175B1C}"/>
              </a:ext>
            </a:extLst>
          </p:cNvPr>
          <p:cNvCxnSpPr>
            <a:stCxn id="65" idx="4"/>
            <a:endCxn id="3" idx="0"/>
          </p:cNvCxnSpPr>
          <p:nvPr/>
        </p:nvCxnSpPr>
        <p:spPr>
          <a:xfrm>
            <a:off x="2550494" y="1588509"/>
            <a:ext cx="0" cy="4120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5FEBC38-FF36-4CA2-9496-5E374C8E55A9}"/>
              </a:ext>
            </a:extLst>
          </p:cNvPr>
          <p:cNvCxnSpPr>
            <a:stCxn id="21" idx="1"/>
            <a:endCxn id="20" idx="2"/>
          </p:cNvCxnSpPr>
          <p:nvPr/>
        </p:nvCxnSpPr>
        <p:spPr>
          <a:xfrm flipH="1" flipV="1">
            <a:off x="2550494" y="3793278"/>
            <a:ext cx="15522" cy="4120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Parallelogram 138">
            <a:extLst>
              <a:ext uri="{FF2B5EF4-FFF2-40B4-BE49-F238E27FC236}">
                <a16:creationId xmlns:a16="http://schemas.microsoft.com/office/drawing/2014/main" id="{7A9FB556-6AE8-44D8-9C3D-3645F07DA573}"/>
              </a:ext>
            </a:extLst>
          </p:cNvPr>
          <p:cNvSpPr/>
          <p:nvPr/>
        </p:nvSpPr>
        <p:spPr>
          <a:xfrm>
            <a:off x="1376771" y="1066036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Description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35CE6-D36C-417E-A57D-7FBA64DCB716}"/>
              </a:ext>
            </a:extLst>
          </p:cNvPr>
          <p:cNvSpPr txBox="1"/>
          <p:nvPr/>
        </p:nvSpPr>
        <p:spPr>
          <a:xfrm>
            <a:off x="3581821" y="1813110"/>
            <a:ext cx="199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Keywords!</a:t>
            </a:r>
          </a:p>
        </p:txBody>
      </p:sp>
    </p:spTree>
    <p:extLst>
      <p:ext uri="{BB962C8B-B14F-4D97-AF65-F5344CB8AC3E}">
        <p14:creationId xmlns:p14="http://schemas.microsoft.com/office/powerpoint/2010/main" val="343422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145309" y="6562003"/>
            <a:ext cx="2552123" cy="15947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and Methodology</a:t>
            </a:r>
            <a:endParaRPr lang="en-US" sz="1200" dirty="0"/>
          </a:p>
        </p:txBody>
      </p:sp>
      <p:sp>
        <p:nvSpPr>
          <p:cNvPr id="131" name="Google Shape;131;p20"/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and Applications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 rot="10800000">
            <a:off x="4902069" y="6226234"/>
            <a:ext cx="142847" cy="9156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2063768" y="5329847"/>
            <a:ext cx="240705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737939" y="334622"/>
            <a:ext cx="1762768" cy="61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 Model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902082" y="5813850"/>
            <a:ext cx="2243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Figure 1: FAQ Maker model</a:t>
            </a:r>
            <a:endParaRPr sz="18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93EAE6-6205-43D4-B119-4F8B2BB530E5}"/>
              </a:ext>
            </a:extLst>
          </p:cNvPr>
          <p:cNvSpPr/>
          <p:nvPr/>
        </p:nvSpPr>
        <p:spPr>
          <a:xfrm>
            <a:off x="453194" y="2627006"/>
            <a:ext cx="1273216" cy="5224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FB88BF-9B1E-471D-AF97-F0167A4329EB}"/>
              </a:ext>
            </a:extLst>
          </p:cNvPr>
          <p:cNvSpPr/>
          <p:nvPr/>
        </p:nvSpPr>
        <p:spPr>
          <a:xfrm>
            <a:off x="1800040" y="2000564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Pre-Processing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206239-C5AE-4001-8C22-706775BF17BA}"/>
              </a:ext>
            </a:extLst>
          </p:cNvPr>
          <p:cNvSpPr/>
          <p:nvPr/>
        </p:nvSpPr>
        <p:spPr>
          <a:xfrm>
            <a:off x="1800040" y="3270804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Pre-Processing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CB528F77-385D-491D-B71B-306B3B4A97C9}"/>
              </a:ext>
            </a:extLst>
          </p:cNvPr>
          <p:cNvSpPr/>
          <p:nvPr/>
        </p:nvSpPr>
        <p:spPr>
          <a:xfrm>
            <a:off x="1326984" y="4205332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Questions dataset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7B1ADBD-3293-4176-BF25-882B5E89CEBD}"/>
              </a:ext>
            </a:extLst>
          </p:cNvPr>
          <p:cNvCxnSpPr>
            <a:cxnSpLocks/>
            <a:stCxn id="2" idx="0"/>
            <a:endCxn id="3" idx="1"/>
          </p:cNvCxnSpPr>
          <p:nvPr/>
        </p:nvCxnSpPr>
        <p:spPr>
          <a:xfrm rot="5400000" flipH="1" flipV="1">
            <a:off x="1262319" y="2089285"/>
            <a:ext cx="365205" cy="71023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1BCCB2C-7D21-4875-B7F7-8213BB567D94}"/>
              </a:ext>
            </a:extLst>
          </p:cNvPr>
          <p:cNvCxnSpPr>
            <a:cxnSpLocks/>
            <a:stCxn id="2" idx="4"/>
            <a:endCxn id="20" idx="1"/>
          </p:cNvCxnSpPr>
          <p:nvPr/>
        </p:nvCxnSpPr>
        <p:spPr>
          <a:xfrm rot="16200000" flipH="1">
            <a:off x="1253641" y="2985641"/>
            <a:ext cx="382561" cy="71023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BD498F7-5939-48C4-B8D2-EFD047EF3D90}"/>
              </a:ext>
            </a:extLst>
          </p:cNvPr>
          <p:cNvSpPr/>
          <p:nvPr/>
        </p:nvSpPr>
        <p:spPr>
          <a:xfrm>
            <a:off x="4151614" y="1995514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TF-IDF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A6C6AC-3203-4D97-A1AF-73080CDA1B44}"/>
              </a:ext>
            </a:extLst>
          </p:cNvPr>
          <p:cNvCxnSpPr>
            <a:cxnSpLocks/>
            <a:stCxn id="3" idx="3"/>
            <a:endCxn id="39" idx="1"/>
          </p:cNvCxnSpPr>
          <p:nvPr/>
        </p:nvCxnSpPr>
        <p:spPr>
          <a:xfrm flipV="1">
            <a:off x="3300948" y="2256751"/>
            <a:ext cx="850666" cy="50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70656CF-DC9C-4B4A-905D-CC87274E889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300948" y="3532041"/>
            <a:ext cx="85066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Parallelogram 64">
            <a:extLst>
              <a:ext uri="{FF2B5EF4-FFF2-40B4-BE49-F238E27FC236}">
                <a16:creationId xmlns:a16="http://schemas.microsoft.com/office/drawing/2014/main" id="{2FDC8663-3AA9-47C4-92EB-1261620A0A43}"/>
              </a:ext>
            </a:extLst>
          </p:cNvPr>
          <p:cNvSpPr/>
          <p:nvPr/>
        </p:nvSpPr>
        <p:spPr>
          <a:xfrm>
            <a:off x="1376771" y="1066035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Description dataset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1C3052D-7606-4EE9-8A34-3C30E1175B1C}"/>
              </a:ext>
            </a:extLst>
          </p:cNvPr>
          <p:cNvCxnSpPr>
            <a:stCxn id="65" idx="4"/>
            <a:endCxn id="3" idx="0"/>
          </p:cNvCxnSpPr>
          <p:nvPr/>
        </p:nvCxnSpPr>
        <p:spPr>
          <a:xfrm>
            <a:off x="2550494" y="1588509"/>
            <a:ext cx="0" cy="4120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5FEBC38-FF36-4CA2-9496-5E374C8E55A9}"/>
              </a:ext>
            </a:extLst>
          </p:cNvPr>
          <p:cNvCxnSpPr>
            <a:stCxn id="21" idx="1"/>
            <a:endCxn id="20" idx="2"/>
          </p:cNvCxnSpPr>
          <p:nvPr/>
        </p:nvCxnSpPr>
        <p:spPr>
          <a:xfrm flipH="1" flipV="1">
            <a:off x="2550494" y="3793278"/>
            <a:ext cx="15522" cy="4120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F159362-BF73-4155-94BD-D2C1A4830AC0}"/>
              </a:ext>
            </a:extLst>
          </p:cNvPr>
          <p:cNvCxnSpPr>
            <a:cxnSpLocks/>
          </p:cNvCxnSpPr>
          <p:nvPr/>
        </p:nvCxnSpPr>
        <p:spPr>
          <a:xfrm flipV="1">
            <a:off x="3674429" y="2256751"/>
            <a:ext cx="1" cy="12752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Parallelogram 138">
            <a:extLst>
              <a:ext uri="{FF2B5EF4-FFF2-40B4-BE49-F238E27FC236}">
                <a16:creationId xmlns:a16="http://schemas.microsoft.com/office/drawing/2014/main" id="{7A9FB556-6AE8-44D8-9C3D-3645F07DA573}"/>
              </a:ext>
            </a:extLst>
          </p:cNvPr>
          <p:cNvSpPr/>
          <p:nvPr/>
        </p:nvSpPr>
        <p:spPr>
          <a:xfrm>
            <a:off x="1376771" y="1066036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Description dataset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3D24BB-D364-486E-8BBA-0F27791149BA}"/>
              </a:ext>
            </a:extLst>
          </p:cNvPr>
          <p:cNvSpPr txBox="1"/>
          <p:nvPr/>
        </p:nvSpPr>
        <p:spPr>
          <a:xfrm>
            <a:off x="4973492" y="1357676"/>
            <a:ext cx="3670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Vector Representation!</a:t>
            </a:r>
          </a:p>
        </p:txBody>
      </p:sp>
    </p:spTree>
    <p:extLst>
      <p:ext uri="{BB962C8B-B14F-4D97-AF65-F5344CB8AC3E}">
        <p14:creationId xmlns:p14="http://schemas.microsoft.com/office/powerpoint/2010/main" val="19298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145309" y="6562003"/>
            <a:ext cx="2552123" cy="15947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and Methodology</a:t>
            </a:r>
            <a:endParaRPr lang="en-US" sz="1200" dirty="0"/>
          </a:p>
        </p:txBody>
      </p:sp>
      <p:sp>
        <p:nvSpPr>
          <p:cNvPr id="131" name="Google Shape;131;p20"/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and Applications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 rot="10800000">
            <a:off x="4902069" y="6226234"/>
            <a:ext cx="142847" cy="9156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2063768" y="5329847"/>
            <a:ext cx="240705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737939" y="334622"/>
            <a:ext cx="1762768" cy="61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10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 Model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902082" y="5813850"/>
            <a:ext cx="2243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Figure 1: FAQ Maker model</a:t>
            </a:r>
            <a:endParaRPr sz="18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93EAE6-6205-43D4-B119-4F8B2BB530E5}"/>
              </a:ext>
            </a:extLst>
          </p:cNvPr>
          <p:cNvSpPr/>
          <p:nvPr/>
        </p:nvSpPr>
        <p:spPr>
          <a:xfrm>
            <a:off x="453194" y="2627006"/>
            <a:ext cx="1273216" cy="5224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FB88BF-9B1E-471D-AF97-F0167A4329EB}"/>
              </a:ext>
            </a:extLst>
          </p:cNvPr>
          <p:cNvSpPr/>
          <p:nvPr/>
        </p:nvSpPr>
        <p:spPr>
          <a:xfrm>
            <a:off x="1800040" y="2000564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Pre-Processing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206239-C5AE-4001-8C22-706775BF17BA}"/>
              </a:ext>
            </a:extLst>
          </p:cNvPr>
          <p:cNvSpPr/>
          <p:nvPr/>
        </p:nvSpPr>
        <p:spPr>
          <a:xfrm>
            <a:off x="1800040" y="3270804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Pre-Processing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CB528F77-385D-491D-B71B-306B3B4A97C9}"/>
              </a:ext>
            </a:extLst>
          </p:cNvPr>
          <p:cNvSpPr/>
          <p:nvPr/>
        </p:nvSpPr>
        <p:spPr>
          <a:xfrm>
            <a:off x="1326984" y="4205332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Questions dataset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7B1ADBD-3293-4176-BF25-882B5E89CEBD}"/>
              </a:ext>
            </a:extLst>
          </p:cNvPr>
          <p:cNvCxnSpPr>
            <a:cxnSpLocks/>
            <a:stCxn id="2" idx="0"/>
            <a:endCxn id="3" idx="1"/>
          </p:cNvCxnSpPr>
          <p:nvPr/>
        </p:nvCxnSpPr>
        <p:spPr>
          <a:xfrm rot="5400000" flipH="1" flipV="1">
            <a:off x="1262319" y="2089285"/>
            <a:ext cx="365205" cy="71023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1BCCB2C-7D21-4875-B7F7-8213BB567D94}"/>
              </a:ext>
            </a:extLst>
          </p:cNvPr>
          <p:cNvCxnSpPr>
            <a:cxnSpLocks/>
            <a:stCxn id="2" idx="4"/>
            <a:endCxn id="20" idx="1"/>
          </p:cNvCxnSpPr>
          <p:nvPr/>
        </p:nvCxnSpPr>
        <p:spPr>
          <a:xfrm rot="16200000" flipH="1">
            <a:off x="1253641" y="2985641"/>
            <a:ext cx="382561" cy="71023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BD498F7-5939-48C4-B8D2-EFD047EF3D90}"/>
              </a:ext>
            </a:extLst>
          </p:cNvPr>
          <p:cNvSpPr/>
          <p:nvPr/>
        </p:nvSpPr>
        <p:spPr>
          <a:xfrm>
            <a:off x="4151614" y="1995514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TF-IDF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A6C6AC-3203-4D97-A1AF-73080CDA1B44}"/>
              </a:ext>
            </a:extLst>
          </p:cNvPr>
          <p:cNvCxnSpPr>
            <a:cxnSpLocks/>
            <a:stCxn id="3" idx="3"/>
            <a:endCxn id="39" idx="1"/>
          </p:cNvCxnSpPr>
          <p:nvPr/>
        </p:nvCxnSpPr>
        <p:spPr>
          <a:xfrm flipV="1">
            <a:off x="3300948" y="2256751"/>
            <a:ext cx="850666" cy="50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70656CF-DC9C-4B4A-905D-CC87274E889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300948" y="3532041"/>
            <a:ext cx="85066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E130E71-C7F7-4E45-8175-23DA77B424A1}"/>
              </a:ext>
            </a:extLst>
          </p:cNvPr>
          <p:cNvSpPr/>
          <p:nvPr/>
        </p:nvSpPr>
        <p:spPr>
          <a:xfrm>
            <a:off x="6503188" y="1995514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Cosine Distance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&amp; Ranking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923880E-16C7-469E-970C-E1A10DE3455B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>
            <a:off x="5652522" y="2256751"/>
            <a:ext cx="85066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Parallelogram 64">
            <a:extLst>
              <a:ext uri="{FF2B5EF4-FFF2-40B4-BE49-F238E27FC236}">
                <a16:creationId xmlns:a16="http://schemas.microsoft.com/office/drawing/2014/main" id="{2FDC8663-3AA9-47C4-92EB-1261620A0A43}"/>
              </a:ext>
            </a:extLst>
          </p:cNvPr>
          <p:cNvSpPr/>
          <p:nvPr/>
        </p:nvSpPr>
        <p:spPr>
          <a:xfrm>
            <a:off x="1376771" y="1066035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Description dataset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1C3052D-7606-4EE9-8A34-3C30E1175B1C}"/>
              </a:ext>
            </a:extLst>
          </p:cNvPr>
          <p:cNvCxnSpPr>
            <a:stCxn id="65" idx="4"/>
            <a:endCxn id="3" idx="0"/>
          </p:cNvCxnSpPr>
          <p:nvPr/>
        </p:nvCxnSpPr>
        <p:spPr>
          <a:xfrm>
            <a:off x="2550494" y="1588509"/>
            <a:ext cx="0" cy="4120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5FEBC38-FF36-4CA2-9496-5E374C8E55A9}"/>
              </a:ext>
            </a:extLst>
          </p:cNvPr>
          <p:cNvCxnSpPr>
            <a:stCxn id="21" idx="1"/>
            <a:endCxn id="20" idx="2"/>
          </p:cNvCxnSpPr>
          <p:nvPr/>
        </p:nvCxnSpPr>
        <p:spPr>
          <a:xfrm flipH="1" flipV="1">
            <a:off x="2550494" y="3793278"/>
            <a:ext cx="15522" cy="4120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F159362-BF73-4155-94BD-D2C1A4830AC0}"/>
              </a:ext>
            </a:extLst>
          </p:cNvPr>
          <p:cNvCxnSpPr>
            <a:cxnSpLocks/>
          </p:cNvCxnSpPr>
          <p:nvPr/>
        </p:nvCxnSpPr>
        <p:spPr>
          <a:xfrm flipV="1">
            <a:off x="3674429" y="2256751"/>
            <a:ext cx="1" cy="12752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Parallelogram 138">
            <a:extLst>
              <a:ext uri="{FF2B5EF4-FFF2-40B4-BE49-F238E27FC236}">
                <a16:creationId xmlns:a16="http://schemas.microsoft.com/office/drawing/2014/main" id="{7A9FB556-6AE8-44D8-9C3D-3645F07DA573}"/>
              </a:ext>
            </a:extLst>
          </p:cNvPr>
          <p:cNvSpPr/>
          <p:nvPr/>
        </p:nvSpPr>
        <p:spPr>
          <a:xfrm>
            <a:off x="1376771" y="1066036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Description dataset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D6A4559-01E6-4D65-95D1-46E2427A8128}"/>
              </a:ext>
            </a:extLst>
          </p:cNvPr>
          <p:cNvSpPr/>
          <p:nvPr/>
        </p:nvSpPr>
        <p:spPr>
          <a:xfrm>
            <a:off x="6503188" y="3270804"/>
            <a:ext cx="1500908" cy="522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Query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Pre-Processing</a:t>
            </a:r>
          </a:p>
        </p:txBody>
      </p:sp>
      <p:sp>
        <p:nvSpPr>
          <p:cNvPr id="141" name="Parallelogram 140">
            <a:extLst>
              <a:ext uri="{FF2B5EF4-FFF2-40B4-BE49-F238E27FC236}">
                <a16:creationId xmlns:a16="http://schemas.microsoft.com/office/drawing/2014/main" id="{18D8C10C-70F2-4F6F-81E0-3EE774195FD2}"/>
              </a:ext>
            </a:extLst>
          </p:cNvPr>
          <p:cNvSpPr/>
          <p:nvPr/>
        </p:nvSpPr>
        <p:spPr>
          <a:xfrm>
            <a:off x="8668189" y="3270804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Query Set</a:t>
            </a:r>
          </a:p>
        </p:txBody>
      </p:sp>
      <p:sp>
        <p:nvSpPr>
          <p:cNvPr id="143" name="Parallelogram 142">
            <a:extLst>
              <a:ext uri="{FF2B5EF4-FFF2-40B4-BE49-F238E27FC236}">
                <a16:creationId xmlns:a16="http://schemas.microsoft.com/office/drawing/2014/main" id="{C71AA280-0174-4D1E-8970-2CAB5601EB6F}"/>
              </a:ext>
            </a:extLst>
          </p:cNvPr>
          <p:cNvSpPr/>
          <p:nvPr/>
        </p:nvSpPr>
        <p:spPr>
          <a:xfrm>
            <a:off x="6077855" y="692166"/>
            <a:ext cx="2347445" cy="52247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Relevant Questions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296978D3-2A05-4ACF-B835-EB52CAEAEF72}"/>
              </a:ext>
            </a:extLst>
          </p:cNvPr>
          <p:cNvSpPr/>
          <p:nvPr/>
        </p:nvSpPr>
        <p:spPr>
          <a:xfrm>
            <a:off x="9169939" y="682662"/>
            <a:ext cx="1273216" cy="5224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83173CD-AA8B-44CA-9322-2E171E293D49}"/>
              </a:ext>
            </a:extLst>
          </p:cNvPr>
          <p:cNvCxnSpPr>
            <a:stCxn id="60" idx="0"/>
            <a:endCxn id="143" idx="4"/>
          </p:cNvCxnSpPr>
          <p:nvPr/>
        </p:nvCxnSpPr>
        <p:spPr>
          <a:xfrm flipH="1" flipV="1">
            <a:off x="7251578" y="1214640"/>
            <a:ext cx="2064" cy="7808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C93DFCE-0290-4C7A-89CA-60E27FA8E2FB}"/>
              </a:ext>
            </a:extLst>
          </p:cNvPr>
          <p:cNvCxnSpPr>
            <a:stCxn id="143" idx="2"/>
            <a:endCxn id="145" idx="2"/>
          </p:cNvCxnSpPr>
          <p:nvPr/>
        </p:nvCxnSpPr>
        <p:spPr>
          <a:xfrm flipV="1">
            <a:off x="8359991" y="943899"/>
            <a:ext cx="809948" cy="95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BD97F82-3DE9-41F9-8C44-F03D71688A0D}"/>
              </a:ext>
            </a:extLst>
          </p:cNvPr>
          <p:cNvCxnSpPr>
            <a:stCxn id="141" idx="5"/>
            <a:endCxn id="140" idx="3"/>
          </p:cNvCxnSpPr>
          <p:nvPr/>
        </p:nvCxnSpPr>
        <p:spPr>
          <a:xfrm flipH="1">
            <a:off x="8004096" y="3532041"/>
            <a:ext cx="72940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0846264-AA76-4FBC-90D6-BF1E2561F893}"/>
              </a:ext>
            </a:extLst>
          </p:cNvPr>
          <p:cNvCxnSpPr>
            <a:stCxn id="140" idx="0"/>
            <a:endCxn id="60" idx="2"/>
          </p:cNvCxnSpPr>
          <p:nvPr/>
        </p:nvCxnSpPr>
        <p:spPr>
          <a:xfrm flipV="1">
            <a:off x="7253642" y="2517988"/>
            <a:ext cx="0" cy="7528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2B6AF16-E9EA-4A56-9DCC-E3FFD5C16DDE}"/>
              </a:ext>
            </a:extLst>
          </p:cNvPr>
          <p:cNvSpPr txBox="1"/>
          <p:nvPr/>
        </p:nvSpPr>
        <p:spPr>
          <a:xfrm>
            <a:off x="4754383" y="652994"/>
            <a:ext cx="125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Output!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2A44E5-1B93-4B71-B223-C4AC9D9D2902}"/>
              </a:ext>
            </a:extLst>
          </p:cNvPr>
          <p:cNvSpPr txBox="1"/>
          <p:nvPr/>
        </p:nvSpPr>
        <p:spPr>
          <a:xfrm>
            <a:off x="9139991" y="2809139"/>
            <a:ext cx="125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Query!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585983-E8F4-4C24-9826-73B3B2D4BE06}"/>
              </a:ext>
            </a:extLst>
          </p:cNvPr>
          <p:cNvSpPr txBox="1"/>
          <p:nvPr/>
        </p:nvSpPr>
        <p:spPr>
          <a:xfrm>
            <a:off x="3902737" y="2517988"/>
            <a:ext cx="295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Vector Representation!</a:t>
            </a:r>
          </a:p>
        </p:txBody>
      </p:sp>
    </p:spTree>
    <p:extLst>
      <p:ext uri="{BB962C8B-B14F-4D97-AF65-F5344CB8AC3E}">
        <p14:creationId xmlns:p14="http://schemas.microsoft.com/office/powerpoint/2010/main" val="142133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2141</Words>
  <Application>Microsoft Office PowerPoint</Application>
  <PresentationFormat>Widescreen</PresentationFormat>
  <Paragraphs>426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Noto Sans Symbols</vt:lpstr>
      <vt:lpstr>TimesNewRomanPSMT</vt:lpstr>
      <vt:lpstr>Wingdings</vt:lpstr>
      <vt:lpstr>Office Theme</vt:lpstr>
      <vt:lpstr>PowerPoint Presentation</vt:lpstr>
      <vt:lpstr>Presentation Outline</vt:lpstr>
      <vt:lpstr>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Questions?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Madhura Mathkar</dc:creator>
  <cp:lastModifiedBy>PRANAV K SHAH</cp:lastModifiedBy>
  <cp:revision>55</cp:revision>
  <dcterms:modified xsi:type="dcterms:W3CDTF">2020-12-04T17:24:40Z</dcterms:modified>
</cp:coreProperties>
</file>