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858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4A85-A5A7-4AC6-8A17-7B28B868FA3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295F-28DC-4FC0-90E1-8F66D29692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295F-28DC-4FC0-90E1-8F66D29692F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295F-28DC-4FC0-90E1-8F66D29692F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38C3-9F53-461E-8F35-7303308F72D1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DF0A-F32F-43E1-80AB-D69710B89F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285729"/>
            <a:ext cx="7679666" cy="114300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A5C858"/>
                </a:solidFill>
                <a:latin typeface="Arial" pitchFamily="34" charset="0"/>
                <a:cs typeface="Arial" pitchFamily="34" charset="0"/>
              </a:rPr>
              <a:t>EMPLOYEE  PERFORMANCE ANALYSIS</a:t>
            </a:r>
            <a:endParaRPr lang="en-US" sz="3600" b="1" dirty="0">
              <a:solidFill>
                <a:srgbClr val="A5C8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AutoShape 2" descr="data:image/png;base64,iVBORw0KGgoAAAANSUhEUgAAAXwAAAEECAYAAAArlo9mAAAABHNCSVQICAgIfAhkiAAAAAlwSFlzAAALEgAACxIB0t1+/AAAADh0RVh0U29mdHdhcmUAbWF0cGxvdGxpYiB2ZXJzaW9uMy4xLjMsIGh0dHA6Ly9tYXRwbG90bGliLm9yZy+AADFEAAAfjUlEQVR4nO3de1hUdeIG8HeYAXVEHRBMTU28pW3bxbv9EMLL6rqLZkASiaW0+1gkIRoQAl6KjFXUxMS0shZ1hZQeNd3a9YKIW9aalzKvCIoYigIpcnEu5/cHy2yujkdgzjnjnPfzPD01t/N9nRnf+XZmzvdoBEEQQERETs9F6QBERCQPFj4RkUqw8ImIVIKFT0SkEix8IiKV0CkdwBaLxQKzmT8gIiJqDFdXrc3bHLbwzWYBlZXVSscgIrqveHu3sXkbd+kQEakEC5+ISCVY+EREKsHCJyJSCRa+ChQWnsWUKZNQVFSodBSi21RUlCM5OR4VFRVKR3F6LHwVWL58MWpqqrF8+WKloxDdZtOmjThx4ids3rxR6ShOj4Xv5AoLz+LChWIAQHHxec7yyaFUVJRjz55dEAQBe/bs5CxfYix8J/e/s3rO8smRbNq0EYJgAVB/sCVn+dJi4Tu5htl9g+Li8wolIbrdvn25MJlMAACTyYS8vD0KJ3JuLHwn16VL11sud+3aTaEkRLcbPvxp6HT1B/zrdDr4+QUonMi5sfCdXFTU7LteJlJScHAoNJr6GnJxcUFQUKjCiZwbC9/J+fj0sM7yu3bthu7dfRRORPRfHh6eCAgYCY1Gg4CAUfDw8FA6klNj4atAVNRstGql5+yeHFJwcCj69n2Es3sZaBz1JOZGo5mrZRIRNRJXyyQiIhY+EZFasPCJiFSCha8CXJyKHBnfn/Jh4asAF6ciR8b3p3wkK/wjR44gPDz8luu2bduGSZMmSTUk3QEXpyJHxvenvCQp/DVr1iAxMRF1dXXW644fP45NmzbBQX8F6rS4OBU5Mr4/5SXJ7/C/+uorPPzww4iNjUV2djYqKiowe/ZsxMbGIikpCdnZ2aLbsFgsMJv54dBcEyYEorr6v8cz6PV6bNmyTcFERP/F96f9ubpqbd6mk2LAMWPG4MKFCwAAs9mMOXPmICEhAS1atLjnbZjNAg+8sgNfX3/s3v1PmEwm6HQ6DB/+NJ9Xchh8f9qfogdeHTt2DOfOncO8efMQExODM2fOICUlReph6T+4OBU5Mr4/5SV54T/22GPYvn07MjMzsWTJEvTq1Qtz5syRelj6Dy5ORY6M7095SbJLhxxLcHAoiovPc/ZEDonvT/lw8TQiIifCxdOIiIiFT0SkFix8IiKVYOETEakEC5+IFMXVMuXDwiciRXG1TPmw8IlIMVwtU14sfCJSDFfLlBcLn4gUs29fLkwmEwDAZDIhL2+PwomcGwufiBQzfPjT0OnqV3jR6XTw8wtQOJFzY+ETkWK4Wqa8WPhEpBiulikvrpZJRIriapny4WqZREROhKtlEhERC5+ISC1Y+EREKsHCJyJSCckK/8iRIwgPDwcAHD9+HGFhYQgPD0dERASuXLki1bBERGSDJIW/Zs0aJCYmoq6uDgCQkpKCpKQkZGZmYvTo0VizZo0UwxIR0V1I8jv8bt26IT09HbGxsQCAJUuWoEOHDgAAs9mMFi1aSDGsQ9q7dzd27/6nohkqKysBAAaDQdEcADBixGj4+49QOgaRKklS+GPGjMGFCxeslxvK/vvvv8e6deuwfv160W1otRoYDHop4slKr3eDTqdVNMMvv9QvOevl1V7RHED98+EMryvR/Ui2I2137NiBjIwMrF69Gp6enqL3N5sFpzjwatAgXwwa5Ktohrlz3wQAJCW9rWiOBs7wuhI5qrsdeCVL4W/ZsgVZWVnIzMx0iN0KRERqJFr4x48fR1ZWlvULWABYuHDhPQ9gNpuRkpKCTp06YcaMGQCAQYMGISoqqglxiYioqUQLPz4+HpMnT0bHjh0bteEuXbogOzsbAPDtt982LR0REdmNaOF7eXkhJCREjixERCQh0cJ/8MEHsXr1avTr1w8ajQYA4Our7JeQRETUeKKFbzQaUVhYiMLCQut1LHwiovuPaOEvXLgQp06dwpkzZ+Dj44N+/frJkYuIiOxMdGmFzMxMJCUl4dChQ0hKSsJHH30kRy4iUon8/DyEhATiX//KVzqK0xOd4X/xxRdYv349dDodjEYjQkNDERERIUc2IlKB999fCgBIT0/DU09xd7GURGf4giBAp6v/XHB1dYWrq6vkoYhIHfLz82AymQAAJpOJs3yJic7wBwwYgKioKAwYMAAHDx7Ek08+KUcuIlKBhtl9A87ypSVa+HFxccjNzUVBQQGCgoLg7+8vRy4iUoGG2b2ty2RfNnfp7NmzBwCQlZWFS5cuwd3dHaWlpcjKypItHBE5t4bdxbYuk33ZLPyGNdTLyspu+4eIyB4iI2fecnnGjFkKJVEHmx+nEydOBAC4uLjg1VdftV6flpYmfSoiUgVfXz+8//5SmEwm6HQ67r+XmM3C/+yzz7Bp0yYUFBQgLy8PQP3KlyaTCbNm8VOYiOwjMnIm3ntvEWf3MrBZ+BMmTMCwYcPwwQcfYPr06QDqZ/vt2yt/1iQich6+vn7w9fVTOoYq2NyH7+bmhi5dumDu3LnIzc3Fhx9+iH/84x9yZiMiIjsSPfAqOTkZ58+fx//93/+hpKQEiYmJcuQiIiI7E/0N1Llz56wnHR81ahRCQ0MlD0VERPYnOsOvq6tDTU0NAKC2thZms1nyUEREZH+iM/wpU6ZgwoQJ6N27N86cOWM9L62YI0eOYPHixcjMzMS5c+cQHx8PjUaD3r17Y+7cuXBxEf2sISIiOxIt/PHjx8PPzw/FxcXo0qULPDw8RDe6Zs0abN26Fa1atQJQv6Z+dHQ0hgwZguTkZOzatQujR49ufnoiIrpnooW/e/du5OTkoK6uznrdmjVr7vqYbt26IT09HbGxsQCAY8eOYfDgwQAAPz8/7N+/n4VPRCQz0cJPTU3FggUL0K5du3ve6JgxY3DhwgXrZUEQrOfDbd26Na5fvy66Da1WA4NBf89jkm06nRYA+HwSqZxo4ffu3RtDhgxp1iC/3l9/48YNtG3bVvQxZrOAysrqZo1L9Uym+i/a+XwSOT9v7zY2bxMt/JEjR2LSpEno0aOH9bqFCxc2KsAjjzyCAwcOYMiQIcjLy8PQoUMb9XgiImo+0cLPzMzEyy+/jDZtbH9qiImLi0NSUhKWLFmCHj16YMyYMU3eFhERNY1o4Xt5eWHcuHGN3nCXLl2QnZ0NAPDx8cG6desan46IiOxGtPBbtmyJiIgIPPLII9YvXmNiYiQPRkRE9iVa+AEBAXLkICIiiYke7hoYGIjq6mocPXoU165dwx/+8Ac5chERkZ3d02qZxcXFXC2TiOg+x9UyiYhUgqtlEhGphOgM/8UXX7xltcyoqCg5chERkZ2JFr63tzeys7MbtVomERE5HtFdOunp6TAYDPjtb3/Lsiciuo+JzvA1Gg0iIyPh4+NjXQSNB14REd1/RAs/KChIjhxERCQxm4VfXV2NnJwc6PV6PPPMMzwlIRHRfc5mi8fHx6O0tBSHDx/GsmXL5MxEREQSsDnDr6iowPLly2GxWDBt2jQ5MxERkQRszvAbVsZ0cXGBxWKRLRAREUnD5gxfEAQYjUYIgnDLfwOAm5ubbAGJiMg+bBZ+SUkJxo4day35hrNUaTQa7Nq1S550RERkNzYLf/fu3QCAn3/+GZ06dbJeX1BQIH0qIiKyO5uFf+rUKVy+fBmLFi1CbGwsBEGAxWJBWloatmzZImdGIiKyA5uFf+3aNWzfvh1Xr17FF198AaB+d05YWFiTBjIajYiPj0dJSQlcXFzw1ltvoWfPnk1LTUREjWaz8AcOHIiBAwfi2LFj+M1vfgMAsFgsTT4Aa+/evTCZTNi4cSP279+PZcuWIT09vWmpiYio0USXVjh//jyKiopw8+ZNLFq0CBEREYiIiGj0QD4+PjCbzbBYLKiqqoJOd/ehtVoNDAZ9o8eh2+l0WgDg80mkcqKF//HHH2P16tWIiYlBbm4upk2b1qTC1+v1KCkpwe9//3tUVFRg1apVd72/2SygsrK60ePQ7Uym+pPW8Pkkcn7e3m1s3ia6f6bhN/etW7eGm5sbbty40aQQn3zyCXx9ffHVV19hy5YtiI+PR11dXZO2RUREjSda+F27dkVQUBCCgoKwYsUKPPbYY00aqG3btmjTpv6Tp127djCZTDxdIhGRjER36bz77ru4ceMGWrdujUcffRTe3t5NGuill15CQkICwsLCYDQaMXPmTOj13KdMRCQX0cI/fPgwcnJyYDQaAQCXL1/GRx991OiBWrdujffee6/xCYmIyC5Ed+m8/fbbGDx4MKqqqtC5c2cYDAY5chERkZ2JFn7btm3xxz/+Ee7u7pgxYwYuXbokRy4iIrIz0cLXaDQ4ffo0ampqcPbsWZSVlcmRi4iI7Ey08OPj43H69GmEh4dj9uzZeP755+XIRUREdiZa+L1798a4ceMwYMAA5OTkoEOHDnLkIiKV+PzzzxASEogtWzYrHcXpNXphnI8//liKHESkUhs2/BUAsG7dJ8oGUYFGF37DCVGIiJrr888/u+UyZ/nSanThN5zrloiouRpm9w04y5eWzQOvfH1973h9ZWWlZGGIiEg6Ngs/Pz9fzhxERCQx0V06ly5dwuzZsxEREYHs7GwcOXJEjlxEpAJhYVNuuTx58kvKBFEJ0cJPSkpCUFAQbt68iYEDByIlJUWOXESkAhMnhtxyecKEIIWSqINo4dfV1WHYsGHQaDTo0aMHWrRoIUcuIlKJhlk+Z/fSE10t083NDfv27YPFYsHhw4etJ0QhIrKHiRNDbpvpkzREZ/hvvfUWcnJyUFFRgY8//hjz5s2TIRYREdmbaOG3aNECwcHB2L59OwYPHox27drJkYuIiOxMtPBjYmJw/fp1APWnJnzjjTckD0VERPYnWvg1NTUYO3YsACAwMBA1NTWShyIi9cjPz0NISCD+9S8e+yM10cJ3dXXF/v37UVVVha+//houLo1ejcHqgw8+wKRJk/Dss8/is88+E38AETm9999fCgBIT09TOInzu6dTHK5fvx4hISHYsGEDFixY0KSBDhw4gEOHDuFvf/sbMjMzUVpa2qTtEJHzyM/Pg8lkAgCYTCbO8iUm+rPMhx56CCtXrmz2QPn5+ejTpw8iIyNRVVWF2NjYZm+TiO5vDbP7BunpaXjqqTuv40XNJ1r4q1atwocffoiWLVtar2vKOjsVFRW4ePEiVq1ahQsXLuCVV17Bl19+aXP1Ta1WA4NB3+hx6HY6nRYA+HySw2mY3f/6Mt+n0hEt/L///e/Yt28fWrVq1ayBDAYDevToATc3N+sRu+Xl5Wjfvv0d7282C6isrG7WmFTPZDIDAJ9Pcjg6ne6W0tfpdHyfNpO3dxubt4kW/oMPPnjL7L6pBgwYgL/+9a+YOnUqLl++jJqaGhgMhmZv15a1a9egqOisZNu/nzQ8D3PnvqlwEsfQvXsPTJ36J6VjEIDIyJl4771F1sszZsxSMI3zEy18o9GIwMBA9OnTB0D9CVDS0hr/bXpAQAC+++47BAcHQxAEJCcnQ6vVNj7xPSoqOotjJ0/BrPeUbIz7hcbiCgA4WnxF4STK01aXKx2BfsXX1w/vv78UJpMJOp2O++8lJlr4f/qT/WZCcn9Ra9Z7oqbvOFnHJMfW6sQOpSPQ/2iY5XN2Lz2bhb9nzx4EBASgsLDwttsGDx4saSgiUg9fXz/4+vopHUMVbBZ+w6kMy8rKZAtDRETSsVn4EydORHl5OV577TUAQG5uLtzc3PDUU0/JFo6IiOzH5pG227Ztw6RJk2A0GrFixQpkZGRgw4YNyMjIkDMfERHZic3C37x5M7Zs2QJXV1ds3LgR6enpWL58Ofbs2SNnPiIishObu3S0Wi30ej3OnDkDT09PdOjQAQCatXgaEREpx2Z7m81mVFVV4csvv4SfX/036KWlpbcdCk1ERPcHmzP8qVOnYvz48fDy8kJGRgaOHj2K6OhoJCUlyZmPiCSyd+9u7N79T6VjWH8RKOWR9/dixIjR8PcfoWgGqdksfH9/f+zevdt62dXVFdnZ2fDy8pIlGBGpQ2Vl/dHPShe+GogeaXv69GlUVVXBxcUFS5YswfTp0zFs2DA5shGRhPz9RzjEjLZhjaf58xcqnMT5iX4DO3fuXLi5uSEjIwMzZ87EihUr5MhFRER2Jlr4Op0OvXv3htFoxBNPPAGz2SxHLiIisjPRwtdoNJg1axb8/PywY8eOZq+LT0REyhDdh7906VL88MMP8PPzw4EDB7B06VKxhxARkQMSneFHRkbC398fGo0GQ4cO5TfpRET3KdEZfrt27fDpp5/Cx8fHepStry9PUkBEdL8RLXwPDw+cOHECJ06csF7Hwiciuv+IFv7Chbf+Nvby5cuShSEiIumIFv7y5cuxYcMGGI1G1NbWonv37ti+fbsc2YiIyI5Ev7TNy8tDXl4eAgMDsWPHDjzwwAPNGvDq1avw9/dHQUFBs7ZDRESNI1r4BoMBbm5uuHHjBh566CHU1NQ0eTCj0Yjk5GS0bNmyydsgIqKmEd2l07FjR2zatAmtWrVCWloaqqqqmjxYamoqQkNDsXr1atH7arUaGAz6Jo+l02mb/FhybjqdtlnvLbKvhr+rfE2kJ1r4CxYsQGlpKcaOHYvPP/+8yQde5eTkwNPTE8OHD7+nwjebBVRWVjdpLAAwmbgEBN2ZyWRu1nuL7Kvh7ypfE/vw9m5j8zbRwq+urkZWVhbKysrw9NNPw9XVtUkhNm/eDI1Gg6+//hrHjx9HXFwcMjIy4O3t3aTtERFR44juw09ISEDXrl1RVFQELy8vzJkzp0kDrV+/HuvWrUNmZib69euH1NRUlj0RkYxEC7+yshLBwcHQ6XTo378/BEGQIxcREdmZ6C4dANafUJaWltrlJOaZmZnN3gYRETWOzfY+efIkAGDOnDlISEjATz/9hKioKMTHx8sWjoiI7MfmDP/1119HaGgoXnrpJWRlZcmZiYiIJGBzhp+Tk4PCwkJERESgrKxMzkxERCQBmzN8vV6P+fPn47vvvsPzzz+Pxx9/3HpbWlqaLOGIiMh+7vqlbUFBAdLS0jB48GA888wzcmUiIiIJ2Cz81atXY+PGjUhOTsbTTz8tYyQiIpKCzcL/8ccfsXnzZnh4eMiZh4iIJGKz8JcvXy5nDiIikljzj6IiIqL7AgufiEglWPhERCrBwiciUgkWPhGRSrDwiYhUgoVPRKQSLHwiIpVg4RMRqQQLn4hIJe7pFIf2YDQakZCQgJKSEty8eROvvPIKRo4cKdfwRESqJ1vhb926FQaDAYsWLUJFRQUmTpzIwicikpFshT927FiMGTPGelmr1Uo6XmVlBbTVV9HqxA5Jx6H7i7b6KiorpX3v3Yu1a9egqOis0jEcQsPzMHfumwoncQzdu/fA1Kl/kmTbshV+69atAQBVVVWIiopCdHT0Xe+v1WpgMOibPJ5Wy68n6M60Wpdmvbfs4cKFcyg6dRTd3M2K5nAE7aABAFguHlI4ifLOV2mh02kle3/KVvgA8PPPPyMyMhJhYWEIDAy8633NZgGVldVNHqtNm3Yw642o6Tuuydsg59PqxA60adOuWe8tezCZzOjmbkZC/2uK5iDH8s73bWEymZv1/vT2bmPzNtkK/8qVK5g2bRqSk5MxbNgwuYYlIqL/kG2/x6pVq3Dt2jWsXLkS4eHhCA8PR21trVzDExGpnmwz/MTERCQmJso1HBER/Q9+s0lEpBIsfCIilWDhExGpBAufiEglWPhERCrBwiciUgkWPhGRSsi6tILctNXlXDwNgMZYAwAQXFspnER52upyAF5Kx0BlZQUqrmvxzvdtlY5CDuTcdS08Kisk277TFn737j2UjuAwGlYj7N61q8JJHIEX3xukWk5b+FItL3o/alh2dv78hQonoQYGgwfaVhdx8TS6xTvft4WLwUOy7XMfPhGRSrDwiYhUgoVPRKQSLHwiIpVg4RMRqQQLn4hIJVj4REQqwcInIlIJ2Q68slgsmDdvHk6ePAk3Nze8/fbbeOihh+QanohI9WSb4e/cuRM3b95EVlYWZs2ahXfffVeuoYmICDLO8A8ePIjhw4cDAJ544gn8+OOPcg2tqL17d2P37n8qmqFhLZ2GJRaUNGLEaPj7j1A6hkM4X6Xs4mm/3NSgso57dRsYWljQzk1QNMP5Ki26S7h92Qq/qqoK7u7u1starRYmkwk63Z0jaLUaGAx6ueJJRq93g06nVTRD+/btAUDxHED98+EMr2tzPfxwH8VfD11FOVzKyxXN4Eh0np5w8/BUNEMvAD179pTs74hshe/u7o4bN25YL1ssFptlDwBms4DKymo5oklq0CBfDBrkq3QMh+IMr2tzhYVNVToCObDm/B3x9m5j8zbZ/n+uf//+yMvLAwAcPnwYffr0kWtoIiKCjDP80aNHY//+/QgNDYUgCHjnnXfkGpqIiABoBEFQ9lsKG4xGM//Xn4iokRxilw4RESmLhU9EpBIsfCIilWDhExGpBAufiEglHPZXOkREZF+c4RMRqQQLn4hIJVj4REQqwcInIlIJFj4RkUqw8ImIVIKFT0SkEix8J2c0GvHGG28gLCwMwcHB2LVrl9KRiG5x9epV+Pv7o6CgQOkoTk+29fBJGVu3boXBYMCiRYtQUVGBiRMnYuTIkUrHIgJQPyFJTk5Gy5YtlY6iCpzhO7mxY8fi9ddft17WapU/ry1Rg9TUVISGhqJDhw5KR1EFFr6Ta926Ndzd3VFVVYWoqChER0crHYkIAJCTkwNPT08MHz5c6SiqwbV0VODnn39GZGSkdT8+kSN44YUXoNFooNFocPz4cXTv3h0ZGRnw9vZWOprTYuE7uStXriA8PBzJyckYNmyY0nGI7ig8PBzz5s1Dz549lY7i1LhLx8mtWrUK165dw8qVKxEeHo7w8HDU1tYqHYuIFMAZPhGRSnCGT0SkEix8IiKVYOETEakEC5+ISCVY+EREKsG1dMhhHDhwANHR0ejVqxcAoK6uDoGBgQgPDxd97M6dO7Fs2TI899xzmDJlitRRmyw8PBw1NTVo1aoVLBYLrl27htmzZ8Pf39/mY7KysvDss8/izJkz2LVrF1577TUZE5MzYeGTQxk6dCiWLl0KALh58ybGjh2LCRMmoG3btnd93J49exATE4MRI0bIEbNZUlNTrQcYnT17FlFRUXct/A8++ADPPPMM+vXrh379+skVk5wQC58cVlVVFVxcXKxLQwCAwWDAO++8g59++gmLFy+Gq6srQkJCkJubi6NHj8LDwwPFxcX49NNP4ebmhu7du2PBggXYtm0bNm/eDIvFgqioKCQnJ+PJJ5/EuXPnMHToUFy/fh1Hjx6Fj48PFi1ahFOnTuHdd9+1zsITExPRv39//O53v0P//v1RWFiI9u3bIz09HUajEW+++SYuXrwIo9GIpKQkPProo5g7dy7OnTsHi8WC6OhoDBky5LY/48WLF60fZt9++y1WrFgBAKitrUVqair+/e9/o6ysDDNnzsSLL76IjRs3YunSpTZzxMbG4vLly+jUqRO+++475Ofny/eCkeMTiBzEN998IwwdOlSYPHmyEB4eLkybNk3Izc0VQkJChNOnTwuCIAjZ2dnCkiVLhG+++UYIDAy0PjYuLk7Yu3evUF5eLowaNUq4fv26IAiCkJKSImRmZgqbN28Wpk+fbr1/v379hJKSEuHmzZvCE088IZw+fVqwWCxCQECA8Msvvwjbt28XTpw4IQiCIGzdulWYM2eOIAiC0LdvX+HixYuCIAjCpEmThEOHDglr164VFi1aJAiCIJw8eVJYu3atsH79euEvf/mLIAiCUF5eLowbN04QBEGYPHmyEBQUJEyaNEkYPny4MGPGDKGoqEgQBEFYt26dUFpaKgiCIGRkZAgrV64UBEEQAgIChNraWuGbb74RoqOjbeb45JNPhNTUVEEQBOHMmTNC37597ffikFPgDJ8cyq936TSIiYnB/PnzAdSvn+7j4wMA1n//WnFxMXr16gV3d3cAwKBBg5Cfn4/HH3/8lvsbDAZ07twZAKDX663fG7Rp0wZ1dXXo0KEDVq5ciZYtW+LGjRvW7Xl4eKBTp04AgE6dOqGurg5nz56Fn58fAKBPnz7o06cP5s2bh4MHD+Lo0aMAAJPJhIqKCgD/3aWzceNGfPHFF9btPfDAA0hJSYFer8elS5fQv39/m8/TnXIUFBRYc/Ts2ROenp738IyTmrDwyeH5+PggNTUVnTt3xsGDB1FWVgYAcHG5/UdmXbp0QUFBAaqrq6HX6/Htt99ai/7X99doNHcdMyUlBYsXL0bPnj2xfPlylJSU2Hxcz5498cMPP2DUqFEoLi7GsmXL8Pjjj6Njx46YPn06amtrkZGRgXbt2t3yuNDQUBw8eBBLly5FXFwcEhMTsXPnTri7uyMuLg7Cf1Y90Wg0sFgstzz2Tjn69OmDQ4cOYdSoUTh//rz1A4aoAQufHN68efMQFxcHs9kMoL6ML1++fMf7enp6YsaMGZgyZQpcXFzQrVs3zJ49G9u3b2/UmOPHj8err76K9u3bo2PHjnctz9DQUCQkJGDy5Mkwm81ISEjAww8/jMTEREyePBlVVVUICwu74wfUnDlzMH78eEyYMAETJkzAc889h7Zt28LLy8v6Zxw4cCD+/Oc/W7/HsCU4OBjx8fF44YUX0LlzZ7Ro0aJRf2Zyflw8jchJfP/996iuroavry+Kiorw8ssvY+fOnUrHIgfCwidyEmVlZYiJiYHRaITJZEJUVJR1nz4RwMInIlINLq1ARKQSLHwiIpVg4RMRqQQLn4hIJVj4REQq8f88ejzHm51EL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468" name="AutoShape 4" descr="data:image/png;base64,iVBORw0KGgoAAAANSUhEUgAAAXwAAAEECAYAAAArlo9mAAAABHNCSVQICAgIfAhkiAAAAAlwSFlzAAALEgAACxIB0t1+/AAAADh0RVh0U29mdHdhcmUAbWF0cGxvdGxpYiB2ZXJzaW9uMy4xLjMsIGh0dHA6Ly9tYXRwbG90bGliLm9yZy+AADFEAAAfjUlEQVR4nO3de1hUdeIG8HeYAXVEHRBMTU28pW3bxbv9EMLL6rqLZkASiaW0+1gkIRoQAl6KjFXUxMS0shZ1hZQeNd3a9YKIW9aalzKvCIoYigIpcnEu5/cHy2yujkdgzjnjnPfzPD01t/N9nRnf+XZmzvdoBEEQQERETs9F6QBERCQPFj4RkUqw8ImIVIKFT0SkEix8IiKV0CkdwBaLxQKzmT8gIiJqDFdXrc3bHLbwzWYBlZXVSscgIrqveHu3sXkbd+kQEakEC5+ISCVY+EREKsHCJyJSCRa+ChQWnsWUKZNQVFSodBSi21RUlCM5OR4VFRVKR3F6LHwVWL58MWpqqrF8+WKloxDdZtOmjThx4ids3rxR6ShOj4Xv5AoLz+LChWIAQHHxec7yyaFUVJRjz55dEAQBe/bs5CxfYix8J/e/s3rO8smRbNq0EYJgAVB/sCVn+dJi4Tu5htl9g+Li8wolIbrdvn25MJlMAACTyYS8vD0KJ3JuLHwn16VL11sud+3aTaEkRLcbPvxp6HT1B/zrdDr4+QUonMi5sfCdXFTU7LteJlJScHAoNJr6GnJxcUFQUKjCiZwbC9/J+fj0sM7yu3bthu7dfRRORPRfHh6eCAgYCY1Gg4CAUfDw8FA6klNj4atAVNRstGql5+yeHFJwcCj69n2Es3sZaBz1JOZGo5mrZRIRNRJXyyQiIhY+EZFasPCJiFSCha8CXJyKHBnfn/Jh4asAF6ciR8b3p3wkK/wjR44gPDz8luu2bduGSZMmSTUk3QEXpyJHxvenvCQp/DVr1iAxMRF1dXXW644fP45NmzbBQX8F6rS4OBU5Mr4/5SXJ7/C/+uorPPzww4iNjUV2djYqKiowe/ZsxMbGIikpCdnZ2aLbsFgsMJv54dBcEyYEorr6v8cz6PV6bNmyTcFERP/F96f9ubpqbd6mk2LAMWPG4MKFCwAAs9mMOXPmICEhAS1atLjnbZjNAg+8sgNfX3/s3v1PmEwm6HQ6DB/+NJ9Xchh8f9qfogdeHTt2DOfOncO8efMQExODM2fOICUlReph6T+4OBU5Mr4/5SV54T/22GPYvn07MjMzsWTJEvTq1Qtz5syRelj6Dy5ORY6M7095SbJLhxxLcHAoiovPc/ZEDonvT/lw8TQiIifCxdOIiIiFT0SkFix8IiKVYOETEakEC5+IFMXVMuXDwiciRXG1TPmw8IlIMVwtU14sfCJSDFfLlBcLn4gUs29fLkwmEwDAZDIhL2+PwomcGwufiBQzfPjT0OnqV3jR6XTw8wtQOJFzY+ETkWK4Wqa8WPhEpBiulikvrpZJRIriapny4WqZREROhKtlEhERC5+ISC1Y+EREKsHCJyJSCckK/8iRIwgPDwcAHD9+HGFhYQgPD0dERASuXLki1bBERGSDJIW/Zs0aJCYmoq6uDgCQkpKCpKQkZGZmYvTo0VizZo0UwxIR0V1I8jv8bt26IT09HbGxsQCAJUuWoEOHDgAAs9mMFi1aSDGsQ9q7dzd27/6nohkqKysBAAaDQdEcADBixGj4+49QOgaRKklS+GPGjMGFCxeslxvK/vvvv8e6deuwfv160W1otRoYDHop4slKr3eDTqdVNMMvv9QvOevl1V7RHED98+EMryvR/Ui2I2137NiBjIwMrF69Gp6enqL3N5sFpzjwatAgXwwa5Ktohrlz3wQAJCW9rWiOBs7wuhI5qrsdeCVL4W/ZsgVZWVnIzMx0iN0KRERqJFr4x48fR1ZWlvULWABYuHDhPQ9gNpuRkpKCTp06YcaMGQCAQYMGISoqqglxiYioqUQLPz4+HpMnT0bHjh0bteEuXbogOzsbAPDtt982LR0REdmNaOF7eXkhJCREjixERCQh0cJ/8MEHsXr1avTr1w8ajQYA4Our7JeQRETUeKKFbzQaUVhYiMLCQut1LHwiovuPaOEvXLgQp06dwpkzZ+Dj44N+/frJkYuIiOxMdGmFzMxMJCUl4dChQ0hKSsJHH30kRy4iUon8/DyEhATiX//KVzqK0xOd4X/xxRdYv349dDodjEYjQkNDERERIUc2IlKB999fCgBIT0/DU09xd7GURGf4giBAp6v/XHB1dYWrq6vkoYhIHfLz82AymQAAJpOJs3yJic7wBwwYgKioKAwYMAAHDx7Ek08+KUcuIlKBhtl9A87ypSVa+HFxccjNzUVBQQGCgoLg7+8vRy4iUoGG2b2ty2RfNnfp7NmzBwCQlZWFS5cuwd3dHaWlpcjKypItHBE5t4bdxbYuk33ZLPyGNdTLyspu+4eIyB4iI2fecnnGjFkKJVEHmx+nEydOBAC4uLjg1VdftV6flpYmfSoiUgVfXz+8//5SmEwm6HQ67r+XmM3C/+yzz7Bp0yYUFBQgLy8PQP3KlyaTCbNm8VOYiOwjMnIm3ntvEWf3MrBZ+BMmTMCwYcPwwQcfYPr06QDqZ/vt2yt/1iQich6+vn7w9fVTOoYq2NyH7+bmhi5dumDu3LnIzc3Fhx9+iH/84x9yZiMiIjsSPfAqOTkZ58+fx//93/+hpKQEiYmJcuQiIiI7E/0N1Llz56wnHR81ahRCQ0MlD0VERPYnOsOvq6tDTU0NAKC2thZms1nyUEREZH+iM/wpU6ZgwoQJ6N27N86cOWM9L62YI0eOYPHixcjMzMS5c+cQHx8PjUaD3r17Y+7cuXBxEf2sISIiOxIt/PHjx8PPzw/FxcXo0qULPDw8RDe6Zs0abN26Fa1atQJQv6Z+dHQ0hgwZguTkZOzatQujR49ufnoiIrpnooW/e/du5OTkoK6uznrdmjVr7vqYbt26IT09HbGxsQCAY8eOYfDgwQAAPz8/7N+/n4VPRCQz0cJPTU3FggUL0K5du3ve6JgxY3DhwgXrZUEQrOfDbd26Na5fvy66Da1WA4NBf89jkm06nRYA+HwSqZxo4ffu3RtDhgxp1iC/3l9/48YNtG3bVvQxZrOAysrqZo1L9Uym+i/a+XwSOT9v7zY2bxMt/JEjR2LSpEno0aOH9bqFCxc2KsAjjzyCAwcOYMiQIcjLy8PQoUMb9XgiImo+0cLPzMzEyy+/jDZtbH9qiImLi0NSUhKWLFmCHj16YMyYMU3eFhERNY1o4Xt5eWHcuHGN3nCXLl2QnZ0NAPDx8cG6desan46IiOxGtPBbtmyJiIgIPPLII9YvXmNiYiQPRkRE9iVa+AEBAXLkICIiiYke7hoYGIjq6mocPXoU165dwx/+8Ac5chERkZ3d02qZxcXFXC2TiOg+x9UyiYhUgqtlEhGphOgM/8UXX7xltcyoqCg5chERkZ2JFr63tzeys7MbtVomERE5HtFdOunp6TAYDPjtb3/Lsiciuo+JzvA1Gg0iIyPh4+NjXQSNB14REd1/RAs/KChIjhxERCQxm4VfXV2NnJwc6PV6PPPMMzwlIRHRfc5mi8fHx6O0tBSHDx/GsmXL5MxEREQSsDnDr6iowPLly2GxWDBt2jQ5MxERkQRszvAbVsZ0cXGBxWKRLRAREUnD5gxfEAQYjUYIgnDLfwOAm5ubbAGJiMg+bBZ+SUkJxo4day35hrNUaTQa7Nq1S550RERkNzYLf/fu3QCAn3/+GZ06dbJeX1BQIH0qIiKyO5uFf+rUKVy+fBmLFi1CbGwsBEGAxWJBWloatmzZImdGIiKyA5uFf+3aNWzfvh1Xr17FF198AaB+d05YWFiTBjIajYiPj0dJSQlcXFzw1ltvoWfPnk1LTUREjWaz8AcOHIiBAwfi2LFj+M1vfgMAsFgsTT4Aa+/evTCZTNi4cSP279+PZcuWIT09vWmpiYio0USXVjh//jyKiopw8+ZNLFq0CBEREYiIiGj0QD4+PjCbzbBYLKiqqoJOd/ehtVoNDAZ9o8eh2+l0WgDg80mkcqKF//HHH2P16tWIiYlBbm4upk2b1qTC1+v1KCkpwe9//3tUVFRg1apVd72/2SygsrK60ePQ7Uym+pPW8Pkkcn7e3m1s3ia6f6bhN/etW7eGm5sbbty40aQQn3zyCXx9ffHVV19hy5YtiI+PR11dXZO2RUREjSda+F27dkVQUBCCgoKwYsUKPPbYY00aqG3btmjTpv6Tp127djCZTDxdIhGRjER36bz77ru4ceMGWrdujUcffRTe3t5NGuill15CQkICwsLCYDQaMXPmTOj13KdMRCQX0cI/fPgwcnJyYDQaAQCXL1/GRx991OiBWrdujffee6/xCYmIyC5Ed+m8/fbbGDx4MKqqqtC5c2cYDAY5chERkZ2JFn7btm3xxz/+Ee7u7pgxYwYuXbokRy4iIrIz0cLXaDQ4ffo0ampqcPbsWZSVlcmRi4iI7Ey08OPj43H69GmEh4dj9uzZeP755+XIRUREdiZa+L1798a4ceMwYMAA5OTkoEOHDnLkIiKV+PzzzxASEogtWzYrHcXpNXphnI8//liKHESkUhs2/BUAsG7dJ8oGUYFGF37DCVGIiJrr888/u+UyZ/nSanThN5zrloiouRpm9w04y5eWzQOvfH1973h9ZWWlZGGIiEg6Ngs/Pz9fzhxERCQx0V06ly5dwuzZsxEREYHs7GwcOXJEjlxEpAJhYVNuuTx58kvKBFEJ0cJPSkpCUFAQbt68iYEDByIlJUWOXESkAhMnhtxyecKEIIWSqINo4dfV1WHYsGHQaDTo0aMHWrRoIUcuIlKJhlk+Z/fSE10t083NDfv27YPFYsHhw4etJ0QhIrKHiRNDbpvpkzREZ/hvvfUWcnJyUFFRgY8//hjz5s2TIRYREdmbaOG3aNECwcHB2L59OwYPHox27drJkYuIiOxMtPBjYmJw/fp1APWnJnzjjTckD0VERPYnWvg1NTUYO3YsACAwMBA1NTWShyIi9cjPz0NISCD+9S8e+yM10cJ3dXXF/v37UVVVha+//houLo1ejcHqgw8+wKRJk/Dss8/is88+E38AETm9999fCgBIT09TOInzu6dTHK5fvx4hISHYsGEDFixY0KSBDhw4gEOHDuFvf/sbMjMzUVpa2qTtEJHzyM/Pg8lkAgCYTCbO8iUm+rPMhx56CCtXrmz2QPn5+ejTpw8iIyNRVVWF2NjYZm+TiO5vDbP7BunpaXjqqTuv40XNJ1r4q1atwocffoiWLVtar2vKOjsVFRW4ePEiVq1ahQsXLuCVV17Bl19+aXP1Ta1WA4NB3+hx6HY6nRYA+HySw2mY3f/6Mt+n0hEt/L///e/Yt28fWrVq1ayBDAYDevToATc3N+sRu+Xl5Wjfvv0d7282C6isrG7WmFTPZDIDAJ9Pcjg6ne6W0tfpdHyfNpO3dxubt4kW/oMPPnjL7L6pBgwYgL/+9a+YOnUqLl++jJqaGhgMhmZv15a1a9egqOisZNu/nzQ8D3PnvqlwEsfQvXsPTJ36J6VjEIDIyJl4771F1sszZsxSMI3zEy18o9GIwMBA9OnTB0D9CVDS0hr/bXpAQAC+++47BAcHQxAEJCcnQ6vVNj7xPSoqOotjJ0/BrPeUbIz7hcbiCgA4WnxF4STK01aXKx2BfsXX1w/vv78UJpMJOp2O++8lJlr4f/qT/WZCcn9Ra9Z7oqbvOFnHJMfW6sQOpSPQ/2iY5XN2Lz2bhb9nzx4EBASgsLDwttsGDx4saSgiUg9fXz/4+vopHUMVbBZ+w6kMy8rKZAtDRETSsVn4EydORHl5OV577TUAQG5uLtzc3PDUU0/JFo6IiOzH5pG227Ztw6RJk2A0GrFixQpkZGRgw4YNyMjIkDMfERHZic3C37x5M7Zs2QJXV1ds3LgR6enpWL58Ofbs2SNnPiIishObu3S0Wi30ej3OnDkDT09PdOjQAQCatXgaEREpx2Z7m81mVFVV4csvv4SfX/036KWlpbcdCk1ERPcHmzP8qVOnYvz48fDy8kJGRgaOHj2K6OhoJCUlyZmPiCSyd+9u7N79T6VjWH8RKOWR9/dixIjR8PcfoWgGqdksfH9/f+zevdt62dXVFdnZ2fDy8pIlGBGpQ2Vl/dHPShe+GogeaXv69GlUVVXBxcUFS5YswfTp0zFs2DA5shGRhPz9RzjEjLZhjaf58xcqnMT5iX4DO3fuXLi5uSEjIwMzZ87EihUr5MhFRER2Jlr4Op0OvXv3htFoxBNPPAGz2SxHLiIisjPRwtdoNJg1axb8/PywY8eOZq+LT0REyhDdh7906VL88MMP8PPzw4EDB7B06VKxhxARkQMSneFHRkbC398fGo0GQ4cO5TfpRET3KdEZfrt27fDpp5/Cx8fHepStry9PUkBEdL8RLXwPDw+cOHECJ06csF7Hwiciuv+IFv7Chbf+Nvby5cuShSEiIumIFv7y5cuxYcMGGI1G1NbWonv37ti+fbsc2YiIyI5Ev7TNy8tDXl4eAgMDsWPHDjzwwAPNGvDq1avw9/dHQUFBs7ZDRESNI1r4BoMBbm5uuHHjBh566CHU1NQ0eTCj0Yjk5GS0bNmyydsgIqKmEd2l07FjR2zatAmtWrVCWloaqqqqmjxYamoqQkNDsXr1atH7arUaGAz6Jo+l02mb/FhybjqdtlnvLbKvhr+rfE2kJ1r4CxYsQGlpKcaOHYvPP/+8yQde5eTkwNPTE8OHD7+nwjebBVRWVjdpLAAwmbgEBN2ZyWRu1nuL7Kvh7ypfE/vw9m5j8zbRwq+urkZWVhbKysrw9NNPw9XVtUkhNm/eDI1Gg6+//hrHjx9HXFwcMjIy4O3t3aTtERFR44juw09ISEDXrl1RVFQELy8vzJkzp0kDrV+/HuvWrUNmZib69euH1NRUlj0RkYxEC7+yshLBwcHQ6XTo378/BEGQIxcREdmZ6C4dANafUJaWltrlJOaZmZnN3gYRETWOzfY+efIkAGDOnDlISEjATz/9hKioKMTHx8sWjoiI7MfmDP/1119HaGgoXnrpJWRlZcmZiYiIJGBzhp+Tk4PCwkJERESgrKxMzkxERCQBmzN8vV6P+fPn47vvvsPzzz+Pxx9/3HpbWlqaLOGIiMh+7vqlbUFBAdLS0jB48GA888wzcmUiIiIJ2Cz81atXY+PGjUhOTsbTTz8tYyQiIpKCzcL/8ccfsXnzZnh4eMiZh4iIJGKz8JcvXy5nDiIikljzj6IiIqL7AgufiEglWPhERCrBwiciUgkWPhGRSrDwiYhUgoVPRKQSLHwiIpVg4RMRqQQLn4hIJe7pFIf2YDQakZCQgJKSEty8eROvvPIKRo4cKdfwRESqJ1vhb926FQaDAYsWLUJFRQUmTpzIwicikpFshT927FiMGTPGelmr1Uo6XmVlBbTVV9HqxA5Jx6H7i7b6KiorpX3v3Yu1a9egqOis0jEcQsPzMHfumwoncQzdu/fA1Kl/kmTbshV+69atAQBVVVWIiopCdHT0Xe+v1WpgMOibPJ5Wy68n6M60Wpdmvbfs4cKFcyg6dRTd3M2K5nAE7aABAFguHlI4ifLOV2mh02kle3/KVvgA8PPPPyMyMhJhYWEIDAy8633NZgGVldVNHqtNm3Yw642o6Tuuydsg59PqxA60adOuWe8tezCZzOjmbkZC/2uK5iDH8s73bWEymZv1/vT2bmPzNtkK/8qVK5g2bRqSk5MxbNgwuYYlIqL/kG2/x6pVq3Dt2jWsXLkS4eHhCA8PR21trVzDExGpnmwz/MTERCQmJso1HBER/Q9+s0lEpBIsfCIilWDhExGpBAufiEglWPhERCrBwiciUgkWPhGRSsi6tILctNXlXDwNgMZYAwAQXFspnER52upyAF5Kx0BlZQUqrmvxzvdtlY5CDuTcdS08Kisk277TFn737j2UjuAwGlYj7N61q8JJHIEX3xukWk5b+FItL3o/alh2dv78hQonoQYGgwfaVhdx8TS6xTvft4WLwUOy7XMfPhGRSrDwiYhUgoVPRKQSLHwiIpVg4RMRqQQLn4hIJVj4REQqwcInIlIJ2Q68slgsmDdvHk6ePAk3Nze8/fbbeOihh+QanohI9WSb4e/cuRM3b95EVlYWZs2ahXfffVeuoYmICDLO8A8ePIjhw4cDAJ544gn8+OOPcg2tqL17d2P37n8qmqFhLZ2GJRaUNGLEaPj7j1A6hkM4X6Xs4mm/3NSgso57dRsYWljQzk1QNMP5Ki26S7h92Qq/qqoK7u7u1starRYmkwk63Z0jaLUaGAx6ueJJRq93g06nVTRD+/btAUDxHED98+EMr2tzPfxwH8VfD11FOVzKyxXN4Eh0np5w8/BUNEMvAD179pTs74hshe/u7o4bN25YL1ssFptlDwBms4DKymo5oklq0CBfDBrkq3QMh+IMr2tzhYVNVToCObDm/B3x9m5j8zbZ/n+uf//+yMvLAwAcPnwYffr0kWtoIiKCjDP80aNHY//+/QgNDYUgCHjnnXfkGpqIiABoBEFQ9lsKG4xGM//Xn4iokRxilw4RESmLhU9EpBIsfCIilWDhExGpBAufiEglHPZXOkREZF+c4RMRqQQLn4hIJVj4REQqwcInIlIJFj4RkUqw8ImIVIKFT0SkEix8J2c0GvHGG28gLCwMwcHB2LVrl9KRiG5x9epV+Pv7o6CgQOkoTk+29fBJGVu3boXBYMCiRYtQUVGBiRMnYuTIkUrHIgJQPyFJTk5Gy5YtlY6iCpzhO7mxY8fi9ddft17WapU/ry1Rg9TUVISGhqJDhw5KR1EFFr6Ta926Ndzd3VFVVYWoqChER0crHYkIAJCTkwNPT08MHz5c6SiqwbV0VODnn39GZGSkdT8+kSN44YUXoNFooNFocPz4cXTv3h0ZGRnw9vZWOprTYuE7uStXriA8PBzJyckYNmyY0nGI7ig8PBzz5s1Dz549lY7i1LhLx8mtWrUK165dw8qVKxEeHo7w8HDU1tYqHYuIFMAZPhGRSnCGT0SkEix8IiKVYOETEakEC5+ISCVY+EREKsG1dMhhHDhwANHR0ejVqxcAoK6uDoGBgQgPDxd97M6dO7Fs2TI899xzmDJlitRRmyw8PBw1NTVo1aoVLBYLrl27htmzZ8Pf39/mY7KysvDss8/izJkz2LVrF1577TUZE5MzYeGTQxk6dCiWLl0KALh58ybGjh2LCRMmoG3btnd93J49exATE4MRI0bIEbNZUlNTrQcYnT17FlFRUXct/A8++ADPPPMM+vXrh379+skVk5wQC58cVlVVFVxcXKxLQwCAwWDAO++8g59++gmLFy+Gq6srQkJCkJubi6NHj8LDwwPFxcX49NNP4ebmhu7du2PBggXYtm0bNm/eDIvFgqioKCQnJ+PJJ5/EuXPnMHToUFy/fh1Hjx6Fj48PFi1ahFOnTuHdd9+1zsITExPRv39//O53v0P//v1RWFiI9u3bIz09HUajEW+++SYuXrwIo9GIpKQkPProo5g7dy7OnTsHi8WC6OhoDBky5LY/48WLF60fZt9++y1WrFgBAKitrUVqair+/e9/o6ysDDNnzsSLL76IjRs3YunSpTZzxMbG4vLly+jUqRO+++475Ofny/eCkeMTiBzEN998IwwdOlSYPHmyEB4eLkybNk3Izc0VQkJChNOnTwuCIAjZ2dnCkiVLhG+++UYIDAy0PjYuLk7Yu3evUF5eLowaNUq4fv26IAiCkJKSImRmZgqbN28Wpk+fbr1/v379hJKSEuHmzZvCE088IZw+fVqwWCxCQECA8Msvvwjbt28XTpw4IQiCIGzdulWYM2eOIAiC0LdvX+HixYuCIAjCpEmThEOHDglr164VFi1aJAiCIJw8eVJYu3atsH79euEvf/mLIAiCUF5eLowbN04QBEGYPHmyEBQUJEyaNEkYPny4MGPGDKGoqEgQBEFYt26dUFpaKgiCIGRkZAgrV64UBEEQAgIChNraWuGbb74RoqOjbeb45JNPhNTUVEEQBOHMmTNC37597ffikFPgDJ8cyq936TSIiYnB/PnzAdSvn+7j4wMA1n//WnFxMXr16gV3d3cAwKBBg5Cfn4/HH3/8lvsbDAZ07twZAKDX663fG7Rp0wZ1dXXo0KEDVq5ciZYtW+LGjRvW7Xl4eKBTp04AgE6dOqGurg5nz56Fn58fAKBPnz7o06cP5s2bh4MHD+Lo0aMAAJPJhIqKCgD/3aWzceNGfPHFF9btPfDAA0hJSYFer8elS5fQv39/m8/TnXIUFBRYc/Ts2ROenp738IyTmrDwyeH5+PggNTUVnTt3xsGDB1FWVgYAcHG5/UdmXbp0QUFBAaqrq6HX6/Htt99ai/7X99doNHcdMyUlBYsXL0bPnj2xfPlylJSU2Hxcz5498cMPP2DUqFEoLi7GsmXL8Pjjj6Njx46YPn06amtrkZGRgXbt2t3yuNDQUBw8eBBLly5FXFwcEhMTsXPnTri7uyMuLg7Cf1Y90Wg0sFgstzz2Tjn69OmDQ4cOYdSoUTh//rz1A4aoAQufHN68efMQFxcHs9kMoL6ML1++fMf7enp6YsaMGZgyZQpcXFzQrVs3zJ49G9u3b2/UmOPHj8err76K9u3bo2PHjnctz9DQUCQkJGDy5Mkwm81ISEjAww8/jMTEREyePBlVVVUICwu74wfUnDlzMH78eEyYMAETJkzAc889h7Zt28LLy8v6Zxw4cCD+/Oc/W7/HsCU4OBjx8fF44YUX0LlzZ7Ro0aJRf2Zyflw8jchJfP/996iuroavry+Kiorw8ssvY+fOnUrHIgfCwidyEmVlZYiJiYHRaITJZEJUVJR1nz4RwMInIlINLq1ARKQSLHwiIpVg4RMRqQQLn4hIJVj4REQq8f88ejzHm51EL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406" y="1428736"/>
            <a:ext cx="907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1714488"/>
            <a:ext cx="8572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Problem statement:</a:t>
            </a:r>
            <a:r>
              <a:rPr lang="en-US" dirty="0"/>
              <a:t>Recent years, the employee performance indexes are not healthy and this is becoming a growing concerns among the top management. There has been increased escalations on service delivery and client satisfaction levels came down by 8 percentage points</a:t>
            </a:r>
            <a:r>
              <a:rPr lang="en-US" sz="2000" dirty="0"/>
              <a:t>.</a:t>
            </a:r>
          </a:p>
          <a:p>
            <a:r>
              <a:rPr lang="en-IN" sz="2000" dirty="0" smtClean="0"/>
              <a:t>Dataset provided</a:t>
            </a:r>
            <a:r>
              <a:rPr lang="en-IN" dirty="0" smtClean="0"/>
              <a:t>:</a:t>
            </a:r>
          </a:p>
          <a:p>
            <a:r>
              <a:rPr lang="en-IN" dirty="0" smtClean="0"/>
              <a:t>Dataset provided has information of 1200 employees of the company,28 columns which shows different features of particular employee in excel format.</a:t>
            </a:r>
            <a:endParaRPr lang="en-US" dirty="0"/>
          </a:p>
        </p:txBody>
      </p:sp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3"/>
          <a:srcRect l="1925" t="2678" r="1794" b="16979"/>
          <a:stretch>
            <a:fillRect/>
          </a:stretch>
        </p:blipFill>
        <p:spPr bwMode="auto">
          <a:xfrm>
            <a:off x="142843" y="3857628"/>
            <a:ext cx="881068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85728"/>
            <a:ext cx="7329510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A5C858"/>
                </a:solidFill>
              </a:rPr>
              <a:t>Job role wise </a:t>
            </a:r>
            <a:r>
              <a:rPr lang="en-IN" sz="2400" dirty="0" smtClean="0">
                <a:solidFill>
                  <a:srgbClr val="A5C858"/>
                </a:solidFill>
              </a:rPr>
              <a:t>count of employees not working </a:t>
            </a:r>
            <a:r>
              <a:rPr lang="en-IN" sz="2400" dirty="0" smtClean="0">
                <a:solidFill>
                  <a:srgbClr val="A5C858"/>
                </a:solidFill>
              </a:rPr>
              <a:t>properly:</a:t>
            </a:r>
            <a:endParaRPr lang="en-US" sz="2400" dirty="0"/>
          </a:p>
        </p:txBody>
      </p:sp>
      <p:pic>
        <p:nvPicPr>
          <p:cNvPr id="25602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4572032" cy="44474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5357826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A5C858"/>
                </a:solidFill>
              </a:rPr>
              <a:t>Sale executive </a:t>
            </a:r>
            <a:r>
              <a:rPr lang="en-IN" sz="2000" dirty="0" smtClean="0"/>
              <a:t>job role has many Employees who are not working properly</a:t>
            </a:r>
          </a:p>
          <a:p>
            <a:r>
              <a:rPr lang="en-IN" sz="2000" dirty="0" smtClean="0"/>
              <a:t>w</a:t>
            </a:r>
            <a:r>
              <a:rPr lang="en-IN" sz="2000" dirty="0" smtClean="0"/>
              <a:t>ith count as high as </a:t>
            </a:r>
            <a:r>
              <a:rPr lang="en-IN" sz="2000" dirty="0" smtClean="0">
                <a:solidFill>
                  <a:srgbClr val="A5C858"/>
                </a:solidFill>
              </a:rPr>
              <a:t>64</a:t>
            </a:r>
          </a:p>
          <a:p>
            <a:r>
              <a:rPr lang="en-IN" sz="2000" dirty="0" smtClean="0">
                <a:solidFill>
                  <a:srgbClr val="A5C858"/>
                </a:solidFill>
              </a:rPr>
              <a:t>Manager R&amp;D ,Reasearchscientist,Finance manager, Laboratory technician,Sales representative and manager are the job roles having low performance employees</a:t>
            </a:r>
            <a:endParaRPr lang="en-US" sz="2000" dirty="0">
              <a:solidFill>
                <a:srgbClr val="A5C858"/>
              </a:solidFill>
            </a:endParaRPr>
          </a:p>
        </p:txBody>
      </p:sp>
      <p:pic>
        <p:nvPicPr>
          <p:cNvPr id="25603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142984"/>
            <a:ext cx="3996649" cy="3783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64386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58204" cy="868346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Performance rating vs distance from home: </a:t>
            </a:r>
            <a:endParaRPr lang="en-US" sz="32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86454"/>
            <a:ext cx="8929718" cy="85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For performance rating=2, the distance is high and is low for </a:t>
            </a:r>
          </a:p>
          <a:p>
            <a:pPr>
              <a:buNone/>
            </a:pPr>
            <a:r>
              <a:rPr lang="en-IN" sz="2000" dirty="0" smtClean="0"/>
              <a:t>performance ratings 3 and 4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9698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5338788" cy="4170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757742" cy="6254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A5C858"/>
                </a:solidFill>
              </a:rPr>
              <a:t>PerformanceRating=2: </a:t>
            </a:r>
            <a:endParaRPr lang="en-US" sz="2800" dirty="0">
              <a:solidFill>
                <a:srgbClr val="A5C858"/>
              </a:solidFill>
            </a:endParaRPr>
          </a:p>
        </p:txBody>
      </p:sp>
      <p:pic>
        <p:nvPicPr>
          <p:cNvPr id="28674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3714776" cy="2758563"/>
          </a:xfrm>
          <a:prstGeom prst="rect">
            <a:avLst/>
          </a:prstGeom>
          <a:noFill/>
        </p:spPr>
      </p:pic>
      <p:pic>
        <p:nvPicPr>
          <p:cNvPr id="28675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40290"/>
            <a:ext cx="3786214" cy="28116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43372" y="714356"/>
            <a:ext cx="2000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count  194.000000</a:t>
            </a:r>
          </a:p>
          <a:p>
            <a:r>
              <a:rPr lang="en-US" dirty="0" smtClean="0"/>
              <a:t> mean   9.835052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std </a:t>
            </a:r>
            <a:r>
              <a:rPr lang="en-US" dirty="0" smtClean="0"/>
              <a:t>     8.737010</a:t>
            </a:r>
          </a:p>
          <a:p>
            <a:r>
              <a:rPr lang="en-US" dirty="0" smtClean="0"/>
              <a:t> </a:t>
            </a:r>
            <a:r>
              <a:rPr lang="en-US" dirty="0" smtClean="0"/>
              <a:t>min </a:t>
            </a:r>
            <a:r>
              <a:rPr lang="en-US" dirty="0" smtClean="0"/>
              <a:t>   1.000000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25% </a:t>
            </a:r>
            <a:r>
              <a:rPr lang="en-US" dirty="0" smtClean="0"/>
              <a:t>  2.000000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50% </a:t>
            </a:r>
            <a:r>
              <a:rPr lang="en-US" dirty="0" smtClean="0"/>
              <a:t>  7.000000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75% </a:t>
            </a:r>
            <a:r>
              <a:rPr lang="en-US" dirty="0" smtClean="0"/>
              <a:t>  15.000000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max </a:t>
            </a:r>
            <a:r>
              <a:rPr lang="en-US" dirty="0" smtClean="0"/>
              <a:t>  29.000000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4000504"/>
            <a:ext cx="2329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</a:t>
            </a:r>
            <a:r>
              <a:rPr lang="en-US" dirty="0" smtClean="0"/>
              <a:t>  132.000000 </a:t>
            </a:r>
          </a:p>
          <a:p>
            <a:r>
              <a:rPr lang="en-US" dirty="0" smtClean="0"/>
              <a:t>mean   8.371212 </a:t>
            </a:r>
          </a:p>
          <a:p>
            <a:r>
              <a:rPr lang="en-US" dirty="0" smtClean="0"/>
              <a:t>std       8.033713 </a:t>
            </a:r>
          </a:p>
          <a:p>
            <a:r>
              <a:rPr lang="en-US" dirty="0" smtClean="0"/>
              <a:t>Min     </a:t>
            </a:r>
            <a:r>
              <a:rPr lang="en-US" dirty="0" smtClean="0"/>
              <a:t>1.000000 </a:t>
            </a:r>
            <a:endParaRPr lang="en-US" dirty="0" smtClean="0"/>
          </a:p>
          <a:p>
            <a:r>
              <a:rPr lang="en-US" dirty="0" smtClean="0"/>
              <a:t>25</a:t>
            </a:r>
            <a:r>
              <a:rPr lang="en-US" dirty="0" smtClean="0"/>
              <a:t>% </a:t>
            </a:r>
            <a:r>
              <a:rPr lang="en-US" dirty="0" smtClean="0"/>
              <a:t>    2.000000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50% </a:t>
            </a:r>
            <a:r>
              <a:rPr lang="en-US" dirty="0" smtClean="0"/>
              <a:t>   6.000000 </a:t>
            </a:r>
          </a:p>
          <a:p>
            <a:r>
              <a:rPr lang="en-US" dirty="0" smtClean="0"/>
              <a:t>75</a:t>
            </a:r>
            <a:r>
              <a:rPr lang="en-US" dirty="0" smtClean="0"/>
              <a:t>% </a:t>
            </a:r>
            <a:r>
              <a:rPr lang="en-US" dirty="0" smtClean="0"/>
              <a:t>    10.000000 </a:t>
            </a:r>
          </a:p>
          <a:p>
            <a:r>
              <a:rPr lang="en-US" dirty="0" smtClean="0"/>
              <a:t>max      29.000000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7562"/>
            <a:ext cx="3441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A5C858"/>
                </a:solidFill>
              </a:rPr>
              <a:t>PerformanceRating=4:</a:t>
            </a:r>
            <a:endParaRPr lang="en-US" sz="2800" dirty="0">
              <a:solidFill>
                <a:srgbClr val="A5C85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1571612"/>
            <a:ext cx="2357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</a:t>
            </a:r>
            <a:r>
              <a:rPr lang="en-US" sz="2000" dirty="0" smtClean="0"/>
              <a:t>box plot ,</a:t>
            </a:r>
            <a:r>
              <a:rPr lang="en-US" sz="2000" dirty="0" smtClean="0"/>
              <a:t>we </a:t>
            </a:r>
            <a:r>
              <a:rPr lang="en-US" sz="2000" dirty="0" smtClean="0"/>
              <a:t>can observe that</a:t>
            </a:r>
            <a:br>
              <a:rPr lang="en-US" sz="2000" dirty="0" smtClean="0"/>
            </a:br>
            <a:r>
              <a:rPr lang="en-US" sz="2000" dirty="0" smtClean="0"/>
              <a:t>75% of employee's distance from home whose pf=4 falls under 10</a:t>
            </a:r>
            <a:br>
              <a:rPr lang="en-US" sz="2000" dirty="0" smtClean="0"/>
            </a:br>
            <a:r>
              <a:rPr lang="en-US" sz="2000" dirty="0" smtClean="0"/>
              <a:t>whereas for pf=2 it is </a:t>
            </a:r>
            <a:r>
              <a:rPr lang="en-US" sz="2000" dirty="0" smtClean="0"/>
              <a:t>under 15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186766" cy="1428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</a:t>
            </a:r>
            <a:r>
              <a:rPr lang="en-US" sz="2000" dirty="0" smtClean="0"/>
              <a:t>rom scatter </a:t>
            </a:r>
            <a:r>
              <a:rPr lang="en-US" sz="2000" dirty="0" smtClean="0"/>
              <a:t>plot we can observe many </a:t>
            </a:r>
            <a:r>
              <a:rPr lang="en-US" sz="2000" dirty="0" smtClean="0"/>
              <a:t>points </a:t>
            </a:r>
            <a:r>
              <a:rPr lang="en-US" sz="2000" dirty="0" smtClean="0"/>
              <a:t>of </a:t>
            </a:r>
            <a:r>
              <a:rPr lang="en-US" sz="2000" dirty="0" smtClean="0"/>
              <a:t>pf=2(pink) </a:t>
            </a:r>
            <a:r>
              <a:rPr lang="en-US" sz="2000" dirty="0" smtClean="0"/>
              <a:t>and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less of pf=4 (purple) after </a:t>
            </a:r>
            <a:r>
              <a:rPr lang="en-US" sz="2000" dirty="0" smtClean="0"/>
              <a:t>distance </a:t>
            </a:r>
            <a:r>
              <a:rPr lang="en-US" sz="2000" dirty="0" smtClean="0"/>
              <a:t>15.</a:t>
            </a:r>
          </a:p>
          <a:p>
            <a:pPr>
              <a:buNone/>
            </a:pPr>
            <a:r>
              <a:rPr lang="en-IN" sz="2000" dirty="0" smtClean="0"/>
              <a:t>The region covered rectangle indicates distance more than 15.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30722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6934658" cy="47307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29058" y="428604"/>
            <a:ext cx="3071834" cy="342902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7000892" y="1714488"/>
            <a:ext cx="1143008" cy="107157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0958" y="2857496"/>
            <a:ext cx="1643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333FF"/>
                </a:solidFill>
              </a:rPr>
              <a:t>These</a:t>
            </a:r>
          </a:p>
          <a:p>
            <a:r>
              <a:rPr lang="en-IN" dirty="0" smtClean="0">
                <a:solidFill>
                  <a:srgbClr val="3333FF"/>
                </a:solidFill>
              </a:rPr>
              <a:t>employees can be provided work from home </a:t>
            </a:r>
          </a:p>
          <a:p>
            <a:r>
              <a:rPr lang="en-IN" dirty="0" smtClean="0">
                <a:solidFill>
                  <a:srgbClr val="3333FF"/>
                </a:solidFill>
              </a:rPr>
              <a:t>i</a:t>
            </a:r>
            <a:r>
              <a:rPr lang="en-IN" dirty="0" smtClean="0">
                <a:solidFill>
                  <a:srgbClr val="3333FF"/>
                </a:solidFill>
              </a:rPr>
              <a:t>n order to increase performance</a:t>
            </a:r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715040" cy="4137964"/>
          </a:xfrm>
          <a:prstGeom prst="rect">
            <a:avLst/>
          </a:prstGeom>
          <a:noFill/>
        </p:spPr>
      </p:pic>
      <p:sp>
        <p:nvSpPr>
          <p:cNvPr id="6" name="Title 4"/>
          <p:cNvSpPr>
            <a:spLocks noGrp="1"/>
          </p:cNvSpPr>
          <p:nvPr>
            <p:ph idx="1"/>
          </p:nvPr>
        </p:nvSpPr>
        <p:spPr>
          <a:xfrm>
            <a:off x="428596" y="4500546"/>
            <a:ext cx="7500991" cy="23574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Sales employees</a:t>
            </a:r>
          </a:p>
          <a:p>
            <a:pPr>
              <a:buNone/>
            </a:pPr>
            <a:r>
              <a:rPr lang="en-IN" sz="2000" dirty="0" smtClean="0"/>
              <a:t>R&amp;D male employees</a:t>
            </a:r>
          </a:p>
          <a:p>
            <a:pPr>
              <a:buNone/>
            </a:pPr>
            <a:r>
              <a:rPr lang="en-IN" sz="2000" dirty="0" smtClean="0"/>
              <a:t>Finance employees</a:t>
            </a:r>
          </a:p>
          <a:p>
            <a:pPr>
              <a:buNone/>
            </a:pPr>
            <a:r>
              <a:rPr lang="en-IN" sz="2000" dirty="0" smtClean="0"/>
              <a:t>Development male employees </a:t>
            </a:r>
          </a:p>
          <a:p>
            <a:pPr>
              <a:buNone/>
            </a:pPr>
            <a:r>
              <a:rPr lang="en-IN" sz="2000" dirty="0" smtClean="0"/>
              <a:t>are the departments </a:t>
            </a:r>
          </a:p>
          <a:p>
            <a:pPr>
              <a:buNone/>
            </a:pPr>
            <a:r>
              <a:rPr lang="en-IN" sz="2000" dirty="0" smtClean="0"/>
              <a:t>having more distance from home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p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5643602" cy="56436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57884" y="785794"/>
            <a:ext cx="36736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Sales executives</a:t>
            </a:r>
          </a:p>
          <a:p>
            <a:r>
              <a:rPr lang="en-IN" sz="2000" dirty="0" smtClean="0"/>
              <a:t>Male research director</a:t>
            </a:r>
          </a:p>
          <a:p>
            <a:r>
              <a:rPr lang="en-IN" sz="2000" dirty="0" smtClean="0"/>
              <a:t>Male healthcare representative</a:t>
            </a:r>
          </a:p>
          <a:p>
            <a:r>
              <a:rPr lang="en-IN" sz="2000" dirty="0" smtClean="0"/>
              <a:t>Female sales representatives</a:t>
            </a:r>
          </a:p>
          <a:p>
            <a:r>
              <a:rPr lang="en-IN" sz="2000" dirty="0" smtClean="0"/>
              <a:t>Female research scientist</a:t>
            </a:r>
          </a:p>
          <a:p>
            <a:r>
              <a:rPr lang="en-IN" sz="2000" dirty="0" smtClean="0"/>
              <a:t>Male manager r&amp;d</a:t>
            </a:r>
          </a:p>
          <a:p>
            <a:r>
              <a:rPr lang="en-IN" sz="2000" dirty="0" smtClean="0"/>
              <a:t>Finance managers</a:t>
            </a:r>
          </a:p>
          <a:p>
            <a:endParaRPr lang="en-IN" sz="2000" dirty="0" smtClean="0"/>
          </a:p>
          <a:p>
            <a:r>
              <a:rPr lang="en-IN" sz="2000" dirty="0" smtClean="0"/>
              <a:t>Are the employees having </a:t>
            </a:r>
          </a:p>
          <a:p>
            <a:r>
              <a:rPr lang="en-IN" sz="2000" dirty="0" smtClean="0"/>
              <a:t>More distance from home</a:t>
            </a:r>
          </a:p>
          <a:p>
            <a:r>
              <a:rPr lang="en-IN" sz="2000" dirty="0" smtClean="0"/>
              <a:t>And they can be allowed for</a:t>
            </a:r>
          </a:p>
          <a:p>
            <a:r>
              <a:rPr lang="en-IN" sz="2000" dirty="0" smtClean="0"/>
              <a:t>Work from home if possible</a:t>
            </a:r>
          </a:p>
          <a:p>
            <a:r>
              <a:rPr lang="en-IN" sz="2000" dirty="0" smtClean="0"/>
              <a:t>Or can also provide cab facility </a:t>
            </a:r>
          </a:p>
          <a:p>
            <a:r>
              <a:rPr lang="en-IN" sz="2000" dirty="0" smtClean="0"/>
              <a:t>If not already provided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4544" y="-142900"/>
            <a:ext cx="9615526" cy="113191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Employee environment satisfaction:</a:t>
            </a:r>
            <a:endParaRPr lang="en-US" sz="3200" dirty="0">
              <a:solidFill>
                <a:srgbClr val="A5C858"/>
              </a:solidFill>
            </a:endParaRPr>
          </a:p>
        </p:txBody>
      </p:sp>
      <p:pic>
        <p:nvPicPr>
          <p:cNvPr id="32770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4929222" cy="3314288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4357694"/>
            <a:ext cx="5286380" cy="2286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Up trend shows that , employee environment</a:t>
            </a:r>
          </a:p>
          <a:p>
            <a:pPr>
              <a:buNone/>
            </a:pPr>
            <a:r>
              <a:rPr lang="en-IN" sz="2000" dirty="0" smtClean="0"/>
              <a:t>satisfaction is directly proportional to</a:t>
            </a:r>
          </a:p>
          <a:p>
            <a:pPr>
              <a:buNone/>
            </a:pPr>
            <a:r>
              <a:rPr lang="en-IN" sz="2000" dirty="0" smtClean="0"/>
              <a:t>performance rating.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357562"/>
            <a:ext cx="8501122" cy="23574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Count tables clearly shows that , </a:t>
            </a:r>
            <a:r>
              <a:rPr lang="en-IN" sz="2000" dirty="0" smtClean="0"/>
              <a:t>low performance=2 </a:t>
            </a:r>
            <a:r>
              <a:rPr lang="en-IN" sz="2000" dirty="0" smtClean="0"/>
              <a:t>has more employees </a:t>
            </a:r>
            <a:r>
              <a:rPr lang="en-IN" sz="2000" dirty="0" smtClean="0"/>
              <a:t>with</a:t>
            </a:r>
          </a:p>
          <a:p>
            <a:pPr>
              <a:buNone/>
            </a:pPr>
            <a:r>
              <a:rPr lang="en-IN" sz="2000" dirty="0" smtClean="0"/>
              <a:t>low satisfaction(1,2)</a:t>
            </a:r>
          </a:p>
          <a:p>
            <a:pPr>
              <a:buNone/>
            </a:pPr>
            <a:r>
              <a:rPr lang="en-IN" sz="2000" dirty="0" smtClean="0"/>
              <a:t>Whereas high performance employees=4, has mo</a:t>
            </a:r>
            <a:r>
              <a:rPr lang="en-US" sz="2000" dirty="0" smtClean="0"/>
              <a:t>re employees with high</a:t>
            </a:r>
          </a:p>
          <a:p>
            <a:pPr>
              <a:buNone/>
            </a:pPr>
            <a:r>
              <a:rPr lang="en-US" sz="2000" dirty="0" smtClean="0"/>
              <a:t>satisfactions(3,4)</a:t>
            </a:r>
          </a:p>
          <a:p>
            <a:pPr>
              <a:buNone/>
            </a:pPr>
            <a:r>
              <a:rPr lang="en-IN" sz="2000" dirty="0" smtClean="0">
                <a:solidFill>
                  <a:srgbClr val="3333FF"/>
                </a:solidFill>
              </a:rPr>
              <a:t>Therefore trying to improve employee’s environment might bring up good</a:t>
            </a:r>
          </a:p>
          <a:p>
            <a:pPr>
              <a:buNone/>
            </a:pPr>
            <a:r>
              <a:rPr lang="en-IN" sz="2000" dirty="0" smtClean="0">
                <a:solidFill>
                  <a:srgbClr val="3333FF"/>
                </a:solidFill>
              </a:rPr>
              <a:t>results in performance</a:t>
            </a:r>
            <a:endParaRPr lang="en-IN" sz="2000" dirty="0" smtClean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A5C858"/>
                </a:solidFill>
              </a:rPr>
              <a:t>Performance rating=2:</a:t>
            </a:r>
            <a:endParaRPr lang="en-US" dirty="0">
              <a:solidFill>
                <a:srgbClr val="A5C858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642918"/>
          <a:ext cx="3714776" cy="23888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/>
                <a:gridCol w="1857388"/>
              </a:tblGrid>
              <a:tr h="918797"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environment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86" y="142852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A5C858"/>
                </a:solidFill>
              </a:rPr>
              <a:t>Performance rating=4:</a:t>
            </a:r>
            <a:endParaRPr lang="en-US" dirty="0">
              <a:solidFill>
                <a:srgbClr val="A5C85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3438" y="642918"/>
          <a:ext cx="3714776" cy="23888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/>
                <a:gridCol w="1857388"/>
              </a:tblGrid>
              <a:tr h="918797"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environment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67519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850" y="0"/>
            <a:ext cx="86868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Employee last salary hike percentage:</a:t>
            </a:r>
            <a:endParaRPr lang="en-US" sz="32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2571768" cy="768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</a:rPr>
              <a:t>Performance rating=2 :</a:t>
            </a:r>
            <a:endParaRPr lang="en-US" sz="2000" dirty="0">
              <a:solidFill>
                <a:srgbClr val="92D050"/>
              </a:solidFill>
            </a:endParaRPr>
          </a:p>
        </p:txBody>
      </p:sp>
      <p:pic>
        <p:nvPicPr>
          <p:cNvPr id="33794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214842" cy="31992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29190" y="928670"/>
            <a:ext cx="2571768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rating=4: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5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428736"/>
            <a:ext cx="3929090" cy="329627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4786323"/>
            <a:ext cx="8929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above we can notice that </a:t>
            </a:r>
            <a:r>
              <a:rPr lang="en-US" sz="2000" dirty="0" smtClean="0"/>
              <a:t>employees </a:t>
            </a:r>
            <a:r>
              <a:rPr lang="en-US" sz="2000" dirty="0" smtClean="0"/>
              <a:t>who has performance rating 4 </a:t>
            </a:r>
            <a:r>
              <a:rPr lang="en-US" sz="2000" dirty="0" smtClean="0"/>
              <a:t>have min</a:t>
            </a:r>
          </a:p>
          <a:p>
            <a:r>
              <a:rPr lang="en-US" sz="2000" dirty="0" smtClean="0"/>
              <a:t> LastSalaryHikePercent of 17% ignoring outliers whereas </a:t>
            </a:r>
            <a:r>
              <a:rPr lang="en-US" sz="2000" dirty="0" smtClean="0"/>
              <a:t>for employees whose performance rating is 2 has minimum </a:t>
            </a:r>
            <a:r>
              <a:rPr lang="en-US" sz="2000" dirty="0" smtClean="0"/>
              <a:t>LastSalaryHikePercent  11</a:t>
            </a:r>
            <a:r>
              <a:rPr lang="en-US" sz="2000" dirty="0" smtClean="0"/>
              <a:t>% </a:t>
            </a:r>
            <a:r>
              <a:rPr lang="en-US" sz="2000" dirty="0" smtClean="0"/>
              <a:t> with this observation </a:t>
            </a:r>
            <a:r>
              <a:rPr lang="en-US" sz="2000" dirty="0" smtClean="0">
                <a:solidFill>
                  <a:srgbClr val="3333FF"/>
                </a:solidFill>
              </a:rPr>
              <a:t>we can improve Salary hike percentage of employees </a:t>
            </a:r>
            <a:r>
              <a:rPr lang="en-US" sz="2000" dirty="0" smtClean="0">
                <a:solidFill>
                  <a:srgbClr val="3333FF"/>
                </a:solidFill>
              </a:rPr>
              <a:t>whose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performance </a:t>
            </a:r>
            <a:r>
              <a:rPr lang="en-US" sz="2000" dirty="0" smtClean="0">
                <a:solidFill>
                  <a:srgbClr val="3333FF"/>
                </a:solidFill>
              </a:rPr>
              <a:t>is low </a:t>
            </a:r>
            <a:r>
              <a:rPr lang="en-US" sz="2000" dirty="0" smtClean="0">
                <a:solidFill>
                  <a:srgbClr val="3333FF"/>
                </a:solidFill>
              </a:rPr>
              <a:t>to at least </a:t>
            </a:r>
            <a:r>
              <a:rPr lang="en-US" sz="2000" dirty="0" smtClean="0">
                <a:solidFill>
                  <a:srgbClr val="3333FF"/>
                </a:solidFill>
              </a:rPr>
              <a:t>17%</a:t>
            </a:r>
            <a:r>
              <a:rPr lang="en-US" sz="2000" dirty="0" smtClean="0"/>
              <a:t>(minimum of pf=4) from boxplot excluding few outliers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3071834" cy="500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  Columns in the dataset:</a:t>
            </a:r>
            <a:endParaRPr lang="en-US" sz="2000" dirty="0">
              <a:solidFill>
                <a:srgbClr val="A5C858"/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14356"/>
            <a:ext cx="4714908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 l="5558" r="49569"/>
          <a:stretch>
            <a:fillRect/>
          </a:stretch>
        </p:blipFill>
        <p:spPr bwMode="auto">
          <a:xfrm>
            <a:off x="5286380" y="1643050"/>
            <a:ext cx="3429024" cy="91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86380" y="2643182"/>
            <a:ext cx="24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Total no.of  rows=1200</a:t>
            </a:r>
          </a:p>
          <a:p>
            <a:r>
              <a:rPr lang="en-IN" dirty="0" smtClean="0"/>
              <a:t>Total no.of  columns=27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1142984"/>
            <a:ext cx="199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A5C858"/>
                </a:solidFill>
              </a:rPr>
              <a:t>Shape of dataset:</a:t>
            </a:r>
            <a:endParaRPr lang="en-US" sz="2000" dirty="0">
              <a:solidFill>
                <a:srgbClr val="A5C85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3238" y="142852"/>
            <a:ext cx="9972716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Years since last promotion:</a:t>
            </a:r>
            <a:endParaRPr lang="en-US" sz="32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818" y="1000108"/>
            <a:ext cx="357190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From boxplot we can observe</a:t>
            </a:r>
          </a:p>
          <a:p>
            <a:pPr>
              <a:buNone/>
            </a:pPr>
            <a:r>
              <a:rPr lang="en-IN" sz="2000" dirty="0" smtClean="0"/>
              <a:t>that ,for pf=2 no.of years since</a:t>
            </a:r>
          </a:p>
          <a:p>
            <a:pPr>
              <a:buNone/>
            </a:pPr>
            <a:r>
              <a:rPr lang="en-IN" sz="2000" dirty="0" smtClean="0"/>
              <a:t>last promotion are between(1-5)</a:t>
            </a:r>
          </a:p>
          <a:p>
            <a:pPr>
              <a:buNone/>
            </a:pPr>
            <a:r>
              <a:rPr lang="en-IN" sz="2000" dirty="0" smtClean="0"/>
              <a:t>,whereas for high performance</a:t>
            </a:r>
          </a:p>
          <a:p>
            <a:pPr>
              <a:buNone/>
            </a:pPr>
            <a:r>
              <a:rPr lang="en-IN" sz="2000" dirty="0" smtClean="0"/>
              <a:t>rating=4 ignoring few outliers</a:t>
            </a:r>
          </a:p>
          <a:p>
            <a:pPr>
              <a:buNone/>
            </a:pPr>
            <a:r>
              <a:rPr lang="en-IN" sz="2000" dirty="0" smtClean="0"/>
              <a:t>no.of years  since last promotion</a:t>
            </a:r>
          </a:p>
          <a:p>
            <a:pPr>
              <a:buNone/>
            </a:pPr>
            <a:r>
              <a:rPr lang="en-IN" sz="2000" dirty="0" smtClean="0"/>
              <a:t>is low(1-2)</a:t>
            </a:r>
          </a:p>
          <a:p>
            <a:pPr>
              <a:buNone/>
            </a:pPr>
            <a:r>
              <a:rPr lang="en-IN" sz="2000" dirty="0" smtClean="0">
                <a:solidFill>
                  <a:srgbClr val="3333FF"/>
                </a:solidFill>
              </a:rPr>
              <a:t>=&gt;Therefore providing frequent promotions will help in performance growth.</a:t>
            </a:r>
            <a:endParaRPr lang="en-US" sz="2000" dirty="0">
              <a:solidFill>
                <a:srgbClr val="3333FF"/>
              </a:solidFill>
            </a:endParaRPr>
          </a:p>
        </p:txBody>
      </p:sp>
      <p:pic>
        <p:nvPicPr>
          <p:cNvPr id="34818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4891088" cy="3365500"/>
          </a:xfrm>
          <a:prstGeom prst="rect">
            <a:avLst/>
          </a:prstGeom>
          <a:noFill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429132"/>
            <a:ext cx="198508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429132"/>
            <a:ext cx="23610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4310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Years with current manager:</a:t>
            </a:r>
            <a:endParaRPr lang="en-US" sz="32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256"/>
            <a:ext cx="5072098" cy="33575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YearsWithCurrManager does effect </a:t>
            </a:r>
            <a:r>
              <a:rPr lang="en-US" sz="2000" dirty="0" smtClean="0"/>
              <a:t>employees</a:t>
            </a:r>
          </a:p>
          <a:p>
            <a:pPr>
              <a:buNone/>
            </a:pPr>
            <a:r>
              <a:rPr lang="en-US" sz="2000" dirty="0" smtClean="0"/>
              <a:t>performance as </a:t>
            </a:r>
            <a:r>
              <a:rPr lang="en-US" sz="2000" dirty="0" smtClean="0"/>
              <a:t>the plot show </a:t>
            </a:r>
            <a:r>
              <a:rPr lang="en-US" sz="2000" dirty="0" smtClean="0"/>
              <a:t>for performance</a:t>
            </a:r>
          </a:p>
          <a:p>
            <a:pPr>
              <a:buNone/>
            </a:pPr>
            <a:r>
              <a:rPr lang="en-US" sz="2000" dirty="0" smtClean="0"/>
              <a:t>rating </a:t>
            </a:r>
            <a:r>
              <a:rPr lang="en-US" sz="2000" dirty="0" smtClean="0"/>
              <a:t>2 the no.of years with current </a:t>
            </a:r>
            <a:r>
              <a:rPr lang="en-US" sz="2000" dirty="0" smtClean="0"/>
              <a:t>manager</a:t>
            </a:r>
          </a:p>
          <a:p>
            <a:pPr>
              <a:buNone/>
            </a:pPr>
            <a:r>
              <a:rPr lang="en-US" sz="2000" dirty="0" smtClean="0"/>
              <a:t>is high and </a:t>
            </a:r>
            <a:r>
              <a:rPr lang="en-US" sz="2000" dirty="0" smtClean="0"/>
              <a:t>for good </a:t>
            </a:r>
            <a:r>
              <a:rPr lang="en-US" sz="2000" dirty="0" smtClean="0"/>
              <a:t>performance rating </a:t>
            </a:r>
            <a:r>
              <a:rPr lang="en-US" sz="2000" dirty="0" smtClean="0"/>
              <a:t>3 </a:t>
            </a:r>
            <a:r>
              <a:rPr lang="en-US" sz="2000" dirty="0" smtClean="0"/>
              <a:t>and</a:t>
            </a:r>
          </a:p>
          <a:p>
            <a:pPr>
              <a:buNone/>
            </a:pPr>
            <a:r>
              <a:rPr lang="en-US" sz="2000" dirty="0" smtClean="0"/>
              <a:t>4 </a:t>
            </a:r>
            <a:r>
              <a:rPr lang="en-US" sz="2000" dirty="0" smtClean="0"/>
              <a:t>no.of years with current manager is </a:t>
            </a:r>
            <a:r>
              <a:rPr lang="en-US" sz="2000" dirty="0" smtClean="0"/>
              <a:t>low</a:t>
            </a:r>
          </a:p>
          <a:p>
            <a:pPr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Change </a:t>
            </a:r>
            <a:r>
              <a:rPr lang="en-US" sz="2000" dirty="0" smtClean="0">
                <a:solidFill>
                  <a:srgbClr val="3333FF"/>
                </a:solidFill>
              </a:rPr>
              <a:t>manager after certain period of </a:t>
            </a:r>
            <a:r>
              <a:rPr lang="en-US" sz="2000" dirty="0" smtClean="0">
                <a:solidFill>
                  <a:srgbClr val="3333FF"/>
                </a:solidFill>
              </a:rPr>
              <a:t>time</a:t>
            </a:r>
          </a:p>
          <a:p>
            <a:pPr>
              <a:buNone/>
            </a:pPr>
            <a:r>
              <a:rPr lang="en-IN" sz="2000" dirty="0" smtClean="0">
                <a:solidFill>
                  <a:srgbClr val="3333FF"/>
                </a:solidFill>
              </a:rPr>
              <a:t>a</a:t>
            </a:r>
            <a:r>
              <a:rPr lang="en-IN" sz="2000" dirty="0" smtClean="0">
                <a:solidFill>
                  <a:srgbClr val="3333FF"/>
                </a:solidFill>
              </a:rPr>
              <a:t>round 3 or 4 years would help</a:t>
            </a:r>
            <a:endParaRPr lang="en-US" sz="2000" dirty="0">
              <a:solidFill>
                <a:srgbClr val="3333FF"/>
              </a:solidFill>
            </a:endParaRPr>
          </a:p>
        </p:txBody>
      </p:sp>
      <p:pic>
        <p:nvPicPr>
          <p:cNvPr id="35843" name="Picture 3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929188" cy="3365500"/>
          </a:xfrm>
          <a:prstGeom prst="rect">
            <a:avLst/>
          </a:prstGeom>
          <a:noFill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142984"/>
            <a:ext cx="330889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29256" y="642918"/>
            <a:ext cx="257176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rating=2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071942"/>
            <a:ext cx="32899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29256" y="3571876"/>
            <a:ext cx="257176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rating=4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85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A5C858"/>
                </a:solidFill>
              </a:rPr>
              <a:t>Experience years in current role:</a:t>
            </a:r>
            <a:endParaRPr lang="en-US" sz="32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214282" y="4714884"/>
            <a:ext cx="8358246" cy="17145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 average Experience years of a employee in current low for high performing</a:t>
            </a:r>
          </a:p>
          <a:p>
            <a:pPr>
              <a:buNone/>
            </a:pPr>
            <a:r>
              <a:rPr lang="en-IN" dirty="0" smtClean="0"/>
              <a:t>employee is 3,whereas for low performance employee is 5 </a:t>
            </a:r>
          </a:p>
          <a:p>
            <a:pPr>
              <a:buNone/>
            </a:pPr>
            <a:r>
              <a:rPr lang="en-IN" dirty="0" smtClean="0">
                <a:solidFill>
                  <a:srgbClr val="3333FF"/>
                </a:solidFill>
              </a:rPr>
              <a:t>May be by  working in the same role for many years may cause lose of interest</a:t>
            </a:r>
          </a:p>
          <a:p>
            <a:pPr>
              <a:buNone/>
            </a:pPr>
            <a:r>
              <a:rPr lang="en-IN" dirty="0" smtClean="0">
                <a:solidFill>
                  <a:srgbClr val="3333FF"/>
                </a:solidFill>
              </a:rPr>
              <a:t>for the employees , which should be looked after by the company.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36866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4929188" cy="3365500"/>
          </a:xfrm>
          <a:prstGeom prst="rect">
            <a:avLst/>
          </a:prstGeom>
          <a:noFill/>
        </p:spPr>
      </p:pic>
      <p:pic>
        <p:nvPicPr>
          <p:cNvPr id="36867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71546"/>
            <a:ext cx="3824899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00164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Experience Years at this company 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4857752" y="4000504"/>
            <a:ext cx="4286248" cy="2643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More the experience at company</a:t>
            </a:r>
          </a:p>
          <a:p>
            <a:pPr>
              <a:buNone/>
            </a:pPr>
            <a:r>
              <a:rPr lang="en-IN" sz="2000" dirty="0" smtClean="0"/>
              <a:t>lesser the performance of employee</a:t>
            </a:r>
          </a:p>
          <a:p>
            <a:pPr>
              <a:buNone/>
            </a:pPr>
            <a:r>
              <a:rPr lang="en-IN" sz="2000" dirty="0" smtClean="0"/>
              <a:t>,this is the considerable issue company</a:t>
            </a:r>
          </a:p>
          <a:p>
            <a:pPr>
              <a:buNone/>
            </a:pPr>
            <a:r>
              <a:rPr lang="en-IN" sz="2000" dirty="0" smtClean="0"/>
              <a:t>should look after.</a:t>
            </a:r>
            <a:endParaRPr lang="en-US" sz="2000" dirty="0"/>
          </a:p>
        </p:txBody>
      </p:sp>
      <p:pic>
        <p:nvPicPr>
          <p:cNvPr id="37890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4786346" cy="3302002"/>
          </a:xfrm>
          <a:prstGeom prst="rect">
            <a:avLst/>
          </a:prstGeom>
          <a:noFill/>
        </p:spPr>
      </p:pic>
      <p:pic>
        <p:nvPicPr>
          <p:cNvPr id="37891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071546"/>
            <a:ext cx="3831402" cy="2643206"/>
          </a:xfrm>
          <a:prstGeom prst="rect">
            <a:avLst/>
          </a:prstGeom>
          <a:noFill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500570"/>
            <a:ext cx="17208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500570"/>
            <a:ext cx="163830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498" y="2786058"/>
            <a:ext cx="6186502" cy="1328734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A5C858"/>
                </a:solidFill>
              </a:rPr>
              <a:t>THANK YOU!</a:t>
            </a:r>
            <a:endParaRPr lang="en-US" b="1" dirty="0">
              <a:solidFill>
                <a:srgbClr val="A5C85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A5C858"/>
                </a:solidFill>
              </a:rPr>
              <a:t>Target variable : Performance Rating</a:t>
            </a:r>
            <a:endParaRPr lang="en-US" dirty="0">
              <a:solidFill>
                <a:srgbClr val="A5C858"/>
              </a:solidFill>
            </a:endParaRPr>
          </a:p>
        </p:txBody>
      </p:sp>
      <p:pic>
        <p:nvPicPr>
          <p:cNvPr id="66562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573635" cy="3087686"/>
          </a:xfrm>
          <a:prstGeom prst="rect">
            <a:avLst/>
          </a:prstGeom>
          <a:noFill/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2084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357694"/>
            <a:ext cx="25717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>
                <a:solidFill>
                  <a:schemeClr val="tx2"/>
                </a:solidFill>
              </a:rPr>
              <a:t>Counts:</a:t>
            </a:r>
            <a:endParaRPr lang="en-US" sz="2000" u="sng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3 -874 </a:t>
            </a:r>
          </a:p>
          <a:p>
            <a:r>
              <a:rPr lang="en-US" dirty="0" smtClean="0"/>
              <a:t>2 -194 </a:t>
            </a:r>
          </a:p>
          <a:p>
            <a:r>
              <a:rPr lang="en-US" dirty="0" smtClean="0"/>
              <a:t>4 -132</a:t>
            </a:r>
          </a:p>
          <a:p>
            <a:r>
              <a:rPr lang="en-IN" dirty="0" smtClean="0"/>
              <a:t>Total:1200</a:t>
            </a:r>
            <a:endParaRPr lang="en-US" dirty="0"/>
          </a:p>
        </p:txBody>
      </p:sp>
      <p:pic>
        <p:nvPicPr>
          <p:cNvPr id="66564" name="Picture 4" descr="C:\Users\hp\Desktop\download.png"/>
          <p:cNvPicPr>
            <a:picLocks noChangeAspect="1" noChangeArrowheads="1"/>
          </p:cNvPicPr>
          <p:nvPr/>
        </p:nvPicPr>
        <p:blipFill>
          <a:blip r:embed="rId3"/>
          <a:srcRect l="7317" t="4933" b="6272"/>
          <a:stretch>
            <a:fillRect/>
          </a:stretch>
        </p:blipFill>
        <p:spPr bwMode="auto">
          <a:xfrm>
            <a:off x="5786446" y="1428736"/>
            <a:ext cx="2714644" cy="2571768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29256" y="4500570"/>
            <a:ext cx="3585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Most of the employees have </a:t>
            </a:r>
          </a:p>
          <a:p>
            <a:r>
              <a:rPr lang="en-IN" sz="2000" dirty="0" smtClean="0"/>
              <a:t>Performance rating as 3(72.83%)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929090" cy="242753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57686" y="142852"/>
            <a:ext cx="2786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</a:t>
            </a:r>
            <a:r>
              <a:rPr lang="en-US" dirty="0" smtClean="0"/>
              <a:t>  1200.000000 </a:t>
            </a:r>
            <a:r>
              <a:rPr lang="en-US" dirty="0" smtClean="0"/>
              <a:t>mean </a:t>
            </a:r>
            <a:r>
              <a:rPr lang="en-US" dirty="0" smtClean="0"/>
              <a:t>  36.918333 </a:t>
            </a:r>
          </a:p>
          <a:p>
            <a:r>
              <a:rPr lang="en-US" dirty="0" smtClean="0"/>
              <a:t>Std         </a:t>
            </a:r>
            <a:r>
              <a:rPr lang="en-US" dirty="0" smtClean="0"/>
              <a:t>9.087289 </a:t>
            </a:r>
            <a:endParaRPr lang="en-US" dirty="0" smtClean="0"/>
          </a:p>
          <a:p>
            <a:r>
              <a:rPr lang="en-US" dirty="0" smtClean="0"/>
              <a:t>min       18.000000 </a:t>
            </a:r>
          </a:p>
          <a:p>
            <a:r>
              <a:rPr lang="en-US" dirty="0" smtClean="0"/>
              <a:t>25</a:t>
            </a:r>
            <a:r>
              <a:rPr lang="en-US" dirty="0" smtClean="0"/>
              <a:t>% </a:t>
            </a:r>
            <a:r>
              <a:rPr lang="en-US" dirty="0" smtClean="0"/>
              <a:t>     30.000000 </a:t>
            </a:r>
          </a:p>
          <a:p>
            <a:r>
              <a:rPr lang="en-US" dirty="0" smtClean="0"/>
              <a:t>50%      </a:t>
            </a:r>
            <a:r>
              <a:rPr lang="en-US" dirty="0" smtClean="0"/>
              <a:t>36.000000 </a:t>
            </a:r>
            <a:endParaRPr lang="en-US" dirty="0" smtClean="0"/>
          </a:p>
          <a:p>
            <a:r>
              <a:rPr lang="en-US" dirty="0" smtClean="0"/>
              <a:t>75%      </a:t>
            </a:r>
            <a:r>
              <a:rPr lang="en-US" dirty="0" smtClean="0"/>
              <a:t>43.000000 </a:t>
            </a:r>
            <a:endParaRPr lang="en-US" dirty="0" smtClean="0"/>
          </a:p>
          <a:p>
            <a:r>
              <a:rPr lang="en-US" dirty="0" smtClean="0"/>
              <a:t>max      60.000000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8571" b="5714"/>
          <a:stretch>
            <a:fillRect/>
          </a:stretch>
        </p:blipFill>
        <p:spPr bwMode="auto">
          <a:xfrm>
            <a:off x="214282" y="2786058"/>
            <a:ext cx="5929354" cy="388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86512" y="2764572"/>
            <a:ext cx="2857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*Most of the employees</a:t>
            </a:r>
          </a:p>
          <a:p>
            <a:r>
              <a:rPr lang="en-IN" sz="2000" dirty="0" smtClean="0"/>
              <a:t>a</a:t>
            </a:r>
            <a:r>
              <a:rPr lang="en-IN" sz="2000" dirty="0" smtClean="0"/>
              <a:t>re in the age 30-42.</a:t>
            </a:r>
          </a:p>
          <a:p>
            <a:endParaRPr lang="en-IN" sz="2000" dirty="0" smtClean="0"/>
          </a:p>
          <a:p>
            <a:r>
              <a:rPr lang="en-IN" sz="2000" dirty="0" smtClean="0"/>
              <a:t>*Average age  of  the</a:t>
            </a:r>
          </a:p>
          <a:p>
            <a:r>
              <a:rPr lang="en-IN" sz="2000" dirty="0" smtClean="0"/>
              <a:t>employees at the company is 36.</a:t>
            </a:r>
          </a:p>
          <a:p>
            <a:r>
              <a:rPr lang="en-IN" sz="2000" dirty="0" smtClean="0"/>
              <a:t> </a:t>
            </a:r>
          </a:p>
          <a:p>
            <a:r>
              <a:rPr lang="en-IN" sz="2000" dirty="0" smtClean="0"/>
              <a:t>*Where minimum age is </a:t>
            </a:r>
          </a:p>
          <a:p>
            <a:r>
              <a:rPr lang="en-IN" sz="2000" dirty="0" smtClean="0"/>
              <a:t>18 and maximum 60.</a:t>
            </a:r>
          </a:p>
          <a:p>
            <a:endParaRPr lang="en-IN" sz="2000" dirty="0" smtClean="0"/>
          </a:p>
          <a:p>
            <a:r>
              <a:rPr lang="en-IN" sz="2000" dirty="0" smtClean="0"/>
              <a:t>*positive skewness is </a:t>
            </a:r>
          </a:p>
          <a:p>
            <a:r>
              <a:rPr lang="en-IN" sz="2000" dirty="0" smtClean="0"/>
              <a:t>Observed in the given dataset for 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3"/>
            <a:ext cx="7072330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A5C858"/>
                </a:solidFill>
              </a:rPr>
              <a:t>Gender and marital status</a:t>
            </a:r>
            <a:r>
              <a:rPr lang="en-IN" sz="2800" dirty="0" smtClean="0"/>
              <a:t>:</a:t>
            </a:r>
            <a:endParaRPr lang="en-US" sz="2800" dirty="0"/>
          </a:p>
        </p:txBody>
      </p:sp>
      <p:pic>
        <p:nvPicPr>
          <p:cNvPr id="20483" name="Picture 3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7" y="571480"/>
            <a:ext cx="2716499" cy="2571768"/>
          </a:xfrm>
          <a:prstGeom prst="rect">
            <a:avLst/>
          </a:prstGeom>
          <a:noFill/>
        </p:spPr>
      </p:pic>
      <p:pic>
        <p:nvPicPr>
          <p:cNvPr id="20484" name="Picture 4" descr="C:\Users\hp\Desktop\download.png"/>
          <p:cNvPicPr>
            <a:picLocks noChangeAspect="1" noChangeArrowheads="1"/>
          </p:cNvPicPr>
          <p:nvPr/>
        </p:nvPicPr>
        <p:blipFill>
          <a:blip r:embed="rId3"/>
          <a:srcRect t="5033" b="9739"/>
          <a:stretch>
            <a:fillRect/>
          </a:stretch>
        </p:blipFill>
        <p:spPr bwMode="auto">
          <a:xfrm>
            <a:off x="6000760" y="4143380"/>
            <a:ext cx="2963354" cy="2500330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85794"/>
            <a:ext cx="468904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429132"/>
            <a:ext cx="4167188" cy="227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3214686"/>
            <a:ext cx="5164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A5C858"/>
                </a:solidFill>
              </a:rPr>
              <a:t>Average ages of employees based </a:t>
            </a:r>
          </a:p>
          <a:p>
            <a:r>
              <a:rPr lang="en-IN" sz="2800" dirty="0" smtClean="0">
                <a:solidFill>
                  <a:srgbClr val="A5C858"/>
                </a:solidFill>
              </a:rPr>
              <a:t>on gender and marital status:</a:t>
            </a:r>
            <a:endParaRPr lang="en-US" sz="2800" dirty="0">
              <a:solidFill>
                <a:srgbClr val="A5C85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5016"/>
            <a:ext cx="8143932" cy="928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Performance rating is less for employees whose age is between (31-44)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3756" t="7798" r="7742"/>
          <a:stretch>
            <a:fillRect/>
          </a:stretch>
        </p:blipFill>
        <p:spPr bwMode="auto">
          <a:xfrm>
            <a:off x="428596" y="1142984"/>
            <a:ext cx="7786742" cy="429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5089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A5C858"/>
                </a:solidFill>
              </a:rPr>
              <a:t>Distribution  of age of employees </a:t>
            </a:r>
          </a:p>
          <a:p>
            <a:r>
              <a:rPr lang="en-IN" sz="2800" dirty="0" smtClean="0">
                <a:solidFill>
                  <a:srgbClr val="A5C858"/>
                </a:solidFill>
              </a:rPr>
              <a:t>whose performance rating is 2:</a:t>
            </a:r>
            <a:endParaRPr lang="en-US" sz="2800" dirty="0">
              <a:solidFill>
                <a:srgbClr val="A5C85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143932" cy="30718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*There are total </a:t>
            </a:r>
            <a:r>
              <a:rPr lang="en-IN" sz="2000" dirty="0" smtClean="0">
                <a:solidFill>
                  <a:srgbClr val="A5C858"/>
                </a:solidFill>
              </a:rPr>
              <a:t>194 employees </a:t>
            </a:r>
            <a:r>
              <a:rPr lang="en-IN" sz="2000" dirty="0" smtClean="0"/>
              <a:t>whose performance rating is low(=2),where</a:t>
            </a:r>
          </a:p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119 are Male </a:t>
            </a:r>
            <a:r>
              <a:rPr lang="en-IN" sz="2000" dirty="0" smtClean="0"/>
              <a:t>and  </a:t>
            </a:r>
            <a:r>
              <a:rPr lang="en-IN" sz="2000" dirty="0" smtClean="0">
                <a:solidFill>
                  <a:srgbClr val="A5C858"/>
                </a:solidFill>
              </a:rPr>
              <a:t>75 are female </a:t>
            </a:r>
          </a:p>
          <a:p>
            <a:pPr>
              <a:buNone/>
            </a:pPr>
            <a:r>
              <a:rPr lang="en-US" sz="2000" dirty="0" smtClean="0"/>
              <a:t>39 people in between </a:t>
            </a:r>
            <a:r>
              <a:rPr lang="en-US" sz="2000" dirty="0" smtClean="0"/>
              <a:t>20-29</a:t>
            </a:r>
          </a:p>
          <a:p>
            <a:pPr>
              <a:buNone/>
            </a:pPr>
            <a:r>
              <a:rPr lang="en-US" sz="2000" dirty="0" smtClean="0"/>
              <a:t>52 people </a:t>
            </a:r>
            <a:r>
              <a:rPr lang="en-US" sz="2000" dirty="0" smtClean="0"/>
              <a:t>between </a:t>
            </a:r>
            <a:r>
              <a:rPr lang="en-US" sz="2000" dirty="0" smtClean="0"/>
              <a:t>30-35</a:t>
            </a:r>
          </a:p>
          <a:p>
            <a:pPr>
              <a:buNone/>
            </a:pPr>
            <a:r>
              <a:rPr lang="en-US" sz="2000" dirty="0" smtClean="0"/>
              <a:t>61 people between 36-45</a:t>
            </a:r>
          </a:p>
          <a:p>
            <a:pPr>
              <a:buNone/>
            </a:pPr>
            <a:r>
              <a:rPr lang="en-US" sz="2000" dirty="0" smtClean="0"/>
              <a:t>34 people between 46-55</a:t>
            </a:r>
          </a:p>
          <a:p>
            <a:pPr>
              <a:buNone/>
            </a:pPr>
            <a:r>
              <a:rPr lang="en-US" sz="2000" dirty="0" smtClean="0"/>
              <a:t>8   people between </a:t>
            </a:r>
            <a:r>
              <a:rPr lang="en-US" sz="2000" dirty="0" smtClean="0"/>
              <a:t>56-59</a:t>
            </a:r>
            <a:endParaRPr lang="en-IN" sz="2000" dirty="0" smtClean="0">
              <a:solidFill>
                <a:srgbClr val="A5C858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pic>
        <p:nvPicPr>
          <p:cNvPr id="22530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714356"/>
            <a:ext cx="4322977" cy="2928958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71942"/>
            <a:ext cx="635798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6643734" cy="1268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Count of low performing employees  </a:t>
            </a:r>
          </a:p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based on educationbackground :</a:t>
            </a:r>
            <a:endParaRPr lang="en-US" sz="2000" dirty="0">
              <a:solidFill>
                <a:srgbClr val="A5C858"/>
              </a:solidFill>
            </a:endParaRPr>
          </a:p>
        </p:txBody>
      </p:sp>
      <p:pic>
        <p:nvPicPr>
          <p:cNvPr id="23554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3618402" cy="4429132"/>
          </a:xfrm>
          <a:prstGeom prst="rect">
            <a:avLst/>
          </a:prstGeom>
          <a:noFill/>
        </p:spPr>
      </p:pic>
      <p:pic>
        <p:nvPicPr>
          <p:cNvPr id="23555" name="Picture 3" descr="C:\Users\hp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14422"/>
            <a:ext cx="3696019" cy="25431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00562" y="214290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Count </a:t>
            </a:r>
            <a:r>
              <a:rPr lang="en-IN" sz="2000" dirty="0" smtClean="0">
                <a:solidFill>
                  <a:srgbClr val="A5C858"/>
                </a:solidFill>
              </a:rPr>
              <a:t>of low performing employees  </a:t>
            </a:r>
          </a:p>
          <a:p>
            <a:pPr>
              <a:buNone/>
            </a:pPr>
            <a:r>
              <a:rPr lang="en-IN" sz="2000" dirty="0" smtClean="0">
                <a:solidFill>
                  <a:srgbClr val="A5C858"/>
                </a:solidFill>
              </a:rPr>
              <a:t>based on </a:t>
            </a:r>
            <a:r>
              <a:rPr lang="en-IN" sz="2000" dirty="0" smtClean="0">
                <a:solidFill>
                  <a:srgbClr val="A5C858"/>
                </a:solidFill>
              </a:rPr>
              <a:t>Joblevel:</a:t>
            </a:r>
            <a:endParaRPr lang="en-US" sz="2000" dirty="0" smtClean="0">
              <a:solidFill>
                <a:srgbClr val="A5C858"/>
              </a:solidFill>
            </a:endParaRP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85789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Life sciences and medical education background are not performing well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4000504"/>
            <a:ext cx="3499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Employees of job levels 1 and 2 </a:t>
            </a:r>
          </a:p>
          <a:p>
            <a:r>
              <a:rPr lang="en-IN" sz="2000" dirty="0" smtClean="0"/>
              <a:t>Are not performing well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692" y="-214338"/>
            <a:ext cx="9572692" cy="122553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A5C858"/>
                </a:solidFill>
              </a:rPr>
              <a:t>Department wise count of employees not working properly:</a:t>
            </a:r>
            <a:endParaRPr lang="en-US" sz="2800" dirty="0">
              <a:solidFill>
                <a:srgbClr val="A5C8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588" y="4071942"/>
            <a:ext cx="5286412" cy="2428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=&gt;</a:t>
            </a:r>
            <a:r>
              <a:rPr lang="en-IN" sz="2000" dirty="0" smtClean="0">
                <a:solidFill>
                  <a:srgbClr val="A5C858"/>
                </a:solidFill>
              </a:rPr>
              <a:t>Sales ,research&amp;Devolopment  </a:t>
            </a:r>
            <a:r>
              <a:rPr lang="en-IN" sz="2000" dirty="0" smtClean="0"/>
              <a:t>departments</a:t>
            </a:r>
          </a:p>
          <a:p>
            <a:pPr>
              <a:buNone/>
            </a:pPr>
            <a:r>
              <a:rPr lang="en-IN" sz="2000" dirty="0" smtClean="0"/>
              <a:t> are not working properly</a:t>
            </a:r>
          </a:p>
          <a:p>
            <a:pPr>
              <a:buNone/>
            </a:pPr>
            <a:r>
              <a:rPr lang="en-IN" sz="2000" dirty="0" smtClean="0"/>
              <a:t>Among them males are not working properly.</a:t>
            </a:r>
            <a:endParaRPr lang="en-US" sz="2000" dirty="0"/>
          </a:p>
        </p:txBody>
      </p:sp>
      <p:pic>
        <p:nvPicPr>
          <p:cNvPr id="24578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5696185" cy="307183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35052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934</Words>
  <Application>Microsoft Office PowerPoint</Application>
  <PresentationFormat>On-screen Show (4:3)</PresentationFormat>
  <Paragraphs>182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EMPLOYEE  PERFORMANCE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Department wise count of employees not working properly:</vt:lpstr>
      <vt:lpstr>Slide 10</vt:lpstr>
      <vt:lpstr>Slide 11</vt:lpstr>
      <vt:lpstr>Performance rating vs distance from home: </vt:lpstr>
      <vt:lpstr>Slide 13</vt:lpstr>
      <vt:lpstr>Slide 14</vt:lpstr>
      <vt:lpstr>Slide 15</vt:lpstr>
      <vt:lpstr>Slide 16</vt:lpstr>
      <vt:lpstr>Employee environment satisfaction:</vt:lpstr>
      <vt:lpstr>Slide 18</vt:lpstr>
      <vt:lpstr>Employee last salary hike percentage:</vt:lpstr>
      <vt:lpstr>Years since last promotion:</vt:lpstr>
      <vt:lpstr>Years with current manager:</vt:lpstr>
      <vt:lpstr>Experience years in current role:</vt:lpstr>
      <vt:lpstr>Experience Years at this company </vt:lpstr>
      <vt:lpstr>Slide 24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PERFORMANCE ANALYSIS</dc:title>
  <dc:creator>HP</dc:creator>
  <cp:lastModifiedBy>HP</cp:lastModifiedBy>
  <cp:revision>21</cp:revision>
  <dcterms:created xsi:type="dcterms:W3CDTF">2020-12-16T06:52:12Z</dcterms:created>
  <dcterms:modified xsi:type="dcterms:W3CDTF">2020-12-16T18:14:16Z</dcterms:modified>
</cp:coreProperties>
</file>