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0287000" cx="18288000"/>
  <p:notesSz cx="6858000" cy="9144000"/>
  <p:embeddedFontLst>
    <p:embeddedFont>
      <p:font typeface="Arim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1" roundtripDataSignature="AMtx7mihECGeZ73U1cx4PkNle6fIPfHs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m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rim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rimo-italic.fntdata"/><Relationship Id="rId6" Type="http://schemas.openxmlformats.org/officeDocument/2006/relationships/slide" Target="slides/slide1.xml"/><Relationship Id="rId18" Type="http://schemas.openxmlformats.org/officeDocument/2006/relationships/font" Target="fonts/Arim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-1111536">
            <a:off x="11119632" y="1057102"/>
            <a:ext cx="10436174" cy="8481763"/>
          </a:xfrm>
          <a:custGeom>
            <a:rect b="b" l="l" r="r" t="t"/>
            <a:pathLst>
              <a:path extrusionOk="0" h="8487866" w="10443683">
                <a:moveTo>
                  <a:pt x="0" y="0"/>
                </a:moveTo>
                <a:lnTo>
                  <a:pt x="10443683" y="0"/>
                </a:lnTo>
                <a:lnTo>
                  <a:pt x="10443683" y="8487866"/>
                </a:lnTo>
                <a:lnTo>
                  <a:pt x="0" y="84878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>
            <a:off x="4318441" y="9258300"/>
            <a:ext cx="9727319" cy="3106962"/>
          </a:xfrm>
          <a:custGeom>
            <a:rect b="b" l="l" r="r" t="t"/>
            <a:pathLst>
              <a:path extrusionOk="0" h="3106962" w="9727319">
                <a:moveTo>
                  <a:pt x="0" y="0"/>
                </a:moveTo>
                <a:lnTo>
                  <a:pt x="9727318" y="0"/>
                </a:lnTo>
                <a:lnTo>
                  <a:pt x="9727318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 txBox="1"/>
          <p:nvPr/>
        </p:nvSpPr>
        <p:spPr>
          <a:xfrm>
            <a:off x="9139238" y="4819967"/>
            <a:ext cx="9525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64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1396022" y="8615680"/>
            <a:ext cx="6891900" cy="12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PRESENTED BY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9">
                <a:latin typeface="Arimo"/>
                <a:ea typeface="Arimo"/>
                <a:cs typeface="Arimo"/>
                <a:sym typeface="Arimo"/>
              </a:rPr>
              <a:t>P.SREEJA REDDY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1658632" y="1536383"/>
            <a:ext cx="9346525" cy="6490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FILE HANDLING 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AND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FEATURES OF 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JAVA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/>
          <p:nvPr/>
        </p:nvSpPr>
        <p:spPr>
          <a:xfrm rot="-1930669">
            <a:off x="-7971294" y="-10725049"/>
            <a:ext cx="18539921" cy="18539921"/>
          </a:xfrm>
          <a:custGeom>
            <a:rect b="b" l="l" r="r" t="t"/>
            <a:pathLst>
              <a:path extrusionOk="0" h="18539921" w="18539921">
                <a:moveTo>
                  <a:pt x="0" y="0"/>
                </a:moveTo>
                <a:lnTo>
                  <a:pt x="18539921" y="0"/>
                </a:lnTo>
                <a:lnTo>
                  <a:pt x="18539921" y="18539921"/>
                </a:lnTo>
                <a:lnTo>
                  <a:pt x="0" y="185399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5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1" name="Google Shape;191;p10"/>
          <p:cNvSpPr/>
          <p:nvPr/>
        </p:nvSpPr>
        <p:spPr>
          <a:xfrm flipH="1" rot="5242519">
            <a:off x="-1042019" y="8240279"/>
            <a:ext cx="8063091" cy="6553094"/>
          </a:xfrm>
          <a:custGeom>
            <a:rect b="b" l="l" r="r" t="t"/>
            <a:pathLst>
              <a:path extrusionOk="0" h="6553094" w="8063091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 rotWithShape="1">
            <a:blip r:embed="rId4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2" name="Google Shape;192;p10"/>
          <p:cNvSpPr txBox="1"/>
          <p:nvPr/>
        </p:nvSpPr>
        <p:spPr>
          <a:xfrm>
            <a:off x="453077" y="709967"/>
            <a:ext cx="16324302" cy="29806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Checked Exception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classes that directly inherit the Throwable class except RuntimeException 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Error are known as checked exceptions. For example, IOException, 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SQLException, etc. Checked exceptions are checked at compile-time.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-312456" y="3810494"/>
            <a:ext cx="18288000" cy="29806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Unchecked Exception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classes that inherit the RuntimeException are known as unchecked exceptions.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example, ArithmeticException, NullPointerException, ArrayIndexOutOfBoundsException, etc.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0"/>
          <p:cNvSpPr txBox="1"/>
          <p:nvPr/>
        </p:nvSpPr>
        <p:spPr>
          <a:xfrm>
            <a:off x="-672983" y="6478389"/>
            <a:ext cx="18288000" cy="2380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 is irrecoverable. Some example of errors are OutOfMemoryError, VirtualMachineError, AssertionError etc.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/>
          <p:nvPr/>
        </p:nvSpPr>
        <p:spPr>
          <a:xfrm rot="-1766807">
            <a:off x="10460579" y="2341404"/>
            <a:ext cx="12112141" cy="9843868"/>
          </a:xfrm>
          <a:custGeom>
            <a:rect b="b" l="l" r="r" t="t"/>
            <a:pathLst>
              <a:path extrusionOk="0" h="9843868" w="12112141">
                <a:moveTo>
                  <a:pt x="0" y="0"/>
                </a:moveTo>
                <a:lnTo>
                  <a:pt x="12112141" y="0"/>
                </a:lnTo>
                <a:lnTo>
                  <a:pt x="12112141" y="9843868"/>
                </a:lnTo>
                <a:lnTo>
                  <a:pt x="0" y="98438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0" name="Google Shape;200;p11"/>
          <p:cNvSpPr txBox="1"/>
          <p:nvPr/>
        </p:nvSpPr>
        <p:spPr>
          <a:xfrm>
            <a:off x="2097150" y="3610150"/>
            <a:ext cx="135987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0" u="none" cap="none" strike="noStrike">
                <a:solidFill>
                  <a:srgbClr val="000000"/>
                </a:solidFill>
              </a:rPr>
              <a:t>THANK YOU</a:t>
            </a:r>
            <a:endParaRPr b="1"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 rot="-1625759">
            <a:off x="10837013" y="-4312634"/>
            <a:ext cx="9495369" cy="7717145"/>
          </a:xfrm>
          <a:custGeom>
            <a:rect b="b" l="l" r="r" t="t"/>
            <a:pathLst>
              <a:path extrusionOk="0"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4" name="Google Shape;94;p2"/>
          <p:cNvSpPr txBox="1"/>
          <p:nvPr/>
        </p:nvSpPr>
        <p:spPr>
          <a:xfrm>
            <a:off x="861099" y="1606297"/>
            <a:ext cx="11337965" cy="1446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283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TABLE OF CONTENTS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1028700" y="3886835"/>
            <a:ext cx="10161366" cy="2140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58896" lvl="1" marL="1317793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03"/>
              <a:buFont typeface="Arial"/>
              <a:buChar char="•"/>
            </a:pPr>
            <a:r>
              <a:rPr b="0" i="0" lang="en-US" sz="6103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FILE HANDLING</a:t>
            </a:r>
            <a:endParaRPr/>
          </a:p>
          <a:p>
            <a:pPr indent="-658896" lvl="1" marL="1317793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03"/>
              <a:buFont typeface="Arial"/>
              <a:buChar char="•"/>
            </a:pPr>
            <a:r>
              <a:rPr b="0" i="0" lang="en-US" sz="6103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FEATURES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 rot="-1625759">
            <a:off x="11435792" y="1693185"/>
            <a:ext cx="10884489" cy="8846121"/>
          </a:xfrm>
          <a:custGeom>
            <a:rect b="b" l="l" r="r" t="t"/>
            <a:pathLst>
              <a:path extrusionOk="0" h="8846121" w="10884489">
                <a:moveTo>
                  <a:pt x="0" y="0"/>
                </a:moveTo>
                <a:lnTo>
                  <a:pt x="10884488" y="0"/>
                </a:lnTo>
                <a:lnTo>
                  <a:pt x="10884488" y="8846121"/>
                </a:lnTo>
                <a:lnTo>
                  <a:pt x="0" y="88461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1" name="Google Shape;101;p3"/>
          <p:cNvSpPr txBox="1"/>
          <p:nvPr/>
        </p:nvSpPr>
        <p:spPr>
          <a:xfrm>
            <a:off x="2076021" y="537527"/>
            <a:ext cx="10458589" cy="887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1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HANDLING</a:t>
            </a:r>
            <a:endParaRPr/>
          </a:p>
        </p:txBody>
      </p:sp>
      <p:sp>
        <p:nvSpPr>
          <p:cNvPr id="102" name="Google Shape;102;p3"/>
          <p:cNvSpPr txBox="1"/>
          <p:nvPr/>
        </p:nvSpPr>
        <p:spPr>
          <a:xfrm>
            <a:off x="547106" y="1839616"/>
            <a:ext cx="14021157" cy="2380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Handling is an integral part of any programming language as file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handling enables us to store the output of any particular program 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 file and allows us to perform certain operations on it.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-1278669" y="4408151"/>
            <a:ext cx="11297148" cy="7353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32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Streams in Java</a:t>
            </a:r>
            <a:endParaRPr/>
          </a:p>
        </p:txBody>
      </p:sp>
      <p:sp>
        <p:nvSpPr>
          <p:cNvPr id="104" name="Google Shape;104;p3"/>
          <p:cNvSpPr txBox="1"/>
          <p:nvPr/>
        </p:nvSpPr>
        <p:spPr>
          <a:xfrm>
            <a:off x="0" y="5543550"/>
            <a:ext cx="10513224" cy="599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In Java, a sequence of data is known as a stream.</a:t>
            </a:r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-414893" y="6343015"/>
            <a:ext cx="8632305" cy="1180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two types of streams :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810897" y="7456805"/>
            <a:ext cx="5288290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1.Input Stream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1152189" y="8401610"/>
            <a:ext cx="4946998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Output Stream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/>
          <p:nvPr/>
        </p:nvSpPr>
        <p:spPr>
          <a:xfrm rot="-1799293">
            <a:off x="13300567" y="47501"/>
            <a:ext cx="6885296" cy="11055409"/>
          </a:xfrm>
          <a:custGeom>
            <a:rect b="b" l="l" r="r" t="t"/>
            <a:pathLst>
              <a:path extrusionOk="0" h="11055409" w="6885296">
                <a:moveTo>
                  <a:pt x="0" y="0"/>
                </a:moveTo>
                <a:lnTo>
                  <a:pt x="6885297" y="0"/>
                </a:lnTo>
                <a:lnTo>
                  <a:pt x="6885297" y="11055409"/>
                </a:lnTo>
                <a:lnTo>
                  <a:pt x="0" y="110554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3" name="Google Shape;113;p4"/>
          <p:cNvSpPr txBox="1"/>
          <p:nvPr/>
        </p:nvSpPr>
        <p:spPr>
          <a:xfrm>
            <a:off x="516360" y="518477"/>
            <a:ext cx="6652260" cy="906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99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Input Stream</a:t>
            </a:r>
            <a:endParaRPr/>
          </a:p>
        </p:txBody>
      </p:sp>
      <p:sp>
        <p:nvSpPr>
          <p:cNvPr id="114" name="Google Shape;114;p4"/>
          <p:cNvSpPr txBox="1"/>
          <p:nvPr/>
        </p:nvSpPr>
        <p:spPr>
          <a:xfrm>
            <a:off x="893490" y="1652321"/>
            <a:ext cx="12550260" cy="599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The Java InputStream class is the superclass of all input streams.</a:t>
            </a:r>
            <a:endParaRPr/>
          </a:p>
        </p:txBody>
      </p:sp>
      <p:sp>
        <p:nvSpPr>
          <p:cNvPr id="115" name="Google Shape;115;p4"/>
          <p:cNvSpPr txBox="1"/>
          <p:nvPr/>
        </p:nvSpPr>
        <p:spPr>
          <a:xfrm>
            <a:off x="565339" y="2709865"/>
            <a:ext cx="1774865" cy="599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99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Methods</a:t>
            </a:r>
            <a:endParaRPr/>
          </a:p>
        </p:txBody>
      </p:sp>
      <p:sp>
        <p:nvSpPr>
          <p:cNvPr id="116" name="Google Shape;116;p4"/>
          <p:cNvSpPr txBox="1"/>
          <p:nvPr/>
        </p:nvSpPr>
        <p:spPr>
          <a:xfrm>
            <a:off x="676245" y="4669060"/>
            <a:ext cx="6773243" cy="906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99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Output Stream</a:t>
            </a:r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1134101" y="5803806"/>
            <a:ext cx="11423809" cy="1199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The output stream is used to write data to numerous output 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devices like the monitor, file, etc.</a:t>
            </a:r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713408" y="7460521"/>
            <a:ext cx="1774865" cy="599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99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Methods</a:t>
            </a:r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0" y="3537905"/>
            <a:ext cx="11643896" cy="599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read(),read(byte[] array(),mark(),available(),close()</a:t>
            </a:r>
            <a:endParaRPr/>
          </a:p>
        </p:txBody>
      </p:sp>
      <p:sp>
        <p:nvSpPr>
          <p:cNvPr id="120" name="Google Shape;120;p4"/>
          <p:cNvSpPr txBox="1"/>
          <p:nvPr/>
        </p:nvSpPr>
        <p:spPr>
          <a:xfrm>
            <a:off x="0" y="8517161"/>
            <a:ext cx="9962445" cy="599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write(),write(byte[] array(),close(),flush()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/>
          <p:nvPr/>
        </p:nvSpPr>
        <p:spPr>
          <a:xfrm rot="-6664043">
            <a:off x="-4052117" y="-737535"/>
            <a:ext cx="11511802" cy="11511802"/>
          </a:xfrm>
          <a:custGeom>
            <a:rect b="b" l="l" r="r" t="t"/>
            <a:pathLst>
              <a:path extrusionOk="0" h="11511802" w="11511802">
                <a:moveTo>
                  <a:pt x="0" y="0"/>
                </a:moveTo>
                <a:lnTo>
                  <a:pt x="11511802" y="0"/>
                </a:lnTo>
                <a:lnTo>
                  <a:pt x="11511802" y="11511802"/>
                </a:lnTo>
                <a:lnTo>
                  <a:pt x="0" y="11511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6" name="Google Shape;126;p5"/>
          <p:cNvSpPr/>
          <p:nvPr/>
        </p:nvSpPr>
        <p:spPr>
          <a:xfrm rot="-6284008">
            <a:off x="12761683" y="7147182"/>
            <a:ext cx="4789367" cy="7690070"/>
          </a:xfrm>
          <a:custGeom>
            <a:rect b="b" l="l" r="r" t="t"/>
            <a:pathLst>
              <a:path extrusionOk="0" h="7690070" w="4789367">
                <a:moveTo>
                  <a:pt x="0" y="0"/>
                </a:moveTo>
                <a:lnTo>
                  <a:pt x="4789367" y="0"/>
                </a:lnTo>
                <a:lnTo>
                  <a:pt x="4789367" y="7690070"/>
                </a:lnTo>
                <a:lnTo>
                  <a:pt x="0" y="76900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7" name="Google Shape;127;p5"/>
          <p:cNvSpPr/>
          <p:nvPr/>
        </p:nvSpPr>
        <p:spPr>
          <a:xfrm rot="1505868">
            <a:off x="9245019" y="-4340343"/>
            <a:ext cx="12580534" cy="8680686"/>
          </a:xfrm>
          <a:custGeom>
            <a:rect b="b" l="l" r="r" t="t"/>
            <a:pathLst>
              <a:path extrusionOk="0" h="8680686" w="12580534">
                <a:moveTo>
                  <a:pt x="0" y="0"/>
                </a:moveTo>
                <a:lnTo>
                  <a:pt x="12580534" y="0"/>
                </a:lnTo>
                <a:lnTo>
                  <a:pt x="12580534" y="8680686"/>
                </a:lnTo>
                <a:lnTo>
                  <a:pt x="0" y="86806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8" name="Google Shape;128;p5"/>
          <p:cNvSpPr/>
          <p:nvPr/>
        </p:nvSpPr>
        <p:spPr>
          <a:xfrm>
            <a:off x="10978042" y="2058966"/>
            <a:ext cx="6761960" cy="6558817"/>
          </a:xfrm>
          <a:custGeom>
            <a:rect b="b" l="l" r="r" t="t"/>
            <a:pathLst>
              <a:path extrusionOk="0" h="6558817" w="6761960">
                <a:moveTo>
                  <a:pt x="0" y="0"/>
                </a:moveTo>
                <a:lnTo>
                  <a:pt x="6761960" y="0"/>
                </a:lnTo>
                <a:lnTo>
                  <a:pt x="6761960" y="6558817"/>
                </a:lnTo>
                <a:lnTo>
                  <a:pt x="0" y="65588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2421" l="0" r="0" t="-2421"/>
            </a:stretch>
          </a:blipFill>
          <a:ln>
            <a:noFill/>
          </a:ln>
        </p:spPr>
      </p:sp>
      <p:sp>
        <p:nvSpPr>
          <p:cNvPr id="129" name="Google Shape;129;p5"/>
          <p:cNvSpPr txBox="1"/>
          <p:nvPr/>
        </p:nvSpPr>
        <p:spPr>
          <a:xfrm>
            <a:off x="1703784" y="489902"/>
            <a:ext cx="11740261" cy="10316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882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FEATURES OF JAVA</a:t>
            </a:r>
            <a:endParaRPr/>
          </a:p>
        </p:txBody>
      </p:sp>
      <p:sp>
        <p:nvSpPr>
          <p:cNvPr id="130" name="Google Shape;130;p5"/>
          <p:cNvSpPr txBox="1"/>
          <p:nvPr/>
        </p:nvSpPr>
        <p:spPr>
          <a:xfrm>
            <a:off x="2312513" y="2493549"/>
            <a:ext cx="6572622" cy="6600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Simple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Object-oriented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Pltform Independent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Secure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Robust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Architechure Neural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Interpreted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High Performance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Multi-threaded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Distributed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Dynamic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/>
          <p:nvPr/>
        </p:nvSpPr>
        <p:spPr>
          <a:xfrm rot="3525861">
            <a:off x="8777887" y="-2612009"/>
            <a:ext cx="13709384" cy="13709384"/>
          </a:xfrm>
          <a:custGeom>
            <a:rect b="b" l="l" r="r" t="t"/>
            <a:pathLst>
              <a:path extrusionOk="0" h="13709384" w="13709384">
                <a:moveTo>
                  <a:pt x="0" y="0"/>
                </a:moveTo>
                <a:lnTo>
                  <a:pt x="13709384" y="0"/>
                </a:lnTo>
                <a:lnTo>
                  <a:pt x="13709384" y="13709384"/>
                </a:lnTo>
                <a:lnTo>
                  <a:pt x="0" y="137093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5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6" name="Google Shape;136;p6"/>
          <p:cNvSpPr/>
          <p:nvPr/>
        </p:nvSpPr>
        <p:spPr>
          <a:xfrm flipH="1" rot="8532740">
            <a:off x="-2703495" y="7048838"/>
            <a:ext cx="6729406" cy="5469172"/>
          </a:xfrm>
          <a:custGeom>
            <a:rect b="b" l="l" r="r" t="t"/>
            <a:pathLst>
              <a:path extrusionOk="0" h="5469172" w="6729406">
                <a:moveTo>
                  <a:pt x="6729406" y="0"/>
                </a:moveTo>
                <a:lnTo>
                  <a:pt x="0" y="0"/>
                </a:lnTo>
                <a:lnTo>
                  <a:pt x="0" y="5469172"/>
                </a:lnTo>
                <a:lnTo>
                  <a:pt x="6729406" y="5469172"/>
                </a:lnTo>
                <a:lnTo>
                  <a:pt x="6729406" y="0"/>
                </a:lnTo>
                <a:close/>
              </a:path>
            </a:pathLst>
          </a:custGeom>
          <a:blipFill rotWithShape="1">
            <a:blip r:embed="rId4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7" name="Google Shape;137;p6"/>
          <p:cNvSpPr txBox="1"/>
          <p:nvPr/>
        </p:nvSpPr>
        <p:spPr>
          <a:xfrm>
            <a:off x="2033852" y="542729"/>
            <a:ext cx="10289226" cy="15470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842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DATA TYPES</a:t>
            </a:r>
            <a:endParaRPr/>
          </a:p>
        </p:txBody>
      </p:sp>
      <p:sp>
        <p:nvSpPr>
          <p:cNvPr id="138" name="Google Shape;138;p6"/>
          <p:cNvSpPr txBox="1"/>
          <p:nvPr/>
        </p:nvSpPr>
        <p:spPr>
          <a:xfrm>
            <a:off x="1028700" y="2696094"/>
            <a:ext cx="13774314" cy="1180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types specify the different sizes and values that can be stored in the variable. There are two types of data types in Java:</a:t>
            </a:r>
            <a:endParaRPr/>
          </a:p>
        </p:txBody>
      </p:sp>
      <p:sp>
        <p:nvSpPr>
          <p:cNvPr id="139" name="Google Shape;139;p6"/>
          <p:cNvSpPr txBox="1"/>
          <p:nvPr/>
        </p:nvSpPr>
        <p:spPr>
          <a:xfrm>
            <a:off x="0" y="5076825"/>
            <a:ext cx="18288000" cy="29806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7030" lvl="1" marL="734059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9"/>
              <a:buFont typeface="Arial"/>
              <a:buChar char="•"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Primitive data types: The primitive data types include boolean, char, byte, short, int, long, float and double.</a:t>
            </a:r>
            <a:endParaRPr/>
          </a:p>
          <a:p>
            <a:pPr indent="-367030" lvl="1" marL="734059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9"/>
              <a:buFont typeface="Arial"/>
              <a:buChar char="•"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Non-primitive data types: The non-primitive data types include classes, interfaces, and arrays.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/>
          <p:nvPr/>
        </p:nvSpPr>
        <p:spPr>
          <a:xfrm rot="4408728">
            <a:off x="6461224" y="-4582532"/>
            <a:ext cx="15887340" cy="15887340"/>
          </a:xfrm>
          <a:custGeom>
            <a:rect b="b" l="l" r="r" t="t"/>
            <a:pathLst>
              <a:path extrusionOk="0" h="15887340" w="15887340">
                <a:moveTo>
                  <a:pt x="0" y="0"/>
                </a:moveTo>
                <a:lnTo>
                  <a:pt x="15887341" y="0"/>
                </a:lnTo>
                <a:lnTo>
                  <a:pt x="15887341" y="15887340"/>
                </a:lnTo>
                <a:lnTo>
                  <a:pt x="0" y="158873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5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5" name="Google Shape;145;p7"/>
          <p:cNvSpPr/>
          <p:nvPr/>
        </p:nvSpPr>
        <p:spPr>
          <a:xfrm flipH="1" rot="148401">
            <a:off x="15297701" y="384797"/>
            <a:ext cx="6729406" cy="5469172"/>
          </a:xfrm>
          <a:custGeom>
            <a:rect b="b" l="l" r="r" t="t"/>
            <a:pathLst>
              <a:path extrusionOk="0" h="5469172" w="6729406">
                <a:moveTo>
                  <a:pt x="6729406" y="0"/>
                </a:moveTo>
                <a:lnTo>
                  <a:pt x="0" y="0"/>
                </a:lnTo>
                <a:lnTo>
                  <a:pt x="0" y="5469172"/>
                </a:lnTo>
                <a:lnTo>
                  <a:pt x="6729406" y="5469172"/>
                </a:lnTo>
                <a:lnTo>
                  <a:pt x="6729406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6" name="Google Shape;146;p7"/>
          <p:cNvSpPr txBox="1"/>
          <p:nvPr/>
        </p:nvSpPr>
        <p:spPr>
          <a:xfrm>
            <a:off x="1983315" y="350046"/>
            <a:ext cx="13528212" cy="887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1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FLOW STATEMENTS</a:t>
            </a:r>
            <a:endParaRPr/>
          </a:p>
        </p:txBody>
      </p:sp>
      <p:sp>
        <p:nvSpPr>
          <p:cNvPr id="147" name="Google Shape;147;p7"/>
          <p:cNvSpPr txBox="1"/>
          <p:nvPr/>
        </p:nvSpPr>
        <p:spPr>
          <a:xfrm>
            <a:off x="397933" y="1647336"/>
            <a:ext cx="11146870" cy="1180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provides three types of control flow statements.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397933" y="2538993"/>
            <a:ext cx="7939941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Making statements</a:t>
            </a:r>
            <a:endParaRPr/>
          </a:p>
        </p:txBody>
      </p:sp>
      <p:sp>
        <p:nvSpPr>
          <p:cNvPr id="149" name="Google Shape;149;p7"/>
          <p:cNvSpPr txBox="1"/>
          <p:nvPr/>
        </p:nvSpPr>
        <p:spPr>
          <a:xfrm>
            <a:off x="732312" y="3415094"/>
            <a:ext cx="5239056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7030" lvl="1" marL="734059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9"/>
              <a:buFont typeface="Arial"/>
              <a:buChar char="•"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statement</a:t>
            </a:r>
            <a:endParaRPr/>
          </a:p>
        </p:txBody>
      </p:sp>
      <p:sp>
        <p:nvSpPr>
          <p:cNvPr id="150" name="Google Shape;150;p7"/>
          <p:cNvSpPr txBox="1"/>
          <p:nvPr/>
        </p:nvSpPr>
        <p:spPr>
          <a:xfrm>
            <a:off x="-1406811" y="4291195"/>
            <a:ext cx="15405305" cy="2380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 :if(condition) {    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statement 1; //executes when condition is true   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   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732312" y="6091420"/>
            <a:ext cx="5239056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If else statement</a:t>
            </a:r>
            <a:endParaRPr/>
          </a:p>
        </p:txBody>
      </p:sp>
      <p:sp>
        <p:nvSpPr>
          <p:cNvPr id="152" name="Google Shape;152;p7"/>
          <p:cNvSpPr txBox="1"/>
          <p:nvPr/>
        </p:nvSpPr>
        <p:spPr>
          <a:xfrm>
            <a:off x="732312" y="6852786"/>
            <a:ext cx="4884886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If-else-if ladder</a:t>
            </a:r>
            <a:endParaRPr/>
          </a:p>
        </p:txBody>
      </p:sp>
      <p:sp>
        <p:nvSpPr>
          <p:cNvPr id="153" name="Google Shape;153;p7"/>
          <p:cNvSpPr txBox="1"/>
          <p:nvPr/>
        </p:nvSpPr>
        <p:spPr>
          <a:xfrm>
            <a:off x="732312" y="7614151"/>
            <a:ext cx="5792106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Nested if statement</a:t>
            </a:r>
            <a:endParaRPr/>
          </a:p>
        </p:txBody>
      </p:sp>
      <p:sp>
        <p:nvSpPr>
          <p:cNvPr id="154" name="Google Shape;154;p7"/>
          <p:cNvSpPr txBox="1"/>
          <p:nvPr/>
        </p:nvSpPr>
        <p:spPr>
          <a:xfrm>
            <a:off x="732312" y="8375516"/>
            <a:ext cx="5239056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Switch statement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/>
          <p:nvPr/>
        </p:nvSpPr>
        <p:spPr>
          <a:xfrm rot="-4073461">
            <a:off x="-7936030" y="-5010311"/>
            <a:ext cx="17617704" cy="17617704"/>
          </a:xfrm>
          <a:custGeom>
            <a:rect b="b" l="l" r="r" t="t"/>
            <a:pathLst>
              <a:path extrusionOk="0" h="17617704" w="17617704">
                <a:moveTo>
                  <a:pt x="0" y="0"/>
                </a:moveTo>
                <a:lnTo>
                  <a:pt x="17617703" y="0"/>
                </a:lnTo>
                <a:lnTo>
                  <a:pt x="17617703" y="17617704"/>
                </a:lnTo>
                <a:lnTo>
                  <a:pt x="0" y="176177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5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0" name="Google Shape;160;p8"/>
          <p:cNvSpPr/>
          <p:nvPr/>
        </p:nvSpPr>
        <p:spPr>
          <a:xfrm flipH="1" rot="-5400000">
            <a:off x="8778703" y="-4549008"/>
            <a:ext cx="8063091" cy="6553094"/>
          </a:xfrm>
          <a:custGeom>
            <a:rect b="b" l="l" r="r" t="t"/>
            <a:pathLst>
              <a:path extrusionOk="0" h="6553094" w="8063091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 rotWithShape="1">
            <a:blip r:embed="rId4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1" name="Google Shape;161;p8"/>
          <p:cNvSpPr txBox="1"/>
          <p:nvPr/>
        </p:nvSpPr>
        <p:spPr>
          <a:xfrm>
            <a:off x="584400" y="705167"/>
            <a:ext cx="7123830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 statements</a:t>
            </a:r>
            <a:endParaRPr/>
          </a:p>
        </p:txBody>
      </p:sp>
      <p:sp>
        <p:nvSpPr>
          <p:cNvPr id="162" name="Google Shape;162;p8"/>
          <p:cNvSpPr txBox="1"/>
          <p:nvPr/>
        </p:nvSpPr>
        <p:spPr>
          <a:xfrm>
            <a:off x="584400" y="1647336"/>
            <a:ext cx="3881913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7030" lvl="1" marL="734059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9"/>
              <a:buFont typeface="Arial"/>
              <a:buChar char="•"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loop</a:t>
            </a:r>
            <a:endParaRPr/>
          </a:p>
        </p:txBody>
      </p:sp>
      <p:sp>
        <p:nvSpPr>
          <p:cNvPr id="163" name="Google Shape;163;p8"/>
          <p:cNvSpPr txBox="1"/>
          <p:nvPr/>
        </p:nvSpPr>
        <p:spPr>
          <a:xfrm>
            <a:off x="1028700" y="2589676"/>
            <a:ext cx="1736765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 : </a:t>
            </a:r>
            <a:endParaRPr/>
          </a:p>
        </p:txBody>
      </p:sp>
      <p:sp>
        <p:nvSpPr>
          <p:cNvPr id="164" name="Google Shape;164;p8"/>
          <p:cNvSpPr txBox="1"/>
          <p:nvPr/>
        </p:nvSpPr>
        <p:spPr>
          <a:xfrm>
            <a:off x="691217" y="2574896"/>
            <a:ext cx="15395578" cy="2380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for(initialization, condition, increment/decrement) {    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//block of statements    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   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8"/>
          <p:cNvSpPr txBox="1"/>
          <p:nvPr/>
        </p:nvSpPr>
        <p:spPr>
          <a:xfrm>
            <a:off x="1028700" y="4375121"/>
            <a:ext cx="3811012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while loop</a:t>
            </a:r>
            <a:endParaRPr/>
          </a:p>
        </p:txBody>
      </p:sp>
      <p:sp>
        <p:nvSpPr>
          <p:cNvPr id="166" name="Google Shape;166;p8"/>
          <p:cNvSpPr txBox="1"/>
          <p:nvPr/>
        </p:nvSpPr>
        <p:spPr>
          <a:xfrm>
            <a:off x="1028700" y="5317461"/>
            <a:ext cx="4375578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do-while loop</a:t>
            </a:r>
            <a:endParaRPr/>
          </a:p>
        </p:txBody>
      </p:sp>
      <p:sp>
        <p:nvSpPr>
          <p:cNvPr id="167" name="Google Shape;167;p8"/>
          <p:cNvSpPr txBox="1"/>
          <p:nvPr/>
        </p:nvSpPr>
        <p:spPr>
          <a:xfrm>
            <a:off x="839450" y="6526459"/>
            <a:ext cx="7253727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Jump statements</a:t>
            </a:r>
            <a:endParaRPr/>
          </a:p>
        </p:txBody>
      </p:sp>
      <p:sp>
        <p:nvSpPr>
          <p:cNvPr id="168" name="Google Shape;168;p8"/>
          <p:cNvSpPr txBox="1"/>
          <p:nvPr/>
        </p:nvSpPr>
        <p:spPr>
          <a:xfrm>
            <a:off x="691217" y="7449749"/>
            <a:ext cx="5590600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7030" lvl="1" marL="734059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9"/>
              <a:buFont typeface="Arial"/>
              <a:buChar char="•"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 statement</a:t>
            </a:r>
            <a:endParaRPr/>
          </a:p>
        </p:txBody>
      </p:sp>
      <p:sp>
        <p:nvSpPr>
          <p:cNvPr id="169" name="Google Shape;169;p8"/>
          <p:cNvSpPr txBox="1"/>
          <p:nvPr/>
        </p:nvSpPr>
        <p:spPr>
          <a:xfrm>
            <a:off x="2012811" y="8208915"/>
            <a:ext cx="4498668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 :   break;</a:t>
            </a:r>
            <a:endParaRPr/>
          </a:p>
        </p:txBody>
      </p:sp>
      <p:sp>
        <p:nvSpPr>
          <p:cNvPr id="170" name="Google Shape;170;p8"/>
          <p:cNvSpPr txBox="1"/>
          <p:nvPr/>
        </p:nvSpPr>
        <p:spPr>
          <a:xfrm>
            <a:off x="1028700" y="9151255"/>
            <a:ext cx="5482779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continue statement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/>
          <p:nvPr/>
        </p:nvSpPr>
        <p:spPr>
          <a:xfrm rot="6144593">
            <a:off x="8023448" y="-2009860"/>
            <a:ext cx="17617704" cy="17617704"/>
          </a:xfrm>
          <a:custGeom>
            <a:rect b="b" l="l" r="r" t="t"/>
            <a:pathLst>
              <a:path extrusionOk="0" h="17617704" w="17617704">
                <a:moveTo>
                  <a:pt x="0" y="0"/>
                </a:moveTo>
                <a:lnTo>
                  <a:pt x="17617704" y="0"/>
                </a:lnTo>
                <a:lnTo>
                  <a:pt x="17617704" y="17617704"/>
                </a:lnTo>
                <a:lnTo>
                  <a:pt x="0" y="176177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5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6" name="Google Shape;176;p9"/>
          <p:cNvSpPr/>
          <p:nvPr/>
        </p:nvSpPr>
        <p:spPr>
          <a:xfrm rot="4662819">
            <a:off x="8489744" y="-2841143"/>
            <a:ext cx="12794948" cy="8828634"/>
          </a:xfrm>
          <a:custGeom>
            <a:rect b="b" l="l" r="r" t="t"/>
            <a:pathLst>
              <a:path extrusionOk="0" h="8828634" w="12794948">
                <a:moveTo>
                  <a:pt x="0" y="0"/>
                </a:moveTo>
                <a:lnTo>
                  <a:pt x="12794949" y="0"/>
                </a:lnTo>
                <a:lnTo>
                  <a:pt x="12794949" y="8828633"/>
                </a:lnTo>
                <a:lnTo>
                  <a:pt x="0" y="88286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7" name="Google Shape;177;p9"/>
          <p:cNvSpPr/>
          <p:nvPr/>
        </p:nvSpPr>
        <p:spPr>
          <a:xfrm flipH="1" rot="8905814">
            <a:off x="-4266374" y="6074235"/>
            <a:ext cx="11300655" cy="9184351"/>
          </a:xfrm>
          <a:custGeom>
            <a:rect b="b" l="l" r="r" t="t"/>
            <a:pathLst>
              <a:path extrusionOk="0" h="9184351" w="11300655">
                <a:moveTo>
                  <a:pt x="11300655" y="0"/>
                </a:moveTo>
                <a:lnTo>
                  <a:pt x="0" y="0"/>
                </a:lnTo>
                <a:lnTo>
                  <a:pt x="0" y="9184351"/>
                </a:lnTo>
                <a:lnTo>
                  <a:pt x="11300655" y="9184351"/>
                </a:lnTo>
                <a:lnTo>
                  <a:pt x="11300655" y="0"/>
                </a:lnTo>
                <a:close/>
              </a:path>
            </a:pathLst>
          </a:custGeom>
          <a:blipFill rotWithShape="1">
            <a:blip r:embed="rId5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8" name="Google Shape;178;p9"/>
          <p:cNvSpPr txBox="1"/>
          <p:nvPr/>
        </p:nvSpPr>
        <p:spPr>
          <a:xfrm>
            <a:off x="9139238" y="4274503"/>
            <a:ext cx="9525" cy="15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71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9"/>
          <p:cNvSpPr txBox="1"/>
          <p:nvPr/>
        </p:nvSpPr>
        <p:spPr>
          <a:xfrm>
            <a:off x="1833082" y="537527"/>
            <a:ext cx="12074117" cy="887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1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EXCEPTIONAL HANDLING</a:t>
            </a:r>
            <a:endParaRPr/>
          </a:p>
        </p:txBody>
      </p:sp>
      <p:sp>
        <p:nvSpPr>
          <p:cNvPr id="180" name="Google Shape;180;p9"/>
          <p:cNvSpPr txBox="1"/>
          <p:nvPr/>
        </p:nvSpPr>
        <p:spPr>
          <a:xfrm>
            <a:off x="778225" y="2015170"/>
            <a:ext cx="11996638" cy="1780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Exception Handling in Java is one of the powerful mechanism to handle the runtime errors so that the normal flow of the application can be maintained.</a:t>
            </a:r>
            <a:endParaRPr/>
          </a:p>
        </p:txBody>
      </p:sp>
      <p:sp>
        <p:nvSpPr>
          <p:cNvPr id="181" name="Google Shape;181;p9"/>
          <p:cNvSpPr txBox="1"/>
          <p:nvPr/>
        </p:nvSpPr>
        <p:spPr>
          <a:xfrm>
            <a:off x="2129118" y="4379278"/>
            <a:ext cx="5425202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 of Java Exceptions:</a:t>
            </a:r>
            <a:endParaRPr/>
          </a:p>
        </p:txBody>
      </p:sp>
      <p:sp>
        <p:nvSpPr>
          <p:cNvPr id="182" name="Google Shape;182;p9"/>
          <p:cNvSpPr txBox="1"/>
          <p:nvPr/>
        </p:nvSpPr>
        <p:spPr>
          <a:xfrm>
            <a:off x="4079897" y="5262563"/>
            <a:ext cx="6354603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Checked exception</a:t>
            </a:r>
            <a:endParaRPr/>
          </a:p>
        </p:txBody>
      </p:sp>
      <p:sp>
        <p:nvSpPr>
          <p:cNvPr id="183" name="Google Shape;183;p9"/>
          <p:cNvSpPr txBox="1"/>
          <p:nvPr/>
        </p:nvSpPr>
        <p:spPr>
          <a:xfrm>
            <a:off x="3046435" y="6145847"/>
            <a:ext cx="8661972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Unchecked exception</a:t>
            </a:r>
            <a:endParaRPr/>
          </a:p>
        </p:txBody>
      </p:sp>
      <p:sp>
        <p:nvSpPr>
          <p:cNvPr id="184" name="Google Shape;184;p9"/>
          <p:cNvSpPr txBox="1"/>
          <p:nvPr/>
        </p:nvSpPr>
        <p:spPr>
          <a:xfrm>
            <a:off x="4079897" y="7031037"/>
            <a:ext cx="3297523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error</a:t>
            </a:r>
            <a:endParaRPr/>
          </a:p>
        </p:txBody>
      </p:sp>
      <p:sp>
        <p:nvSpPr>
          <p:cNvPr id="185" name="Google Shape;185;p9"/>
          <p:cNvSpPr txBox="1"/>
          <p:nvPr/>
        </p:nvSpPr>
        <p:spPr>
          <a:xfrm>
            <a:off x="4841719" y="5260657"/>
            <a:ext cx="343495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