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7"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94" d="100"/>
          <a:sy n="94" d="100"/>
        </p:scale>
        <p:origin x="8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FE951-9AA1-451C-B6F0-9066DB947DF1}"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436CE-C0F6-44F1-A092-5B6B39F2AC39}" type="slidenum">
              <a:rPr lang="en-IN" smtClean="0"/>
              <a:t>‹#›</a:t>
            </a:fld>
            <a:endParaRPr lang="en-IN"/>
          </a:p>
        </p:txBody>
      </p:sp>
    </p:spTree>
    <p:extLst>
      <p:ext uri="{BB962C8B-B14F-4D97-AF65-F5344CB8AC3E}">
        <p14:creationId xmlns:p14="http://schemas.microsoft.com/office/powerpoint/2010/main" val="298048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988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18335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6868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149169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1343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3698801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4020791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247734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240013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F49B8-D990-4733-A226-20F4105B7453}"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166498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F49B8-D990-4733-A226-20F4105B745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364779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AF49B8-D990-4733-A226-20F4105B7453}" type="datetimeFigureOut">
              <a:rPr lang="en-IN" smtClean="0"/>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395348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AF49B8-D990-4733-A226-20F4105B7453}" type="datetimeFigureOut">
              <a:rPr lang="en-IN" smtClean="0"/>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212387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F49B8-D990-4733-A226-20F4105B7453}" type="datetimeFigureOut">
              <a:rPr lang="en-IN" smtClean="0"/>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140488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F49B8-D990-4733-A226-20F4105B745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5571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AF49B8-D990-4733-A226-20F4105B7453}"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8A309E-A4E7-4CFB-B9EB-A324AC226970}" type="slidenum">
              <a:rPr lang="en-IN" smtClean="0"/>
              <a:t>‹#›</a:t>
            </a:fld>
            <a:endParaRPr lang="en-IN"/>
          </a:p>
        </p:txBody>
      </p:sp>
    </p:spTree>
    <p:extLst>
      <p:ext uri="{BB962C8B-B14F-4D97-AF65-F5344CB8AC3E}">
        <p14:creationId xmlns:p14="http://schemas.microsoft.com/office/powerpoint/2010/main" val="369524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AF49B8-D990-4733-A226-20F4105B7453}" type="datetimeFigureOut">
              <a:rPr lang="en-IN" smtClean="0"/>
              <a:t>19-03-2024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8A309E-A4E7-4CFB-B9EB-A324AC226970}" type="slidenum">
              <a:rPr lang="en-IN" smtClean="0"/>
              <a:t>‹#›</a:t>
            </a:fld>
            <a:endParaRPr lang="en-IN"/>
          </a:p>
        </p:txBody>
      </p:sp>
    </p:spTree>
    <p:extLst>
      <p:ext uri="{BB962C8B-B14F-4D97-AF65-F5344CB8AC3E}">
        <p14:creationId xmlns:p14="http://schemas.microsoft.com/office/powerpoint/2010/main" val="3585210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5752E5-0D1C-600B-816B-A5FB8498ACB4}"/>
              </a:ext>
            </a:extLst>
          </p:cNvPr>
          <p:cNvSpPr txBox="1"/>
          <p:nvPr/>
        </p:nvSpPr>
        <p:spPr>
          <a:xfrm>
            <a:off x="2221654" y="2926079"/>
            <a:ext cx="6621364" cy="830997"/>
          </a:xfrm>
          <a:prstGeom prst="rect">
            <a:avLst/>
          </a:prstGeom>
          <a:noFill/>
        </p:spPr>
        <p:txBody>
          <a:bodyPr wrap="none" rtlCol="0">
            <a:spAutoFit/>
          </a:bodyPr>
          <a:lstStyle/>
          <a:p>
            <a:r>
              <a:rPr lang="en-IN" sz="4800" dirty="0">
                <a:solidFill>
                  <a:srgbClr val="92D050"/>
                </a:solidFill>
              </a:rPr>
              <a:t>PRESENTATION ON JAVA</a:t>
            </a:r>
          </a:p>
        </p:txBody>
      </p:sp>
    </p:spTree>
    <p:extLst>
      <p:ext uri="{BB962C8B-B14F-4D97-AF65-F5344CB8AC3E}">
        <p14:creationId xmlns:p14="http://schemas.microsoft.com/office/powerpoint/2010/main" val="217034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48CE3-0465-99FD-2CEA-2A75902E78F1}"/>
              </a:ext>
            </a:extLst>
          </p:cNvPr>
          <p:cNvSpPr txBox="1"/>
          <p:nvPr/>
        </p:nvSpPr>
        <p:spPr>
          <a:xfrm>
            <a:off x="2953173" y="2743199"/>
            <a:ext cx="4596899" cy="1107996"/>
          </a:xfrm>
          <a:prstGeom prst="rect">
            <a:avLst/>
          </a:prstGeom>
          <a:noFill/>
        </p:spPr>
        <p:txBody>
          <a:bodyPr wrap="none" rtlCol="0">
            <a:spAutoFit/>
          </a:bodyPr>
          <a:lstStyle/>
          <a:p>
            <a:r>
              <a:rPr lang="en-IN" sz="6600" dirty="0">
                <a:solidFill>
                  <a:srgbClr val="92D050"/>
                </a:solidFill>
              </a:rPr>
              <a:t>THANK YOU</a:t>
            </a:r>
          </a:p>
        </p:txBody>
      </p:sp>
      <p:sp>
        <p:nvSpPr>
          <p:cNvPr id="3" name="TextBox 2">
            <a:extLst>
              <a:ext uri="{FF2B5EF4-FFF2-40B4-BE49-F238E27FC236}">
                <a16:creationId xmlns:a16="http://schemas.microsoft.com/office/drawing/2014/main" id="{BCE68563-E5E4-A391-59CC-955CDA572A8A}"/>
              </a:ext>
            </a:extLst>
          </p:cNvPr>
          <p:cNvSpPr txBox="1"/>
          <p:nvPr/>
        </p:nvSpPr>
        <p:spPr>
          <a:xfrm>
            <a:off x="5818293" y="4517813"/>
            <a:ext cx="1773306" cy="872483"/>
          </a:xfrm>
          <a:prstGeom prst="rect">
            <a:avLst/>
          </a:prstGeom>
          <a:noFill/>
        </p:spPr>
        <p:txBody>
          <a:bodyPr wrap="none" rtlCol="0">
            <a:spAutoFit/>
          </a:bodyPr>
          <a:lstStyle/>
          <a:p>
            <a:pPr>
              <a:lnSpc>
                <a:spcPct val="150000"/>
              </a:lnSpc>
            </a:pPr>
            <a:r>
              <a:rPr lang="en-IN" dirty="0"/>
              <a:t>Presented by</a:t>
            </a:r>
          </a:p>
          <a:p>
            <a:pPr>
              <a:lnSpc>
                <a:spcPct val="150000"/>
              </a:lnSpc>
            </a:pPr>
            <a:r>
              <a:rPr lang="en-IN" dirty="0"/>
              <a:t>P. Sreeja Reddy</a:t>
            </a:r>
          </a:p>
        </p:txBody>
      </p:sp>
    </p:spTree>
    <p:extLst>
      <p:ext uri="{BB962C8B-B14F-4D97-AF65-F5344CB8AC3E}">
        <p14:creationId xmlns:p14="http://schemas.microsoft.com/office/powerpoint/2010/main" val="62939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E8A9-3555-2149-4525-D9B779D7006A}"/>
              </a:ext>
            </a:extLst>
          </p:cNvPr>
          <p:cNvSpPr>
            <a:spLocks noGrp="1"/>
          </p:cNvSpPr>
          <p:nvPr>
            <p:ph type="title"/>
          </p:nvPr>
        </p:nvSpPr>
        <p:spPr/>
        <p:txBody>
          <a:bodyPr>
            <a:normAutofit fontScale="90000"/>
          </a:bodyPr>
          <a:lstStyle/>
          <a:p>
            <a:br>
              <a:rPr lang="en-IN" dirty="0"/>
            </a:br>
            <a:r>
              <a:rPr lang="en-IN" sz="4900" dirty="0"/>
              <a:t>CONTENTS</a:t>
            </a:r>
          </a:p>
        </p:txBody>
      </p:sp>
      <p:sp>
        <p:nvSpPr>
          <p:cNvPr id="3" name="Content Placeholder 2">
            <a:extLst>
              <a:ext uri="{FF2B5EF4-FFF2-40B4-BE49-F238E27FC236}">
                <a16:creationId xmlns:a16="http://schemas.microsoft.com/office/drawing/2014/main" id="{3767E3D9-3EC8-AD51-1A08-B36A218E1C40}"/>
              </a:ext>
            </a:extLst>
          </p:cNvPr>
          <p:cNvSpPr>
            <a:spLocks noGrp="1"/>
          </p:cNvSpPr>
          <p:nvPr>
            <p:ph idx="1"/>
          </p:nvPr>
        </p:nvSpPr>
        <p:spPr/>
        <p:txBody>
          <a:bodyPr/>
          <a:lstStyle/>
          <a:p>
            <a:r>
              <a:rPr lang="en-IN" sz="3200" dirty="0"/>
              <a:t>Introduction to JAVA</a:t>
            </a:r>
          </a:p>
          <a:p>
            <a:r>
              <a:rPr lang="en-IN" sz="3200" dirty="0"/>
              <a:t>History of JAVA</a:t>
            </a:r>
          </a:p>
          <a:p>
            <a:r>
              <a:rPr lang="en-IN" sz="3200" dirty="0"/>
              <a:t>What are OOPS concepts??</a:t>
            </a:r>
          </a:p>
          <a:p>
            <a:r>
              <a:rPr lang="en-IN" sz="3200" dirty="0"/>
              <a:t>Why do we use OOPS concepts??</a:t>
            </a:r>
          </a:p>
          <a:p>
            <a:endParaRPr lang="en-IN" dirty="0"/>
          </a:p>
        </p:txBody>
      </p:sp>
    </p:spTree>
    <p:extLst>
      <p:ext uri="{BB962C8B-B14F-4D97-AF65-F5344CB8AC3E}">
        <p14:creationId xmlns:p14="http://schemas.microsoft.com/office/powerpoint/2010/main" val="3756393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659159-BEE5-6C75-9F83-76BD52322D20}"/>
              </a:ext>
            </a:extLst>
          </p:cNvPr>
          <p:cNvSpPr>
            <a:spLocks noGrp="1"/>
          </p:cNvSpPr>
          <p:nvPr>
            <p:ph idx="1"/>
          </p:nvPr>
        </p:nvSpPr>
        <p:spPr>
          <a:xfrm>
            <a:off x="677334" y="1801602"/>
            <a:ext cx="8596668" cy="1376640"/>
          </a:xfrm>
        </p:spPr>
        <p:txBody>
          <a:bodyPr>
            <a:noAutofit/>
          </a:bodyPr>
          <a:lstStyle/>
          <a:p>
            <a:r>
              <a:rPr lang="en-GB" sz="2400" dirty="0">
                <a:solidFill>
                  <a:schemeClr val="tx1">
                    <a:lumMod val="95000"/>
                    <a:lumOff val="5000"/>
                  </a:schemeClr>
                </a:solidFill>
                <a:latin typeface="Times New Roman" panose="02020603050405020304" pitchFamily="18" charset="0"/>
                <a:cs typeface="Times New Roman" panose="02020603050405020304" pitchFamily="18" charset="0"/>
              </a:rPr>
              <a:t>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619E0124-588E-D5FD-5577-9C9A923F23CD}"/>
              </a:ext>
            </a:extLst>
          </p:cNvPr>
          <p:cNvSpPr>
            <a:spLocks noGrp="1"/>
          </p:cNvSpPr>
          <p:nvPr>
            <p:ph type="title"/>
          </p:nvPr>
        </p:nvSpPr>
        <p:spPr>
          <a:xfrm>
            <a:off x="677334" y="372533"/>
            <a:ext cx="8596668" cy="758613"/>
          </a:xfrm>
        </p:spPr>
        <p:txBody>
          <a:bodyPr>
            <a:normAutofit fontScale="90000"/>
          </a:bodyPr>
          <a:lstStyle/>
          <a:p>
            <a:r>
              <a:rPr lang="en-IN" sz="4400" dirty="0"/>
              <a:t>        </a:t>
            </a:r>
            <a:r>
              <a:rPr lang="en-IN" sz="4000" dirty="0"/>
              <a:t>Introduction to JAVA</a:t>
            </a:r>
          </a:p>
        </p:txBody>
      </p:sp>
      <p:sp>
        <p:nvSpPr>
          <p:cNvPr id="9" name="TextBox 8">
            <a:extLst>
              <a:ext uri="{FF2B5EF4-FFF2-40B4-BE49-F238E27FC236}">
                <a16:creationId xmlns:a16="http://schemas.microsoft.com/office/drawing/2014/main" id="{69D943AF-8257-99AB-09A4-12AAC97F9F62}"/>
              </a:ext>
            </a:extLst>
          </p:cNvPr>
          <p:cNvSpPr txBox="1"/>
          <p:nvPr/>
        </p:nvSpPr>
        <p:spPr>
          <a:xfrm>
            <a:off x="677334" y="1281708"/>
            <a:ext cx="2482539" cy="523220"/>
          </a:xfrm>
          <a:prstGeom prst="rect">
            <a:avLst/>
          </a:prstGeom>
          <a:noFill/>
        </p:spPr>
        <p:txBody>
          <a:bodyPr wrap="none" rtlCol="0">
            <a:spAutoFit/>
          </a:bodyPr>
          <a:lstStyle/>
          <a:p>
            <a:r>
              <a:rPr lang="en-IN" sz="2800" dirty="0">
                <a:solidFill>
                  <a:schemeClr val="accent2">
                    <a:lumMod val="75000"/>
                  </a:schemeClr>
                </a:solidFill>
              </a:rPr>
              <a:t>What is JAVA??</a:t>
            </a:r>
          </a:p>
        </p:txBody>
      </p:sp>
      <p:sp>
        <p:nvSpPr>
          <p:cNvPr id="10" name="TextBox 9">
            <a:extLst>
              <a:ext uri="{FF2B5EF4-FFF2-40B4-BE49-F238E27FC236}">
                <a16:creationId xmlns:a16="http://schemas.microsoft.com/office/drawing/2014/main" id="{23085476-FFF1-CC15-C89D-B907B694DF82}"/>
              </a:ext>
            </a:extLst>
          </p:cNvPr>
          <p:cNvSpPr txBox="1"/>
          <p:nvPr/>
        </p:nvSpPr>
        <p:spPr>
          <a:xfrm>
            <a:off x="636695" y="3724651"/>
            <a:ext cx="4051109" cy="523220"/>
          </a:xfrm>
          <a:prstGeom prst="rect">
            <a:avLst/>
          </a:prstGeom>
          <a:noFill/>
        </p:spPr>
        <p:txBody>
          <a:bodyPr wrap="none" rtlCol="0">
            <a:spAutoFit/>
          </a:bodyPr>
          <a:lstStyle/>
          <a:p>
            <a:r>
              <a:rPr lang="en-IN" sz="2800" dirty="0">
                <a:solidFill>
                  <a:schemeClr val="accent2">
                    <a:lumMod val="75000"/>
                  </a:schemeClr>
                </a:solidFill>
              </a:rPr>
              <a:t>Key points to remember</a:t>
            </a:r>
          </a:p>
        </p:txBody>
      </p:sp>
      <p:sp>
        <p:nvSpPr>
          <p:cNvPr id="11" name="TextBox 10">
            <a:extLst>
              <a:ext uri="{FF2B5EF4-FFF2-40B4-BE49-F238E27FC236}">
                <a16:creationId xmlns:a16="http://schemas.microsoft.com/office/drawing/2014/main" id="{C1108298-E690-F9E0-26C6-AE68B67EA531}"/>
              </a:ext>
            </a:extLst>
          </p:cNvPr>
          <p:cNvSpPr txBox="1"/>
          <p:nvPr/>
        </p:nvSpPr>
        <p:spPr>
          <a:xfrm>
            <a:off x="582507" y="4303710"/>
            <a:ext cx="10127324" cy="1938992"/>
          </a:xfrm>
          <a:prstGeom prst="rect">
            <a:avLst/>
          </a:prstGeom>
          <a:noFill/>
        </p:spPr>
        <p:txBody>
          <a:bodyPr wrap="non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powerful programming language</a:t>
            </a:r>
          </a:p>
          <a:p>
            <a:pPr marL="285750" indent="-285750">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Platform Independence</a:t>
            </a:r>
            <a:r>
              <a:rPr lang="en-US" sz="2400" dirty="0">
                <a:solidFill>
                  <a:srgbClr val="000000"/>
                </a:solidFill>
                <a:latin typeface="Times New Roman" panose="02020603050405020304" pitchFamily="18" charset="0"/>
                <a:cs typeface="Times New Roman" panose="02020603050405020304" pitchFamily="18" charset="0"/>
              </a:rPr>
              <a:t>:  "Write once, run anywhere" philosophy.</a:t>
            </a:r>
          </a:p>
          <a:p>
            <a:pPr marL="285750" indent="-285750">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Object-Oriented</a:t>
            </a:r>
            <a:r>
              <a:rPr lang="en-US" sz="2400" dirty="0">
                <a:solidFill>
                  <a:srgbClr val="000000"/>
                </a:solidFill>
                <a:latin typeface="Times New Roman" panose="02020603050405020304" pitchFamily="18" charset="0"/>
                <a:cs typeface="Times New Roman" panose="02020603050405020304" pitchFamily="18" charset="0"/>
              </a:rPr>
              <a:t>:  Everything in Java is treated as an object.</a:t>
            </a:r>
          </a:p>
          <a:p>
            <a:pPr marL="285750" indent="-285750">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Robust and Secure</a:t>
            </a:r>
            <a:r>
              <a:rPr lang="en-US" sz="2400" dirty="0">
                <a:solidFill>
                  <a:srgbClr val="000000"/>
                </a:solidFill>
                <a:latin typeface="Times New Roman" panose="02020603050405020304" pitchFamily="18" charset="0"/>
                <a:cs typeface="Times New Roman" panose="02020603050405020304" pitchFamily="18" charset="0"/>
              </a:rPr>
              <a:t>: Memory management, exception handling, and built-in   </a:t>
            </a:r>
          </a:p>
          <a:p>
            <a:r>
              <a:rPr lang="en-US" sz="2400" dirty="0">
                <a:solidFill>
                  <a:srgbClr val="000000"/>
                </a:solidFill>
                <a:latin typeface="Times New Roman" panose="02020603050405020304" pitchFamily="18" charset="0"/>
                <a:cs typeface="Times New Roman" panose="02020603050405020304" pitchFamily="18" charset="0"/>
              </a:rPr>
              <a:t>                        security features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61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4710-8987-20BD-4FAD-C21C382AA350}"/>
              </a:ext>
            </a:extLst>
          </p:cNvPr>
          <p:cNvSpPr>
            <a:spLocks noGrp="1"/>
          </p:cNvSpPr>
          <p:nvPr>
            <p:ph type="title"/>
          </p:nvPr>
        </p:nvSpPr>
        <p:spPr>
          <a:xfrm>
            <a:off x="677334" y="609600"/>
            <a:ext cx="8596668" cy="812800"/>
          </a:xfrm>
        </p:spPr>
        <p:txBody>
          <a:bodyPr/>
          <a:lstStyle/>
          <a:p>
            <a:r>
              <a:rPr lang="en-IN" dirty="0"/>
              <a:t>                HISTORY OF JAVA</a:t>
            </a:r>
          </a:p>
        </p:txBody>
      </p:sp>
      <p:sp>
        <p:nvSpPr>
          <p:cNvPr id="3" name="Content Placeholder 2">
            <a:extLst>
              <a:ext uri="{FF2B5EF4-FFF2-40B4-BE49-F238E27FC236}">
                <a16:creationId xmlns:a16="http://schemas.microsoft.com/office/drawing/2014/main" id="{D8C94CCC-CEAE-032B-484A-37AE2830A0CA}"/>
              </a:ext>
            </a:extLst>
          </p:cNvPr>
          <p:cNvSpPr>
            <a:spLocks noGrp="1"/>
          </p:cNvSpPr>
          <p:nvPr>
            <p:ph idx="1"/>
          </p:nvPr>
        </p:nvSpPr>
        <p:spPr>
          <a:xfrm>
            <a:off x="677333" y="1496907"/>
            <a:ext cx="11176000" cy="4544455"/>
          </a:xfrm>
        </p:spPr>
        <p:txBody>
          <a:bodyPr>
            <a:normAutofit fontScale="40000" lnSpcReduction="20000"/>
          </a:bodyPr>
          <a:lstStyle/>
          <a:p>
            <a:pPr>
              <a:lnSpc>
                <a:spcPct val="170000"/>
              </a:lnSpc>
              <a:buFont typeface="Arial" pitchFamily="34" charset="0"/>
              <a:buChar char="•"/>
            </a:pPr>
            <a:r>
              <a:rPr lang="en-US" sz="6400" dirty="0">
                <a:latin typeface="+mj-lt"/>
              </a:rPr>
              <a:t>Developed by James Gosling and Mike Sheridan at Sun Microsystem</a:t>
            </a:r>
          </a:p>
          <a:p>
            <a:pPr>
              <a:lnSpc>
                <a:spcPct val="170000"/>
              </a:lnSpc>
              <a:buFont typeface="Arial" pitchFamily="34" charset="0"/>
              <a:buChar char="•"/>
            </a:pPr>
            <a:r>
              <a:rPr lang="en-US" sz="6400" dirty="0" err="1">
                <a:solidFill>
                  <a:srgbClr val="000000"/>
                </a:solidFill>
                <a:latin typeface="+mj-lt"/>
              </a:rPr>
              <a:t>Relased</a:t>
            </a:r>
            <a:r>
              <a:rPr lang="en-US" sz="6400" dirty="0">
                <a:solidFill>
                  <a:srgbClr val="000000"/>
                </a:solidFill>
                <a:latin typeface="+mj-lt"/>
              </a:rPr>
              <a:t> in 1995</a:t>
            </a:r>
          </a:p>
          <a:p>
            <a:pPr>
              <a:lnSpc>
                <a:spcPct val="170000"/>
              </a:lnSpc>
              <a:buFont typeface="Arial" pitchFamily="34" charset="0"/>
              <a:buChar char="•"/>
            </a:pPr>
            <a:r>
              <a:rPr lang="en-US" sz="6400" dirty="0">
                <a:solidFill>
                  <a:srgbClr val="000000"/>
                </a:solidFill>
                <a:latin typeface="+mj-lt"/>
              </a:rPr>
              <a:t>Initially named as Oak.</a:t>
            </a:r>
          </a:p>
          <a:p>
            <a:pPr>
              <a:lnSpc>
                <a:spcPct val="170000"/>
              </a:lnSpc>
              <a:buFont typeface="Arial" pitchFamily="34" charset="0"/>
              <a:buChar char="•"/>
            </a:pPr>
            <a:r>
              <a:rPr lang="en-US" sz="6400" dirty="0">
                <a:solidFill>
                  <a:srgbClr val="000000"/>
                </a:solidFill>
                <a:latin typeface="+mj-lt"/>
              </a:rPr>
              <a:t>Why Oak? Oak is a symbol of strength and chosen as a national tree of many countries like the U.S.A., France, Germany, Romania, etc.</a:t>
            </a:r>
          </a:p>
          <a:p>
            <a:endParaRPr lang="en-IN" dirty="0"/>
          </a:p>
        </p:txBody>
      </p:sp>
    </p:spTree>
    <p:extLst>
      <p:ext uri="{BB962C8B-B14F-4D97-AF65-F5344CB8AC3E}">
        <p14:creationId xmlns:p14="http://schemas.microsoft.com/office/powerpoint/2010/main" val="395623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B1D9-578C-EF3E-37E0-F297320D7D51}"/>
              </a:ext>
            </a:extLst>
          </p:cNvPr>
          <p:cNvSpPr>
            <a:spLocks noGrp="1"/>
          </p:cNvSpPr>
          <p:nvPr>
            <p:ph type="title"/>
          </p:nvPr>
        </p:nvSpPr>
        <p:spPr>
          <a:xfrm>
            <a:off x="677334" y="609600"/>
            <a:ext cx="8596668" cy="799253"/>
          </a:xfrm>
        </p:spPr>
        <p:txBody>
          <a:bodyPr/>
          <a:lstStyle/>
          <a:p>
            <a:r>
              <a:rPr lang="en-IN" dirty="0"/>
              <a:t>                  OOPS CONCEPTS</a:t>
            </a:r>
          </a:p>
        </p:txBody>
      </p:sp>
      <p:sp>
        <p:nvSpPr>
          <p:cNvPr id="3" name="Content Placeholder 2">
            <a:extLst>
              <a:ext uri="{FF2B5EF4-FFF2-40B4-BE49-F238E27FC236}">
                <a16:creationId xmlns:a16="http://schemas.microsoft.com/office/drawing/2014/main" id="{16353AE7-5F8B-CB7A-B57B-C15E9BFAB280}"/>
              </a:ext>
            </a:extLst>
          </p:cNvPr>
          <p:cNvSpPr>
            <a:spLocks noGrp="1"/>
          </p:cNvSpPr>
          <p:nvPr>
            <p:ph idx="1"/>
          </p:nvPr>
        </p:nvSpPr>
        <p:spPr>
          <a:xfrm>
            <a:off x="636693" y="2120053"/>
            <a:ext cx="9455573" cy="1308947"/>
          </a:xfrm>
        </p:spPr>
        <p:txBody>
          <a:bodyPr>
            <a:normAutofit/>
          </a:bodyPr>
          <a:lstStyle/>
          <a:p>
            <a:r>
              <a:rPr lang="en-US" sz="2400" dirty="0">
                <a:solidFill>
                  <a:srgbClr val="000000"/>
                </a:solidFill>
                <a:latin typeface="Canva Sans"/>
              </a:rPr>
              <a:t>Object-Oriented Programming (OOP) is a programming paradigm that uses objects, which are instances of classes, for organizing code.</a:t>
            </a:r>
          </a:p>
          <a:p>
            <a:endParaRPr lang="en-IN" dirty="0"/>
          </a:p>
        </p:txBody>
      </p:sp>
      <p:sp>
        <p:nvSpPr>
          <p:cNvPr id="4" name="TextBox 3">
            <a:extLst>
              <a:ext uri="{FF2B5EF4-FFF2-40B4-BE49-F238E27FC236}">
                <a16:creationId xmlns:a16="http://schemas.microsoft.com/office/drawing/2014/main" id="{9B14C946-AD0C-CBD0-9025-7A84145145FC}"/>
              </a:ext>
            </a:extLst>
          </p:cNvPr>
          <p:cNvSpPr txBox="1"/>
          <p:nvPr/>
        </p:nvSpPr>
        <p:spPr>
          <a:xfrm>
            <a:off x="629919" y="1381389"/>
            <a:ext cx="4216219" cy="738664"/>
          </a:xfrm>
          <a:prstGeom prst="rect">
            <a:avLst/>
          </a:prstGeom>
          <a:noFill/>
        </p:spPr>
        <p:txBody>
          <a:bodyPr wrap="none" rtlCol="0">
            <a:spAutoFit/>
          </a:bodyPr>
          <a:lstStyle/>
          <a:p>
            <a:r>
              <a:rPr lang="en-US" sz="2400" b="1" dirty="0">
                <a:solidFill>
                  <a:srgbClr val="000000"/>
                </a:solidFill>
                <a:latin typeface="Canva Sans Bold"/>
              </a:rPr>
              <a:t>What is OOPS CONCEPT??</a:t>
            </a:r>
          </a:p>
          <a:p>
            <a:endParaRPr lang="en-IN" dirty="0"/>
          </a:p>
        </p:txBody>
      </p:sp>
      <p:sp>
        <p:nvSpPr>
          <p:cNvPr id="5" name="TextBox 4">
            <a:extLst>
              <a:ext uri="{FF2B5EF4-FFF2-40B4-BE49-F238E27FC236}">
                <a16:creationId xmlns:a16="http://schemas.microsoft.com/office/drawing/2014/main" id="{6E0D48C0-5916-2966-CCCD-4D5FABB3CA99}"/>
              </a:ext>
            </a:extLst>
          </p:cNvPr>
          <p:cNvSpPr txBox="1"/>
          <p:nvPr/>
        </p:nvSpPr>
        <p:spPr>
          <a:xfrm>
            <a:off x="629919" y="3737802"/>
            <a:ext cx="4326826" cy="461665"/>
          </a:xfrm>
          <a:prstGeom prst="rect">
            <a:avLst/>
          </a:prstGeom>
          <a:noFill/>
        </p:spPr>
        <p:txBody>
          <a:bodyPr wrap="none" rtlCol="0">
            <a:spAutoFit/>
          </a:bodyPr>
          <a:lstStyle/>
          <a:p>
            <a:r>
              <a:rPr lang="en-IN" sz="2400" b="1" dirty="0"/>
              <a:t>The main OOPS concepts are</a:t>
            </a:r>
          </a:p>
        </p:txBody>
      </p:sp>
      <p:sp>
        <p:nvSpPr>
          <p:cNvPr id="6" name="TextBox 5">
            <a:extLst>
              <a:ext uri="{FF2B5EF4-FFF2-40B4-BE49-F238E27FC236}">
                <a16:creationId xmlns:a16="http://schemas.microsoft.com/office/drawing/2014/main" id="{5F78302A-6915-54BB-F913-D81016DA1AB2}"/>
              </a:ext>
            </a:extLst>
          </p:cNvPr>
          <p:cNvSpPr txBox="1"/>
          <p:nvPr/>
        </p:nvSpPr>
        <p:spPr>
          <a:xfrm>
            <a:off x="758614" y="4420847"/>
            <a:ext cx="2387192" cy="1569660"/>
          </a:xfrm>
          <a:prstGeom prst="rect">
            <a:avLst/>
          </a:prstGeom>
          <a:noFill/>
        </p:spPr>
        <p:txBody>
          <a:bodyPr wrap="none" rtlCol="0">
            <a:spAutoFit/>
          </a:bodyPr>
          <a:lstStyle/>
          <a:p>
            <a:pPr marL="285750" indent="-285750">
              <a:buFont typeface="Wingdings" panose="05000000000000000000" pitchFamily="2" charset="2"/>
              <a:buChar char="Ø"/>
            </a:pPr>
            <a:r>
              <a:rPr lang="en-IN" sz="2400" dirty="0"/>
              <a:t>Abstraction</a:t>
            </a:r>
          </a:p>
          <a:p>
            <a:pPr marL="285750" indent="-285750">
              <a:buFont typeface="Wingdings" panose="05000000000000000000" pitchFamily="2" charset="2"/>
              <a:buChar char="Ø"/>
            </a:pPr>
            <a:r>
              <a:rPr lang="en-IN" sz="2400" dirty="0"/>
              <a:t>Encapsulation</a:t>
            </a:r>
          </a:p>
          <a:p>
            <a:pPr marL="285750" indent="-285750">
              <a:buFont typeface="Wingdings" panose="05000000000000000000" pitchFamily="2" charset="2"/>
              <a:buChar char="Ø"/>
            </a:pPr>
            <a:r>
              <a:rPr lang="en-IN" sz="2400" dirty="0"/>
              <a:t>Inheritance</a:t>
            </a:r>
          </a:p>
          <a:p>
            <a:pPr marL="285750" indent="-285750">
              <a:buFont typeface="Wingdings" panose="05000000000000000000" pitchFamily="2" charset="2"/>
              <a:buChar char="Ø"/>
            </a:pPr>
            <a:r>
              <a:rPr lang="en-IN" sz="2400" dirty="0"/>
              <a:t>Polymorphism</a:t>
            </a:r>
          </a:p>
        </p:txBody>
      </p:sp>
    </p:spTree>
    <p:extLst>
      <p:ext uri="{BB962C8B-B14F-4D97-AF65-F5344CB8AC3E}">
        <p14:creationId xmlns:p14="http://schemas.microsoft.com/office/powerpoint/2010/main" val="255264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7CE5-5437-D079-6263-46FCAF2718CE}"/>
              </a:ext>
            </a:extLst>
          </p:cNvPr>
          <p:cNvSpPr>
            <a:spLocks noGrp="1"/>
          </p:cNvSpPr>
          <p:nvPr>
            <p:ph type="title"/>
          </p:nvPr>
        </p:nvSpPr>
        <p:spPr/>
        <p:txBody>
          <a:bodyPr/>
          <a:lstStyle/>
          <a:p>
            <a:r>
              <a:rPr lang="en-IN" dirty="0"/>
              <a:t>                  ENCAPSULATION</a:t>
            </a:r>
          </a:p>
        </p:txBody>
      </p:sp>
      <p:sp>
        <p:nvSpPr>
          <p:cNvPr id="3" name="Content Placeholder 2">
            <a:extLst>
              <a:ext uri="{FF2B5EF4-FFF2-40B4-BE49-F238E27FC236}">
                <a16:creationId xmlns:a16="http://schemas.microsoft.com/office/drawing/2014/main" id="{95FAB676-392C-43B1-1D0E-29A90BFCF754}"/>
              </a:ext>
            </a:extLst>
          </p:cNvPr>
          <p:cNvSpPr>
            <a:spLocks noGrp="1"/>
          </p:cNvSpPr>
          <p:nvPr>
            <p:ph idx="1"/>
          </p:nvPr>
        </p:nvSpPr>
        <p:spPr>
          <a:xfrm>
            <a:off x="677334" y="1463041"/>
            <a:ext cx="8596668" cy="4578322"/>
          </a:xfrm>
        </p:spPr>
        <p:txBody>
          <a:bodyPr/>
          <a:lstStyle/>
          <a:p>
            <a:pPr algn="just">
              <a:lnSpc>
                <a:spcPct val="200000"/>
              </a:lnSpc>
            </a:pPr>
            <a:r>
              <a:rPr lang="en-US" sz="2000" b="1" dirty="0">
                <a:solidFill>
                  <a:srgbClr val="000000"/>
                </a:solidFill>
                <a:latin typeface="Canva Sans Semi-Bold"/>
              </a:rPr>
              <a:t>Definition:</a:t>
            </a:r>
            <a:r>
              <a:rPr lang="en-US" sz="2000" dirty="0">
                <a:solidFill>
                  <a:srgbClr val="000000"/>
                </a:solidFill>
                <a:latin typeface="Canva Sans"/>
              </a:rPr>
              <a:t> Encapsulation is the bundling of data (attributes or properties) and the methods (functions or procedures) that operate on the data into a single unit known as class.</a:t>
            </a:r>
          </a:p>
          <a:p>
            <a:pPr algn="just">
              <a:lnSpc>
                <a:spcPct val="200000"/>
              </a:lnSpc>
            </a:pPr>
            <a:r>
              <a:rPr lang="en-US" sz="2000" b="1" dirty="0">
                <a:solidFill>
                  <a:srgbClr val="000000"/>
                </a:solidFill>
                <a:latin typeface="Canva Sans Semi-Bold"/>
              </a:rPr>
              <a:t>Purpose:</a:t>
            </a:r>
            <a:r>
              <a:rPr lang="en-US" sz="2000" dirty="0">
                <a:solidFill>
                  <a:srgbClr val="000000"/>
                </a:solidFill>
                <a:latin typeface="Canva Sans"/>
              </a:rPr>
              <a:t> It hides the internal details of an object and restricts access to its internal state. This helps in achieving data security and preventing  unintended interference from outside code.</a:t>
            </a:r>
          </a:p>
          <a:p>
            <a:endParaRPr lang="en-IN" dirty="0"/>
          </a:p>
        </p:txBody>
      </p:sp>
    </p:spTree>
    <p:extLst>
      <p:ext uri="{BB962C8B-B14F-4D97-AF65-F5344CB8AC3E}">
        <p14:creationId xmlns:p14="http://schemas.microsoft.com/office/powerpoint/2010/main" val="171252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62A1-F56F-2760-D57E-EE3622FED619}"/>
              </a:ext>
            </a:extLst>
          </p:cNvPr>
          <p:cNvSpPr>
            <a:spLocks noGrp="1"/>
          </p:cNvSpPr>
          <p:nvPr>
            <p:ph type="title"/>
          </p:nvPr>
        </p:nvSpPr>
        <p:spPr/>
        <p:txBody>
          <a:bodyPr/>
          <a:lstStyle/>
          <a:p>
            <a:r>
              <a:rPr lang="en-IN" dirty="0"/>
              <a:t>                     ABSTRACTION</a:t>
            </a:r>
          </a:p>
        </p:txBody>
      </p:sp>
      <p:sp>
        <p:nvSpPr>
          <p:cNvPr id="3" name="Content Placeholder 2">
            <a:extLst>
              <a:ext uri="{FF2B5EF4-FFF2-40B4-BE49-F238E27FC236}">
                <a16:creationId xmlns:a16="http://schemas.microsoft.com/office/drawing/2014/main" id="{40282B48-A3DF-6524-3F3C-CA50A843507B}"/>
              </a:ext>
            </a:extLst>
          </p:cNvPr>
          <p:cNvSpPr>
            <a:spLocks noGrp="1"/>
          </p:cNvSpPr>
          <p:nvPr>
            <p:ph idx="1"/>
          </p:nvPr>
        </p:nvSpPr>
        <p:spPr/>
        <p:txBody>
          <a:bodyPr>
            <a:normAutofit fontScale="25000" lnSpcReduction="20000"/>
          </a:bodyPr>
          <a:lstStyle/>
          <a:p>
            <a:pPr algn="just">
              <a:lnSpc>
                <a:spcPct val="170000"/>
              </a:lnSpc>
            </a:pPr>
            <a:r>
              <a:rPr lang="en-US" sz="8000" b="1" dirty="0">
                <a:solidFill>
                  <a:schemeClr val="accent6">
                    <a:lumMod val="75000"/>
                  </a:schemeClr>
                </a:solidFill>
                <a:latin typeface="Canva Sans Semi-Bold"/>
              </a:rPr>
              <a:t>Definition</a:t>
            </a:r>
            <a:r>
              <a:rPr lang="en-US" sz="8000" dirty="0">
                <a:solidFill>
                  <a:srgbClr val="FFFFFF"/>
                </a:solidFill>
                <a:latin typeface="Canva Sans Semi-Bold"/>
              </a:rPr>
              <a:t>:</a:t>
            </a:r>
            <a:r>
              <a:rPr lang="en-US" sz="8000" dirty="0">
                <a:solidFill>
                  <a:srgbClr val="FFFFFF"/>
                </a:solidFill>
                <a:latin typeface="Canva Sans"/>
              </a:rPr>
              <a:t> </a:t>
            </a:r>
            <a:r>
              <a:rPr lang="en-US" sz="8000" dirty="0">
                <a:solidFill>
                  <a:schemeClr val="tx1">
                    <a:lumMod val="95000"/>
                    <a:lumOff val="5000"/>
                  </a:schemeClr>
                </a:solidFill>
                <a:latin typeface="Canva Sans"/>
              </a:rPr>
              <a:t>Abstraction involves simplifying complex systems by modeling classes based on the essential properties and behaviors relevant to the program, while ignoring irrelevant details.</a:t>
            </a:r>
          </a:p>
          <a:p>
            <a:pPr algn="just">
              <a:lnSpc>
                <a:spcPct val="170000"/>
              </a:lnSpc>
            </a:pPr>
            <a:r>
              <a:rPr lang="en-US" sz="8000" b="1" dirty="0">
                <a:solidFill>
                  <a:schemeClr val="accent6">
                    <a:lumMod val="75000"/>
                  </a:schemeClr>
                </a:solidFill>
                <a:latin typeface="Canva Sans Semi-Bold"/>
              </a:rPr>
              <a:t>Purpose</a:t>
            </a:r>
            <a:r>
              <a:rPr lang="en-US" sz="8000" dirty="0">
                <a:solidFill>
                  <a:schemeClr val="tx1">
                    <a:lumMod val="95000"/>
                    <a:lumOff val="5000"/>
                  </a:schemeClr>
                </a:solidFill>
                <a:latin typeface="Canva Sans Semi-Bold"/>
              </a:rPr>
              <a:t>:</a:t>
            </a:r>
            <a:r>
              <a:rPr lang="en-US" sz="8000" dirty="0">
                <a:solidFill>
                  <a:schemeClr val="tx1">
                    <a:lumMod val="95000"/>
                    <a:lumOff val="5000"/>
                  </a:schemeClr>
                </a:solidFill>
                <a:latin typeface="Canva Sans"/>
              </a:rPr>
              <a:t> It helps in managing complexity by focusing on the essential aspects of an object and hiding unnecessary details. Abstraction allows developers to create models that represent real-world entities</a:t>
            </a:r>
          </a:p>
          <a:p>
            <a:pPr algn="just">
              <a:lnSpc>
                <a:spcPts val="4759"/>
              </a:lnSpc>
            </a:pPr>
            <a:r>
              <a:rPr lang="en-US" sz="1800" dirty="0">
                <a:solidFill>
                  <a:srgbClr val="FFFFFF"/>
                </a:solidFill>
                <a:latin typeface="Canva Sans"/>
              </a:rPr>
              <a:t> in a more understandable and manageable way.</a:t>
            </a:r>
          </a:p>
          <a:p>
            <a:pPr>
              <a:lnSpc>
                <a:spcPts val="4759"/>
              </a:lnSpc>
            </a:pPr>
            <a:endParaRPr lang="en-US" sz="1800" dirty="0">
              <a:solidFill>
                <a:schemeClr val="tx1">
                  <a:lumMod val="95000"/>
                  <a:lumOff val="5000"/>
                </a:schemeClr>
              </a:solidFill>
              <a:latin typeface="Canva Sans"/>
            </a:endParaRPr>
          </a:p>
          <a:p>
            <a:endParaRPr lang="en-IN" dirty="0"/>
          </a:p>
        </p:txBody>
      </p:sp>
    </p:spTree>
    <p:extLst>
      <p:ext uri="{BB962C8B-B14F-4D97-AF65-F5344CB8AC3E}">
        <p14:creationId xmlns:p14="http://schemas.microsoft.com/office/powerpoint/2010/main" val="221099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6797-93B0-329B-6D21-FA0063D69E69}"/>
              </a:ext>
            </a:extLst>
          </p:cNvPr>
          <p:cNvSpPr>
            <a:spLocks noGrp="1"/>
          </p:cNvSpPr>
          <p:nvPr>
            <p:ph type="title"/>
          </p:nvPr>
        </p:nvSpPr>
        <p:spPr/>
        <p:txBody>
          <a:bodyPr/>
          <a:lstStyle/>
          <a:p>
            <a:r>
              <a:rPr lang="en-IN" dirty="0"/>
              <a:t>                     INHERITANCE</a:t>
            </a:r>
          </a:p>
        </p:txBody>
      </p:sp>
      <p:sp>
        <p:nvSpPr>
          <p:cNvPr id="3" name="Content Placeholder 2">
            <a:extLst>
              <a:ext uri="{FF2B5EF4-FFF2-40B4-BE49-F238E27FC236}">
                <a16:creationId xmlns:a16="http://schemas.microsoft.com/office/drawing/2014/main" id="{BF00F1A4-2D0B-9689-7DDE-756194D36D59}"/>
              </a:ext>
            </a:extLst>
          </p:cNvPr>
          <p:cNvSpPr>
            <a:spLocks noGrp="1"/>
          </p:cNvSpPr>
          <p:nvPr>
            <p:ph idx="1"/>
          </p:nvPr>
        </p:nvSpPr>
        <p:spPr/>
        <p:txBody>
          <a:bodyPr>
            <a:normAutofit fontScale="92500" lnSpcReduction="20000"/>
          </a:bodyPr>
          <a:lstStyle/>
          <a:p>
            <a:pPr algn="just">
              <a:lnSpc>
                <a:spcPct val="170000"/>
              </a:lnSpc>
            </a:pPr>
            <a:r>
              <a:rPr lang="en-US" sz="2400" b="1" dirty="0">
                <a:solidFill>
                  <a:srgbClr val="000000"/>
                </a:solidFill>
                <a:latin typeface="Canva Sans Semi-Bold"/>
              </a:rPr>
              <a:t>Definition</a:t>
            </a:r>
            <a:r>
              <a:rPr lang="en-US" sz="2400" dirty="0">
                <a:solidFill>
                  <a:srgbClr val="000000"/>
                </a:solidFill>
                <a:latin typeface="Canva Sans Semi-Bold"/>
              </a:rPr>
              <a:t>: Inheritance is a mechanism that allows a new class (subclass or derived class) to inherit properties and behaviors of an existing class (superclass or base class). The new class can extend or override the functionalities of the existing class.</a:t>
            </a:r>
          </a:p>
          <a:p>
            <a:pPr algn="just">
              <a:lnSpc>
                <a:spcPct val="170000"/>
              </a:lnSpc>
            </a:pPr>
            <a:r>
              <a:rPr lang="en-US" sz="2400" b="1" dirty="0">
                <a:solidFill>
                  <a:srgbClr val="000000"/>
                </a:solidFill>
                <a:latin typeface="Canva Sans Semi-Bold"/>
              </a:rPr>
              <a:t>Purpose: </a:t>
            </a:r>
            <a:r>
              <a:rPr lang="en-US" sz="2400" dirty="0">
                <a:solidFill>
                  <a:srgbClr val="000000"/>
                </a:solidFill>
                <a:latin typeface="Canva Sans Semi-Bold"/>
              </a:rPr>
              <a:t>It promotes code reusability, reduces redundancy, and allows the creation of a hierarchy of classes, making it easier to manage and understand the relationships between different classes.</a:t>
            </a:r>
          </a:p>
          <a:p>
            <a:endParaRPr lang="en-IN" dirty="0"/>
          </a:p>
        </p:txBody>
      </p:sp>
    </p:spTree>
    <p:extLst>
      <p:ext uri="{BB962C8B-B14F-4D97-AF65-F5344CB8AC3E}">
        <p14:creationId xmlns:p14="http://schemas.microsoft.com/office/powerpoint/2010/main" val="348644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0E33-E41E-F167-C223-FC1133064376}"/>
              </a:ext>
            </a:extLst>
          </p:cNvPr>
          <p:cNvSpPr>
            <a:spLocks noGrp="1"/>
          </p:cNvSpPr>
          <p:nvPr>
            <p:ph type="title"/>
          </p:nvPr>
        </p:nvSpPr>
        <p:spPr/>
        <p:txBody>
          <a:bodyPr/>
          <a:lstStyle/>
          <a:p>
            <a:r>
              <a:rPr lang="en-IN" dirty="0"/>
              <a:t>                   POLYMORPHISM</a:t>
            </a:r>
          </a:p>
        </p:txBody>
      </p:sp>
      <p:sp>
        <p:nvSpPr>
          <p:cNvPr id="3" name="Content Placeholder 2">
            <a:extLst>
              <a:ext uri="{FF2B5EF4-FFF2-40B4-BE49-F238E27FC236}">
                <a16:creationId xmlns:a16="http://schemas.microsoft.com/office/drawing/2014/main" id="{EEEF7609-69AF-5245-35F1-B268E6A15739}"/>
              </a:ext>
            </a:extLst>
          </p:cNvPr>
          <p:cNvSpPr>
            <a:spLocks noGrp="1"/>
          </p:cNvSpPr>
          <p:nvPr>
            <p:ph idx="1"/>
          </p:nvPr>
        </p:nvSpPr>
        <p:spPr>
          <a:xfrm>
            <a:off x="677334" y="1612053"/>
            <a:ext cx="8596668" cy="4429309"/>
          </a:xfrm>
        </p:spPr>
        <p:txBody>
          <a:bodyPr>
            <a:normAutofit/>
          </a:bodyPr>
          <a:lstStyle/>
          <a:p>
            <a:pPr algn="just">
              <a:lnSpc>
                <a:spcPct val="150000"/>
              </a:lnSpc>
            </a:pPr>
            <a:r>
              <a:rPr lang="en-US" sz="2000" b="1" dirty="0">
                <a:solidFill>
                  <a:schemeClr val="tx1">
                    <a:lumMod val="95000"/>
                    <a:lumOff val="5000"/>
                  </a:schemeClr>
                </a:solidFill>
              </a:rPr>
              <a:t>Definition</a:t>
            </a:r>
            <a:r>
              <a:rPr lang="en-US" sz="2000" dirty="0">
                <a:solidFill>
                  <a:schemeClr val="tx1">
                    <a:lumMod val="95000"/>
                    <a:lumOff val="5000"/>
                  </a:schemeClr>
                </a:solidFill>
              </a:rPr>
              <a:t>: Polymorphism means "many forms." In OOP, it allows objects of different classes to be treated as objects of a common base class. It includes method overloading (having multiple methods with the same name but different parameters) and method overriding (providing a specific implementation of a method in a subclass).</a:t>
            </a:r>
          </a:p>
          <a:p>
            <a:pPr algn="just">
              <a:lnSpc>
                <a:spcPct val="150000"/>
              </a:lnSpc>
            </a:pPr>
            <a:r>
              <a:rPr lang="en-US" sz="2000" b="1" dirty="0">
                <a:solidFill>
                  <a:schemeClr val="tx1">
                    <a:lumMod val="95000"/>
                    <a:lumOff val="5000"/>
                  </a:schemeClr>
                </a:solidFill>
              </a:rPr>
              <a:t>Purpose: </a:t>
            </a:r>
            <a:r>
              <a:rPr lang="en-US" sz="2000" dirty="0">
                <a:solidFill>
                  <a:schemeClr val="tx1">
                    <a:lumMod val="95000"/>
                    <a:lumOff val="5000"/>
                  </a:schemeClr>
                </a:solidFill>
              </a:rPr>
              <a:t>It simplifies code and improves flexibility by allowing the use of a common interface for different objects. It enables the implementation of specific behaviors in different contexts.</a:t>
            </a:r>
          </a:p>
          <a:p>
            <a:pPr algn="just">
              <a:lnSpc>
                <a:spcPct val="150000"/>
              </a:lnSpc>
            </a:pPr>
            <a:endParaRPr lang="en-US" sz="2000"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37404988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64</TotalTime>
  <Words>538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Arial</vt:lpstr>
      <vt:lpstr>Canva Sans</vt:lpstr>
      <vt:lpstr>Canva Sans Bold</vt:lpstr>
      <vt:lpstr>Canva Sans Semi-Bold</vt:lpstr>
      <vt:lpstr>Times New Roman</vt:lpstr>
      <vt:lpstr>Trebuchet MS</vt:lpstr>
      <vt:lpstr>Wingdings</vt:lpstr>
      <vt:lpstr>Wingdings 3</vt:lpstr>
      <vt:lpstr>Facet</vt:lpstr>
      <vt:lpstr>PowerPoint Presentation</vt:lpstr>
      <vt:lpstr> CONTENTS</vt:lpstr>
      <vt:lpstr>        Introduction to JAVA</vt:lpstr>
      <vt:lpstr>                HISTORY OF JAVA</vt:lpstr>
      <vt:lpstr>                  OOPS CONCEPTS</vt:lpstr>
      <vt:lpstr>                  ENCAPSULATION</vt:lpstr>
      <vt:lpstr>                     ABSTRACTION</vt:lpstr>
      <vt:lpstr>                     INHERITANCE</vt:lpstr>
      <vt:lpstr>                   POLYMORPHISM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Sreeja Reddy Pyreddy</dc:creator>
  <cp:lastModifiedBy>Sreeja Reddy Pyreddy</cp:lastModifiedBy>
  <cp:revision>1</cp:revision>
  <dcterms:created xsi:type="dcterms:W3CDTF">2024-03-19T18:02:20Z</dcterms:created>
  <dcterms:modified xsi:type="dcterms:W3CDTF">2024-03-19T19:06:55Z</dcterms:modified>
</cp:coreProperties>
</file>