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78" r:id="rId2"/>
    <p:sldId id="297" r:id="rId3"/>
    <p:sldId id="299" r:id="rId4"/>
    <p:sldId id="295" r:id="rId5"/>
    <p:sldId id="302" r:id="rId6"/>
    <p:sldId id="303" r:id="rId7"/>
    <p:sldId id="305" r:id="rId8"/>
    <p:sldId id="304" r:id="rId9"/>
    <p:sldId id="300"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2227AC-D6FC-4174-F048-D870999D773E}" v="946" dt="2022-11-04T20:36:26.423"/>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09" autoAdjust="0"/>
  </p:normalViewPr>
  <p:slideViewPr>
    <p:cSldViewPr snapToGrid="0" snapToObjects="1">
      <p:cViewPr>
        <p:scale>
          <a:sx n="80" d="100"/>
          <a:sy n="80" d="100"/>
        </p:scale>
        <p:origin x="936" y="11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HEATMAP GENERATION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vert="horz" lIns="0" tIns="0" rIns="0" bIns="0" rtlCol="0" anchor="t">
            <a:noAutofit/>
          </a:bodyPr>
          <a:lstStyle/>
          <a:p>
            <a:r>
              <a:rPr lang="en-US" dirty="0"/>
              <a:t>For Retail Stores</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3161338" y="2777209"/>
            <a:ext cx="4470453" cy="868038"/>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41652" y="5142858"/>
            <a:ext cx="3407664" cy="1484457"/>
          </a:xfrm>
        </p:spPr>
        <p:txBody>
          <a:bodyPr vert="horz" lIns="91440" tIns="0" rIns="91440" bIns="0" rtlCol="0" anchor="t">
            <a:noAutofit/>
          </a:bodyPr>
          <a:lstStyle/>
          <a:p>
            <a:pPr algn="just"/>
            <a:r>
              <a:rPr lang="en-US" sz="2000" dirty="0"/>
              <a:t>Aarohi Mhaske,  J014</a:t>
            </a:r>
          </a:p>
          <a:p>
            <a:pPr algn="just"/>
            <a:r>
              <a:rPr lang="en-US" sz="2000" dirty="0"/>
              <a:t>Sreeja Paul,  J020</a:t>
            </a:r>
          </a:p>
          <a:p>
            <a:pPr algn="just"/>
            <a:r>
              <a:rPr lang="en-US" sz="2000" dirty="0" err="1">
                <a:cs typeface="Sabon Next LT"/>
              </a:rPr>
              <a:t>Hemanshi</a:t>
            </a:r>
            <a:r>
              <a:rPr lang="en-US" sz="2000" dirty="0">
                <a:cs typeface="Sabon Next LT"/>
              </a:rPr>
              <a:t> </a:t>
            </a:r>
            <a:r>
              <a:rPr lang="en-US" sz="2000" dirty="0" err="1">
                <a:cs typeface="Sabon Next LT"/>
              </a:rPr>
              <a:t>Kevadiya</a:t>
            </a:r>
            <a:r>
              <a:rPr lang="en-US" sz="2000" dirty="0">
                <a:cs typeface="Sabon Next LT"/>
              </a:rPr>
              <a:t>, J051</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1CBC6-DC7E-C0E7-1F67-27010D3F8593}"/>
              </a:ext>
            </a:extLst>
          </p:cNvPr>
          <p:cNvSpPr>
            <a:spLocks noGrp="1"/>
          </p:cNvSpPr>
          <p:nvPr>
            <p:ph type="title"/>
          </p:nvPr>
        </p:nvSpPr>
        <p:spPr>
          <a:xfrm>
            <a:off x="818481" y="287756"/>
            <a:ext cx="5693664" cy="768096"/>
          </a:xfrm>
        </p:spPr>
        <p:txBody>
          <a:bodyPr/>
          <a:lstStyle/>
          <a:p>
            <a:r>
              <a:rPr lang="en-US" dirty="0"/>
              <a:t>HEATMAP</a:t>
            </a:r>
            <a:endParaRPr lang="en-IN" dirty="0"/>
          </a:p>
        </p:txBody>
      </p:sp>
      <p:sp>
        <p:nvSpPr>
          <p:cNvPr id="3" name="Content Placeholder 2">
            <a:extLst>
              <a:ext uri="{FF2B5EF4-FFF2-40B4-BE49-F238E27FC236}">
                <a16:creationId xmlns:a16="http://schemas.microsoft.com/office/drawing/2014/main" id="{CB25913E-1508-895F-D963-793E45AE3C89}"/>
              </a:ext>
            </a:extLst>
          </p:cNvPr>
          <p:cNvSpPr>
            <a:spLocks noGrp="1"/>
          </p:cNvSpPr>
          <p:nvPr>
            <p:ph idx="1"/>
          </p:nvPr>
        </p:nvSpPr>
        <p:spPr>
          <a:xfrm>
            <a:off x="886408" y="1074513"/>
            <a:ext cx="6643396" cy="5783487"/>
          </a:xfrm>
        </p:spPr>
        <p:txBody>
          <a:bodyPr/>
          <a:lstStyle/>
          <a:p>
            <a:r>
              <a:rPr lang="en-US" sz="2200" dirty="0"/>
              <a:t>A heat map is a data visualization technique that shows magnitude of a phenomenon as color in two dimensions or to represents the distribution of a particular feature or attribute over an image or region of interest (ROI). The variation in color may be by hue or intensity, giving visual cues to the reader about how the phenomenon is clustered or varies over space. </a:t>
            </a:r>
          </a:p>
          <a:p>
            <a:r>
              <a:rPr lang="en-US" sz="2200" dirty="0"/>
              <a:t>They are often used to highlight areas of interest or activity, such as the concentration of people in a crowded area or the hotspots of a wildfire. </a:t>
            </a:r>
            <a:endParaRPr lang="en-IN" sz="2000" dirty="0"/>
          </a:p>
        </p:txBody>
      </p:sp>
    </p:spTree>
    <p:extLst>
      <p:ext uri="{BB962C8B-B14F-4D97-AF65-F5344CB8AC3E}">
        <p14:creationId xmlns:p14="http://schemas.microsoft.com/office/powerpoint/2010/main" val="1072988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3F3C4-6EA8-7D16-A044-7462B9466688}"/>
              </a:ext>
            </a:extLst>
          </p:cNvPr>
          <p:cNvSpPr>
            <a:spLocks noGrp="1"/>
          </p:cNvSpPr>
          <p:nvPr>
            <p:ph type="title"/>
          </p:nvPr>
        </p:nvSpPr>
        <p:spPr>
          <a:xfrm>
            <a:off x="-1082352" y="456268"/>
            <a:ext cx="6400800" cy="768096"/>
          </a:xfrm>
        </p:spPr>
        <p:txBody>
          <a:bodyPr/>
          <a:lstStyle/>
          <a:p>
            <a:r>
              <a:rPr lang="en-US" dirty="0"/>
              <a:t>USE CASE</a:t>
            </a:r>
            <a:endParaRPr lang="en-IN" dirty="0"/>
          </a:p>
        </p:txBody>
      </p:sp>
      <p:sp>
        <p:nvSpPr>
          <p:cNvPr id="3" name="Text Placeholder 2">
            <a:extLst>
              <a:ext uri="{FF2B5EF4-FFF2-40B4-BE49-F238E27FC236}">
                <a16:creationId xmlns:a16="http://schemas.microsoft.com/office/drawing/2014/main" id="{FE67C84A-7C85-9514-AD51-BF908B244C62}"/>
              </a:ext>
            </a:extLst>
          </p:cNvPr>
          <p:cNvSpPr>
            <a:spLocks noGrp="1"/>
          </p:cNvSpPr>
          <p:nvPr>
            <p:ph type="body" idx="1"/>
          </p:nvPr>
        </p:nvSpPr>
        <p:spPr>
          <a:xfrm>
            <a:off x="2118048" y="1987419"/>
            <a:ext cx="6400800" cy="5066523"/>
          </a:xfrm>
        </p:spPr>
        <p:txBody>
          <a:bodyPr/>
          <a:lstStyle/>
          <a:p>
            <a:r>
              <a:rPr lang="en-US" dirty="0"/>
              <a:t>Retail Heatmap system allows you to have a better organization and manage the areas of greatest interest.</a:t>
            </a:r>
          </a:p>
          <a:p>
            <a:endParaRPr lang="en-US" dirty="0"/>
          </a:p>
          <a:p>
            <a:r>
              <a:rPr lang="en-US" dirty="0"/>
              <a:t> The Retail Heatmap system provides you visual information through areas represented by colors according to the influx of the moment and the paths most used by customers, indicating the most visited areas.</a:t>
            </a:r>
            <a:endParaRPr lang="en-IN" dirty="0"/>
          </a:p>
        </p:txBody>
      </p:sp>
    </p:spTree>
    <p:extLst>
      <p:ext uri="{BB962C8B-B14F-4D97-AF65-F5344CB8AC3E}">
        <p14:creationId xmlns:p14="http://schemas.microsoft.com/office/powerpoint/2010/main" val="1599211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31CC-12A7-7AC2-46C5-800A1DF8D23F}"/>
              </a:ext>
            </a:extLst>
          </p:cNvPr>
          <p:cNvSpPr>
            <a:spLocks noGrp="1"/>
          </p:cNvSpPr>
          <p:nvPr>
            <p:ph type="title"/>
          </p:nvPr>
        </p:nvSpPr>
        <p:spPr>
          <a:xfrm>
            <a:off x="3442996" y="264376"/>
            <a:ext cx="8749004" cy="836636"/>
          </a:xfrm>
        </p:spPr>
        <p:txBody>
          <a:bodyPr/>
          <a:lstStyle/>
          <a:p>
            <a:r>
              <a:rPr lang="en-US" sz="3800" dirty="0"/>
              <a:t>APPROACH 1 - TRADITIONAL CV</a:t>
            </a:r>
            <a:endParaRPr lang="en-IN" sz="3800" dirty="0"/>
          </a:p>
        </p:txBody>
      </p:sp>
      <p:sp>
        <p:nvSpPr>
          <p:cNvPr id="4" name="Content Placeholder 3">
            <a:extLst>
              <a:ext uri="{FF2B5EF4-FFF2-40B4-BE49-F238E27FC236}">
                <a16:creationId xmlns:a16="http://schemas.microsoft.com/office/drawing/2014/main" id="{85456021-7DBD-5855-7338-95F2906285F7}"/>
              </a:ext>
            </a:extLst>
          </p:cNvPr>
          <p:cNvSpPr>
            <a:spLocks noGrp="1"/>
          </p:cNvSpPr>
          <p:nvPr>
            <p:ph sz="half" idx="2"/>
          </p:nvPr>
        </p:nvSpPr>
        <p:spPr>
          <a:xfrm>
            <a:off x="4544009" y="1296955"/>
            <a:ext cx="6885992" cy="5296669"/>
          </a:xfrm>
        </p:spPr>
        <p:txBody>
          <a:bodyPr/>
          <a:lstStyle/>
          <a:p>
            <a:pPr marL="0" indent="0" algn="ctr">
              <a:buNone/>
            </a:pPr>
            <a:r>
              <a:rPr lang="en-US" sz="2400" dirty="0"/>
              <a:t>This approach uses OpenCV to process a video feed from a CCTV camera and generate a heatmap showing the areas with the most foot traffic. </a:t>
            </a:r>
          </a:p>
          <a:p>
            <a:pPr marL="0" indent="0" algn="ctr">
              <a:buNone/>
            </a:pPr>
            <a:r>
              <a:rPr lang="en-US" sz="2400" dirty="0"/>
              <a:t>It performs background subtraction to isolate the foreground, then applies a </a:t>
            </a:r>
            <a:r>
              <a:rPr lang="en-US" sz="2400" dirty="0" err="1"/>
              <a:t>Haar</a:t>
            </a:r>
            <a:r>
              <a:rPr lang="en-US" sz="2400" dirty="0"/>
              <a:t> Cascade classifier to detect people in the image. </a:t>
            </a:r>
          </a:p>
          <a:p>
            <a:pPr marL="0" indent="0" algn="ctr">
              <a:buNone/>
            </a:pPr>
            <a:r>
              <a:rPr lang="en-US" sz="2400" dirty="0"/>
              <a:t>The program accumulates the detections over time and generates a heatmap, with hotter areas indicating more foot traffic. </a:t>
            </a:r>
          </a:p>
          <a:p>
            <a:pPr marL="0" indent="0" algn="ctr">
              <a:buNone/>
            </a:pPr>
            <a:r>
              <a:rPr lang="en-US" sz="2400" dirty="0"/>
              <a:t>The heatmap is generated by accumulating the foreground masks generated by the background subtraction technique and applying a color map to the accumulated mask.</a:t>
            </a:r>
          </a:p>
          <a:p>
            <a:pPr marL="0" indent="0" algn="ctr">
              <a:buNone/>
            </a:pPr>
            <a:endParaRPr lang="en-US" sz="2400" dirty="0"/>
          </a:p>
          <a:p>
            <a:pPr marL="0" indent="0" algn="ctr">
              <a:buNone/>
            </a:pPr>
            <a:endParaRPr lang="en-US" sz="2400" dirty="0"/>
          </a:p>
          <a:p>
            <a:endParaRPr lang="en-IN" dirty="0"/>
          </a:p>
        </p:txBody>
      </p:sp>
    </p:spTree>
    <p:extLst>
      <p:ext uri="{BB962C8B-B14F-4D97-AF65-F5344CB8AC3E}">
        <p14:creationId xmlns:p14="http://schemas.microsoft.com/office/powerpoint/2010/main" val="1301736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AFB1-7002-5CFC-21C8-E08A6DD2AF32}"/>
              </a:ext>
            </a:extLst>
          </p:cNvPr>
          <p:cNvSpPr>
            <a:spLocks noGrp="1"/>
          </p:cNvSpPr>
          <p:nvPr>
            <p:ph type="title"/>
          </p:nvPr>
        </p:nvSpPr>
        <p:spPr>
          <a:xfrm>
            <a:off x="1171963" y="1245108"/>
            <a:ext cx="10671048" cy="768096"/>
          </a:xfrm>
        </p:spPr>
        <p:txBody>
          <a:bodyPr>
            <a:normAutofit/>
          </a:bodyPr>
          <a:lstStyle/>
          <a:p>
            <a:r>
              <a:rPr lang="en-US" sz="4000" dirty="0"/>
              <a:t>FLOW OF THE CODE </a:t>
            </a:r>
            <a:endParaRPr lang="en-IN" sz="4000" dirty="0"/>
          </a:p>
        </p:txBody>
      </p:sp>
      <p:sp>
        <p:nvSpPr>
          <p:cNvPr id="4" name="Text Placeholder 3">
            <a:extLst>
              <a:ext uri="{FF2B5EF4-FFF2-40B4-BE49-F238E27FC236}">
                <a16:creationId xmlns:a16="http://schemas.microsoft.com/office/drawing/2014/main" id="{307F177E-C6DB-8D68-A746-376722E7E2B3}"/>
              </a:ext>
            </a:extLst>
          </p:cNvPr>
          <p:cNvSpPr>
            <a:spLocks noGrp="1"/>
          </p:cNvSpPr>
          <p:nvPr>
            <p:ph type="body" idx="1"/>
          </p:nvPr>
        </p:nvSpPr>
        <p:spPr/>
        <p:txBody>
          <a:bodyPr/>
          <a:lstStyle/>
          <a:p>
            <a:r>
              <a:rPr lang="en-US" dirty="0"/>
              <a:t>STEP I</a:t>
            </a:r>
            <a:endParaRPr lang="en-IN" dirty="0"/>
          </a:p>
        </p:txBody>
      </p:sp>
      <p:sp>
        <p:nvSpPr>
          <p:cNvPr id="5" name="Text Placeholder 4">
            <a:extLst>
              <a:ext uri="{FF2B5EF4-FFF2-40B4-BE49-F238E27FC236}">
                <a16:creationId xmlns:a16="http://schemas.microsoft.com/office/drawing/2014/main" id="{54038772-1B55-0CFA-D15B-5BBD67CE6F82}"/>
              </a:ext>
            </a:extLst>
          </p:cNvPr>
          <p:cNvSpPr>
            <a:spLocks noGrp="1"/>
          </p:cNvSpPr>
          <p:nvPr>
            <p:ph type="body" sz="quarter" idx="3"/>
          </p:nvPr>
        </p:nvSpPr>
        <p:spPr/>
        <p:txBody>
          <a:bodyPr/>
          <a:lstStyle/>
          <a:p>
            <a:r>
              <a:rPr lang="en-US" dirty="0"/>
              <a:t>STEP II</a:t>
            </a:r>
            <a:endParaRPr lang="en-IN" dirty="0"/>
          </a:p>
        </p:txBody>
      </p:sp>
      <p:sp>
        <p:nvSpPr>
          <p:cNvPr id="6" name="Text Placeholder 5">
            <a:extLst>
              <a:ext uri="{FF2B5EF4-FFF2-40B4-BE49-F238E27FC236}">
                <a16:creationId xmlns:a16="http://schemas.microsoft.com/office/drawing/2014/main" id="{30EE8ECF-33ED-F499-9747-3CCA326A46EF}"/>
              </a:ext>
            </a:extLst>
          </p:cNvPr>
          <p:cNvSpPr>
            <a:spLocks noGrp="1"/>
          </p:cNvSpPr>
          <p:nvPr>
            <p:ph type="body" sz="quarter" idx="13"/>
          </p:nvPr>
        </p:nvSpPr>
        <p:spPr/>
        <p:txBody>
          <a:bodyPr/>
          <a:lstStyle/>
          <a:p>
            <a:r>
              <a:rPr lang="en-US" dirty="0"/>
              <a:t>STEP III</a:t>
            </a:r>
            <a:endParaRPr lang="en-IN" dirty="0"/>
          </a:p>
        </p:txBody>
      </p:sp>
      <p:sp>
        <p:nvSpPr>
          <p:cNvPr id="7" name="Text Placeholder 6">
            <a:extLst>
              <a:ext uri="{FF2B5EF4-FFF2-40B4-BE49-F238E27FC236}">
                <a16:creationId xmlns:a16="http://schemas.microsoft.com/office/drawing/2014/main" id="{6A699562-9CF8-DB7C-EB0C-69A0610625C8}"/>
              </a:ext>
            </a:extLst>
          </p:cNvPr>
          <p:cNvSpPr>
            <a:spLocks noGrp="1"/>
          </p:cNvSpPr>
          <p:nvPr>
            <p:ph type="body" sz="quarter" idx="15"/>
          </p:nvPr>
        </p:nvSpPr>
        <p:spPr/>
        <p:txBody>
          <a:bodyPr/>
          <a:lstStyle/>
          <a:p>
            <a:r>
              <a:rPr lang="en-US" dirty="0"/>
              <a:t>STEP IV</a:t>
            </a:r>
            <a:endParaRPr lang="en-IN" dirty="0"/>
          </a:p>
        </p:txBody>
      </p:sp>
      <p:sp>
        <p:nvSpPr>
          <p:cNvPr id="8" name="Text Placeholder 7">
            <a:extLst>
              <a:ext uri="{FF2B5EF4-FFF2-40B4-BE49-F238E27FC236}">
                <a16:creationId xmlns:a16="http://schemas.microsoft.com/office/drawing/2014/main" id="{90E7C116-EC38-D838-777A-7C2DE05DC17F}"/>
              </a:ext>
            </a:extLst>
          </p:cNvPr>
          <p:cNvSpPr>
            <a:spLocks noGrp="1"/>
          </p:cNvSpPr>
          <p:nvPr>
            <p:ph type="body" sz="quarter" idx="17"/>
          </p:nvPr>
        </p:nvSpPr>
        <p:spPr/>
        <p:txBody>
          <a:bodyPr/>
          <a:lstStyle/>
          <a:p>
            <a:r>
              <a:rPr lang="en-US" dirty="0"/>
              <a:t>STEP V</a:t>
            </a:r>
            <a:endParaRPr lang="en-IN" dirty="0"/>
          </a:p>
        </p:txBody>
      </p:sp>
      <p:sp>
        <p:nvSpPr>
          <p:cNvPr id="9" name="Text Placeholder 8">
            <a:extLst>
              <a:ext uri="{FF2B5EF4-FFF2-40B4-BE49-F238E27FC236}">
                <a16:creationId xmlns:a16="http://schemas.microsoft.com/office/drawing/2014/main" id="{F17783A0-46A4-4F1A-6FCA-35EBE5226F87}"/>
              </a:ext>
            </a:extLst>
          </p:cNvPr>
          <p:cNvSpPr>
            <a:spLocks noGrp="1"/>
          </p:cNvSpPr>
          <p:nvPr>
            <p:ph type="body" sz="quarter" idx="18"/>
          </p:nvPr>
        </p:nvSpPr>
        <p:spPr>
          <a:xfrm>
            <a:off x="685338" y="4745735"/>
            <a:ext cx="1993392" cy="1151211"/>
          </a:xfrm>
        </p:spPr>
        <p:txBody>
          <a:bodyPr/>
          <a:lstStyle/>
          <a:p>
            <a:r>
              <a:rPr lang="en-US" dirty="0"/>
              <a:t>Import required libraries.</a:t>
            </a:r>
          </a:p>
          <a:p>
            <a:r>
              <a:rPr lang="en-US" dirty="0"/>
              <a:t>Read input video and define ROI for store area.</a:t>
            </a:r>
            <a:endParaRPr lang="en-IN" dirty="0"/>
          </a:p>
        </p:txBody>
      </p:sp>
      <p:sp>
        <p:nvSpPr>
          <p:cNvPr id="10" name="Text Placeholder 9">
            <a:extLst>
              <a:ext uri="{FF2B5EF4-FFF2-40B4-BE49-F238E27FC236}">
                <a16:creationId xmlns:a16="http://schemas.microsoft.com/office/drawing/2014/main" id="{3CAB8766-6980-C305-1077-0F5561200FEF}"/>
              </a:ext>
            </a:extLst>
          </p:cNvPr>
          <p:cNvSpPr>
            <a:spLocks noGrp="1"/>
          </p:cNvSpPr>
          <p:nvPr>
            <p:ph type="body" sz="quarter" idx="19"/>
          </p:nvPr>
        </p:nvSpPr>
        <p:spPr>
          <a:xfrm>
            <a:off x="2900911" y="4745735"/>
            <a:ext cx="1993392" cy="1300501"/>
          </a:xfrm>
        </p:spPr>
        <p:txBody>
          <a:bodyPr/>
          <a:lstStyle/>
          <a:p>
            <a:r>
              <a:rPr lang="en-US" dirty="0"/>
              <a:t>Create background subtractor object to isolate moving objects and an empty array to store heatmap.</a:t>
            </a:r>
            <a:endParaRPr lang="en-IN" dirty="0"/>
          </a:p>
        </p:txBody>
      </p:sp>
      <p:sp>
        <p:nvSpPr>
          <p:cNvPr id="11" name="Text Placeholder 10">
            <a:extLst>
              <a:ext uri="{FF2B5EF4-FFF2-40B4-BE49-F238E27FC236}">
                <a16:creationId xmlns:a16="http://schemas.microsoft.com/office/drawing/2014/main" id="{069FA544-4F5A-324F-F9BB-F3E846F6EF6F}"/>
              </a:ext>
            </a:extLst>
          </p:cNvPr>
          <p:cNvSpPr>
            <a:spLocks noGrp="1"/>
          </p:cNvSpPr>
          <p:nvPr>
            <p:ph type="body" sz="quarter" idx="20"/>
          </p:nvPr>
        </p:nvSpPr>
        <p:spPr>
          <a:xfrm>
            <a:off x="5116484" y="4745736"/>
            <a:ext cx="2073200" cy="1655064"/>
          </a:xfrm>
        </p:spPr>
        <p:txBody>
          <a:bodyPr/>
          <a:lstStyle/>
          <a:p>
            <a:r>
              <a:rPr lang="en-US" dirty="0"/>
              <a:t>Load </a:t>
            </a:r>
            <a:r>
              <a:rPr lang="en-US" dirty="0" err="1"/>
              <a:t>Haar</a:t>
            </a:r>
            <a:r>
              <a:rPr lang="en-US" dirty="0"/>
              <a:t> Cascade Classifier to detect bodies of customers.</a:t>
            </a:r>
          </a:p>
          <a:p>
            <a:r>
              <a:rPr lang="en-US" dirty="0"/>
              <a:t>Create a named window for video display.</a:t>
            </a:r>
          </a:p>
          <a:p>
            <a:endParaRPr lang="en-IN" dirty="0"/>
          </a:p>
        </p:txBody>
      </p:sp>
      <p:sp>
        <p:nvSpPr>
          <p:cNvPr id="12" name="Text Placeholder 11">
            <a:extLst>
              <a:ext uri="{FF2B5EF4-FFF2-40B4-BE49-F238E27FC236}">
                <a16:creationId xmlns:a16="http://schemas.microsoft.com/office/drawing/2014/main" id="{7D0C3248-C8BD-C20E-64EE-B8B9F745FFAD}"/>
              </a:ext>
            </a:extLst>
          </p:cNvPr>
          <p:cNvSpPr>
            <a:spLocks noGrp="1"/>
          </p:cNvSpPr>
          <p:nvPr>
            <p:ph type="body" sz="quarter" idx="21"/>
          </p:nvPr>
        </p:nvSpPr>
        <p:spPr>
          <a:xfrm>
            <a:off x="7332057" y="4745735"/>
            <a:ext cx="2073200" cy="1934983"/>
          </a:xfrm>
        </p:spPr>
        <p:txBody>
          <a:bodyPr/>
          <a:lstStyle/>
          <a:p>
            <a:r>
              <a:rPr lang="en-US" dirty="0"/>
              <a:t>Loop &amp; read through frames in the video then perform all the previous steps.</a:t>
            </a:r>
          </a:p>
          <a:p>
            <a:r>
              <a:rPr lang="en-US" dirty="0"/>
              <a:t>Threshold foreground mask to eliminate noise.</a:t>
            </a:r>
          </a:p>
          <a:p>
            <a:r>
              <a:rPr lang="en-US" dirty="0"/>
              <a:t>Detect people &amp; draw bounding boxes.</a:t>
            </a:r>
            <a:endParaRPr lang="en-IN" dirty="0"/>
          </a:p>
        </p:txBody>
      </p:sp>
      <p:sp>
        <p:nvSpPr>
          <p:cNvPr id="13" name="Text Placeholder 12">
            <a:extLst>
              <a:ext uri="{FF2B5EF4-FFF2-40B4-BE49-F238E27FC236}">
                <a16:creationId xmlns:a16="http://schemas.microsoft.com/office/drawing/2014/main" id="{A6C1179E-6A6E-751C-19D1-6D822EEEC6A8}"/>
              </a:ext>
            </a:extLst>
          </p:cNvPr>
          <p:cNvSpPr>
            <a:spLocks noGrp="1"/>
          </p:cNvSpPr>
          <p:nvPr>
            <p:ph type="body" sz="quarter" idx="22"/>
          </p:nvPr>
        </p:nvSpPr>
        <p:spPr>
          <a:xfrm>
            <a:off x="9547629" y="4745735"/>
            <a:ext cx="2295382" cy="1851007"/>
          </a:xfrm>
        </p:spPr>
        <p:txBody>
          <a:bodyPr/>
          <a:lstStyle/>
          <a:p>
            <a:r>
              <a:rPr lang="en-US" dirty="0"/>
              <a:t>Update heatmap by adding threshold mask and apply color map. Set gradient color. Merge heatmap &amp; original frame. </a:t>
            </a:r>
          </a:p>
          <a:p>
            <a:r>
              <a:rPr lang="en-US" dirty="0"/>
              <a:t>Display the frame.</a:t>
            </a:r>
            <a:endParaRPr lang="en-IN" dirty="0"/>
          </a:p>
        </p:txBody>
      </p:sp>
    </p:spTree>
    <p:extLst>
      <p:ext uri="{BB962C8B-B14F-4D97-AF65-F5344CB8AC3E}">
        <p14:creationId xmlns:p14="http://schemas.microsoft.com/office/powerpoint/2010/main" val="566495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7D230-314B-BAAA-A70E-134D65E3B860}"/>
              </a:ext>
            </a:extLst>
          </p:cNvPr>
          <p:cNvSpPr>
            <a:spLocks noGrp="1"/>
          </p:cNvSpPr>
          <p:nvPr>
            <p:ph type="title"/>
          </p:nvPr>
        </p:nvSpPr>
        <p:spPr>
          <a:xfrm>
            <a:off x="158620" y="261257"/>
            <a:ext cx="11821886" cy="671166"/>
          </a:xfrm>
        </p:spPr>
        <p:txBody>
          <a:bodyPr/>
          <a:lstStyle/>
          <a:p>
            <a:r>
              <a:rPr lang="en-US" dirty="0"/>
              <a:t>APPROACH 2 - YOLO</a:t>
            </a:r>
            <a:endParaRPr lang="en-IN" dirty="0"/>
          </a:p>
        </p:txBody>
      </p:sp>
      <p:sp>
        <p:nvSpPr>
          <p:cNvPr id="13" name="Text Placeholder 12">
            <a:extLst>
              <a:ext uri="{FF2B5EF4-FFF2-40B4-BE49-F238E27FC236}">
                <a16:creationId xmlns:a16="http://schemas.microsoft.com/office/drawing/2014/main" id="{FB8AFC49-4FED-592F-47DB-47012FF5DDCC}"/>
              </a:ext>
            </a:extLst>
          </p:cNvPr>
          <p:cNvSpPr>
            <a:spLocks noGrp="1"/>
          </p:cNvSpPr>
          <p:nvPr>
            <p:ph type="body" sz="quarter" idx="21"/>
          </p:nvPr>
        </p:nvSpPr>
        <p:spPr>
          <a:xfrm>
            <a:off x="2206495" y="1057275"/>
            <a:ext cx="7347080" cy="5407798"/>
          </a:xfrm>
        </p:spPr>
        <p:txBody>
          <a:bodyPr/>
          <a:lstStyle/>
          <a:p>
            <a:r>
              <a:rPr lang="en-US" sz="2400" dirty="0"/>
              <a:t>This approach makes use of the YOLOv5 model instead of haarcascade classifier.</a:t>
            </a:r>
          </a:p>
          <a:p>
            <a:r>
              <a:rPr lang="en-US" sz="2400" dirty="0"/>
              <a:t> It generates a heatmap using a user defined function to highlight the areas with the most human activity.</a:t>
            </a:r>
          </a:p>
          <a:p>
            <a:r>
              <a:rPr lang="en-US" sz="2400" dirty="0"/>
              <a:t>The change is to use a pre-trained model to detect humans in the video, as YOLOv5 already has a class to detect humans being trained on the COCO dataset, which includes a "person" class that corresponds to humans. </a:t>
            </a:r>
          </a:p>
          <a:p>
            <a:r>
              <a:rPr lang="en-US" sz="2400" dirty="0"/>
              <a:t>The code uses OpenCV to read and display the video, and the </a:t>
            </a:r>
            <a:r>
              <a:rPr lang="en-US" sz="2400" dirty="0" err="1"/>
              <a:t>PyTorch</a:t>
            </a:r>
            <a:r>
              <a:rPr lang="en-US" sz="2400" dirty="0"/>
              <a:t> library to load the YOLOv5 model.</a:t>
            </a:r>
            <a:endParaRPr lang="en-IN" sz="2400" dirty="0"/>
          </a:p>
        </p:txBody>
      </p:sp>
    </p:spTree>
    <p:extLst>
      <p:ext uri="{BB962C8B-B14F-4D97-AF65-F5344CB8AC3E}">
        <p14:creationId xmlns:p14="http://schemas.microsoft.com/office/powerpoint/2010/main" val="2043030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E084-ED67-AD94-8F6B-A27A6250DDDB}"/>
              </a:ext>
            </a:extLst>
          </p:cNvPr>
          <p:cNvSpPr>
            <a:spLocks noGrp="1"/>
          </p:cNvSpPr>
          <p:nvPr>
            <p:ph type="title"/>
          </p:nvPr>
        </p:nvSpPr>
        <p:spPr>
          <a:xfrm>
            <a:off x="6096000" y="41466"/>
            <a:ext cx="3659823" cy="1034859"/>
          </a:xfrm>
        </p:spPr>
        <p:txBody>
          <a:bodyPr/>
          <a:lstStyle/>
          <a:p>
            <a:r>
              <a:rPr lang="en-US" sz="4000" dirty="0">
                <a:latin typeface="Arial Black" panose="020B0A04020102020204" pitchFamily="34" charset="0"/>
              </a:rPr>
              <a:t>FUNCTION</a:t>
            </a:r>
            <a:endParaRPr lang="en-IN" sz="4000" dirty="0">
              <a:latin typeface="Arial Black" panose="020B0A04020102020204" pitchFamily="34" charset="0"/>
            </a:endParaRPr>
          </a:p>
        </p:txBody>
      </p:sp>
      <p:sp>
        <p:nvSpPr>
          <p:cNvPr id="4" name="Text Placeholder 3">
            <a:extLst>
              <a:ext uri="{FF2B5EF4-FFF2-40B4-BE49-F238E27FC236}">
                <a16:creationId xmlns:a16="http://schemas.microsoft.com/office/drawing/2014/main" id="{747C498A-24C3-5D3F-0AA1-02542E58C0C4}"/>
              </a:ext>
            </a:extLst>
          </p:cNvPr>
          <p:cNvSpPr>
            <a:spLocks noGrp="1"/>
          </p:cNvSpPr>
          <p:nvPr>
            <p:ph type="body" sz="quarter" idx="13"/>
          </p:nvPr>
        </p:nvSpPr>
        <p:spPr>
          <a:xfrm>
            <a:off x="5000625" y="1162050"/>
            <a:ext cx="6353176" cy="5343524"/>
          </a:xfrm>
        </p:spPr>
        <p:txBody>
          <a:bodyPr/>
          <a:lstStyle/>
          <a:p>
            <a:r>
              <a:rPr lang="en-US" dirty="0"/>
              <a:t>The user defined function </a:t>
            </a:r>
            <a:r>
              <a:rPr lang="en-US" dirty="0" err="1"/>
              <a:t>generate_heatmap</a:t>
            </a:r>
            <a:r>
              <a:rPr lang="en-US" dirty="0"/>
              <a:t>() takes an input image and the bounding boxes of detected humans in that image as input, and generates a heatmap that shows the areas of the image with the most human activity. </a:t>
            </a:r>
          </a:p>
          <a:p>
            <a:endParaRPr lang="en-US" dirty="0"/>
          </a:p>
          <a:p>
            <a:r>
              <a:rPr lang="en-US" dirty="0"/>
              <a:t>This function works by first creating a black image with the same dimensions as the input image, and then adding a rectangle at each bounding box of detected humans. </a:t>
            </a:r>
          </a:p>
          <a:p>
            <a:endParaRPr lang="en-US" dirty="0"/>
          </a:p>
          <a:p>
            <a:r>
              <a:rPr lang="en-US" dirty="0"/>
              <a:t>The heat map is generated by normalizing the pixel values of the black image and then applying a color map to it.</a:t>
            </a:r>
            <a:endParaRPr lang="en-IN" dirty="0"/>
          </a:p>
        </p:txBody>
      </p:sp>
    </p:spTree>
    <p:extLst>
      <p:ext uri="{BB962C8B-B14F-4D97-AF65-F5344CB8AC3E}">
        <p14:creationId xmlns:p14="http://schemas.microsoft.com/office/powerpoint/2010/main" val="2036201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D5986-A879-A7E2-CFE7-C559FFFA96AD}"/>
              </a:ext>
            </a:extLst>
          </p:cNvPr>
          <p:cNvSpPr>
            <a:spLocks noGrp="1"/>
          </p:cNvSpPr>
          <p:nvPr>
            <p:ph type="title"/>
          </p:nvPr>
        </p:nvSpPr>
        <p:spPr>
          <a:xfrm>
            <a:off x="0" y="0"/>
            <a:ext cx="4286250" cy="600075"/>
          </a:xfrm>
        </p:spPr>
        <p:txBody>
          <a:bodyPr/>
          <a:lstStyle/>
          <a:p>
            <a:r>
              <a:rPr lang="en-US" sz="4000" dirty="0"/>
              <a:t>COMPARISION</a:t>
            </a:r>
            <a:br>
              <a:rPr lang="en-US" dirty="0"/>
            </a:br>
            <a:endParaRPr lang="en-IN" dirty="0"/>
          </a:p>
        </p:txBody>
      </p:sp>
      <p:sp>
        <p:nvSpPr>
          <p:cNvPr id="3" name="Content Placeholder 2">
            <a:extLst>
              <a:ext uri="{FF2B5EF4-FFF2-40B4-BE49-F238E27FC236}">
                <a16:creationId xmlns:a16="http://schemas.microsoft.com/office/drawing/2014/main" id="{49845CCB-5CE0-AE60-CD98-8776BA6C4E80}"/>
              </a:ext>
            </a:extLst>
          </p:cNvPr>
          <p:cNvSpPr>
            <a:spLocks noGrp="1"/>
          </p:cNvSpPr>
          <p:nvPr>
            <p:ph idx="1"/>
          </p:nvPr>
        </p:nvSpPr>
        <p:spPr>
          <a:xfrm>
            <a:off x="0" y="809627"/>
            <a:ext cx="9001125" cy="5648324"/>
          </a:xfrm>
        </p:spPr>
        <p:txBody>
          <a:bodyPr/>
          <a:lstStyle/>
          <a:p>
            <a:r>
              <a:rPr lang="en-US" sz="1700" dirty="0" err="1"/>
              <a:t>Haar</a:t>
            </a:r>
            <a:r>
              <a:rPr lang="en-US" sz="1700" dirty="0"/>
              <a:t> Cascade Classifier is a classic computer vision algorithm that detects objects based on their shape and features. It uses a series of classifiers based on </a:t>
            </a:r>
            <a:r>
              <a:rPr lang="en-US" sz="1700" dirty="0" err="1"/>
              <a:t>Haar</a:t>
            </a:r>
            <a:r>
              <a:rPr lang="en-US" sz="1700" dirty="0"/>
              <a:t> wavelets to detect features like edges, lines, and corners in an image.</a:t>
            </a:r>
          </a:p>
          <a:p>
            <a:endParaRPr lang="en-US" sz="1700" dirty="0"/>
          </a:p>
          <a:p>
            <a:r>
              <a:rPr lang="en-US" sz="1700" dirty="0"/>
              <a:t>On the other hand, YOLOv5 is a state-of-the-art deep learning-based object detection algorithm that uses a single neural network to detect objects in images and videos. It is known for its high accuracy and real-time detection speed.</a:t>
            </a:r>
          </a:p>
          <a:p>
            <a:endParaRPr lang="en-US" sz="1700" dirty="0"/>
          </a:p>
          <a:p>
            <a:r>
              <a:rPr lang="en-US" sz="1700" dirty="0"/>
              <a:t>The main advantage of using YOLOv5 over </a:t>
            </a:r>
            <a:r>
              <a:rPr lang="en-US" sz="1700" dirty="0" err="1"/>
              <a:t>Haar</a:t>
            </a:r>
            <a:r>
              <a:rPr lang="en-US" sz="1700" dirty="0"/>
              <a:t> Cascade Classifier for human detection is that YOLOv5 is able to detect humans in different poses, lighting conditions, and occlusion scenarios, whereas </a:t>
            </a:r>
            <a:r>
              <a:rPr lang="en-US" sz="1700" dirty="0" err="1"/>
              <a:t>Haar</a:t>
            </a:r>
            <a:r>
              <a:rPr lang="en-US" sz="1700" dirty="0"/>
              <a:t> Cascade Classifier is limited to detecting only frontal faces.</a:t>
            </a:r>
          </a:p>
          <a:p>
            <a:endParaRPr lang="en-US" sz="1700" dirty="0"/>
          </a:p>
          <a:p>
            <a:r>
              <a:rPr lang="en-US" sz="1700" dirty="0"/>
              <a:t>Additionally, YOLOv5 can detect multiple objects of different classes in a single image or video frame, whereas </a:t>
            </a:r>
            <a:r>
              <a:rPr lang="en-US" sz="1700" dirty="0" err="1"/>
              <a:t>Haar</a:t>
            </a:r>
            <a:r>
              <a:rPr lang="en-US" sz="1700" dirty="0"/>
              <a:t> Cascade Classifier is typically used for detecting a single object class (e.g. faces).</a:t>
            </a:r>
          </a:p>
          <a:p>
            <a:endParaRPr lang="en-US" sz="1700" dirty="0"/>
          </a:p>
          <a:p>
            <a:r>
              <a:rPr lang="en-US" sz="1700" dirty="0"/>
              <a:t>Overall, YOLOv5 is a more versatile and accurate solution for this task compared to </a:t>
            </a:r>
            <a:r>
              <a:rPr lang="en-US" sz="1700" dirty="0" err="1"/>
              <a:t>Haar</a:t>
            </a:r>
            <a:r>
              <a:rPr lang="en-US" sz="1700" dirty="0"/>
              <a:t> Cascade Classifier.</a:t>
            </a:r>
            <a:endParaRPr lang="en-IN" sz="1700" dirty="0"/>
          </a:p>
        </p:txBody>
      </p:sp>
    </p:spTree>
    <p:extLst>
      <p:ext uri="{BB962C8B-B14F-4D97-AF65-F5344CB8AC3E}">
        <p14:creationId xmlns:p14="http://schemas.microsoft.com/office/powerpoint/2010/main" val="2024711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1F8E-0794-F91F-AFE2-D71569F1B83A}"/>
              </a:ext>
            </a:extLst>
          </p:cNvPr>
          <p:cNvSpPr>
            <a:spLocks noGrp="1"/>
          </p:cNvSpPr>
          <p:nvPr>
            <p:ph type="title"/>
          </p:nvPr>
        </p:nvSpPr>
        <p:spPr>
          <a:xfrm>
            <a:off x="4114801" y="0"/>
            <a:ext cx="6766560" cy="768096"/>
          </a:xfrm>
        </p:spPr>
        <p:txBody>
          <a:bodyPr/>
          <a:lstStyle/>
          <a:p>
            <a:r>
              <a:rPr lang="en-US" dirty="0"/>
              <a:t>FUTURE WORK</a:t>
            </a:r>
            <a:endParaRPr lang="en-IN" dirty="0"/>
          </a:p>
        </p:txBody>
      </p:sp>
      <p:sp>
        <p:nvSpPr>
          <p:cNvPr id="3" name="Content Placeholder 2">
            <a:extLst>
              <a:ext uri="{FF2B5EF4-FFF2-40B4-BE49-F238E27FC236}">
                <a16:creationId xmlns:a16="http://schemas.microsoft.com/office/drawing/2014/main" id="{A056A3C5-0C07-0FA9-984B-5AEDC7BD7BCF}"/>
              </a:ext>
            </a:extLst>
          </p:cNvPr>
          <p:cNvSpPr>
            <a:spLocks noGrp="1"/>
          </p:cNvSpPr>
          <p:nvPr>
            <p:ph idx="1"/>
          </p:nvPr>
        </p:nvSpPr>
        <p:spPr>
          <a:xfrm>
            <a:off x="3514726" y="838200"/>
            <a:ext cx="8531094" cy="6019799"/>
          </a:xfrm>
        </p:spPr>
        <p:txBody>
          <a:bodyPr/>
          <a:lstStyle/>
          <a:p>
            <a:r>
              <a:rPr lang="en-US" sz="1600" b="1" dirty="0"/>
              <a:t>Multi-object tracking: </a:t>
            </a:r>
            <a:r>
              <a:rPr lang="en-US" sz="1600" dirty="0"/>
              <a:t>Instead of just detecting humans in each frame independently, a more advanced approach could be to track individuals across frames and generate a heat map based on their trajectories.</a:t>
            </a:r>
          </a:p>
          <a:p>
            <a:endParaRPr lang="en-US" sz="1600" b="1" dirty="0"/>
          </a:p>
          <a:p>
            <a:r>
              <a:rPr lang="en-US" sz="1600" b="1" dirty="0"/>
              <a:t>Crowd density estimation: </a:t>
            </a:r>
            <a:r>
              <a:rPr lang="en-US" sz="1600" dirty="0"/>
              <a:t>In addition to generating a heat map based on the number of individuals, a more sophisticated approach could estimate the crowd density in each area of the frame.</a:t>
            </a:r>
          </a:p>
          <a:p>
            <a:endParaRPr lang="en-US" sz="1600" dirty="0"/>
          </a:p>
          <a:p>
            <a:r>
              <a:rPr lang="en-US" sz="1600" b="1" dirty="0"/>
              <a:t>Multi-camera surveillance: </a:t>
            </a:r>
            <a:r>
              <a:rPr lang="en-US" sz="1600" dirty="0"/>
              <a:t>The current implementation works with a single camera view. However, in many real-world scenarios, there are multiple cameras covering different areas of interest. We can combine the output from multiple cameras to generate a comprehensive heatmap of the entire surveillance area.</a:t>
            </a:r>
          </a:p>
          <a:p>
            <a:endParaRPr lang="en-US" sz="1600" dirty="0"/>
          </a:p>
          <a:p>
            <a:r>
              <a:rPr lang="en-US" sz="1600" b="1" dirty="0"/>
              <a:t>Integration with other systems: </a:t>
            </a:r>
            <a:r>
              <a:rPr lang="en-US" sz="1600" dirty="0"/>
              <a:t>The system could be integrated with other systems, such as alarms or public address systems, to automatically alert security personnel or provide guidance to individuals in the area.</a:t>
            </a:r>
          </a:p>
          <a:p>
            <a:endParaRPr lang="en-US" sz="1600" dirty="0"/>
          </a:p>
          <a:p>
            <a:r>
              <a:rPr lang="en-US" sz="1600" b="1" dirty="0"/>
              <a:t>Privacy preserving methods: </a:t>
            </a:r>
            <a:r>
              <a:rPr lang="en-US" sz="1600" dirty="0"/>
              <a:t>The current implementation relies on the use of video cameras to generate heatmaps, which can raise privacy concerns. A potential future work direction is to explore privacy-preserving methods such as using thermal cameras, which do not capture visual details, or using privacy-preserving methods such as differential privacy or federated learning to protect individual privacy.</a:t>
            </a:r>
          </a:p>
          <a:p>
            <a:endParaRPr lang="en-US" sz="1100" dirty="0"/>
          </a:p>
          <a:p>
            <a:endParaRPr lang="en-US" sz="1100" dirty="0"/>
          </a:p>
        </p:txBody>
      </p:sp>
    </p:spTree>
    <p:extLst>
      <p:ext uri="{BB962C8B-B14F-4D97-AF65-F5344CB8AC3E}">
        <p14:creationId xmlns:p14="http://schemas.microsoft.com/office/powerpoint/2010/main" val="1281025269"/>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{314B7375-411F-4C45-97BD-0B01057B1291}tf78438558_win32</Template>
  <TotalTime>335</TotalTime>
  <Words>989</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Black</vt:lpstr>
      <vt:lpstr>Sabon Next LT</vt:lpstr>
      <vt:lpstr>Office Theme</vt:lpstr>
      <vt:lpstr>HEATMAP GENERATION </vt:lpstr>
      <vt:lpstr>HEATMAP</vt:lpstr>
      <vt:lpstr>USE CASE</vt:lpstr>
      <vt:lpstr>APPROACH 1 - TRADITIONAL CV</vt:lpstr>
      <vt:lpstr>FLOW OF THE CODE </vt:lpstr>
      <vt:lpstr>APPROACH 2 - YOLO</vt:lpstr>
      <vt:lpstr>FUNCTION</vt:lpstr>
      <vt:lpstr>COMPARISION </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Puzzle problem </dc:title>
  <dc:subject/>
  <dc:creator>Aarohi Mhaske</dc:creator>
  <cp:lastModifiedBy>Aarohi Mhaske</cp:lastModifiedBy>
  <cp:revision>303</cp:revision>
  <dcterms:created xsi:type="dcterms:W3CDTF">2022-11-04T18:04:45Z</dcterms:created>
  <dcterms:modified xsi:type="dcterms:W3CDTF">2023-04-06T07:34:32Z</dcterms:modified>
</cp:coreProperties>
</file>