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4d83b280b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4d83b280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8313cddd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8313cdd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8313cddd7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8313cdd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8313cddd7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8313cdd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8313cddd7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8313cddd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319dd8a2a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319dd8a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8"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8" name="Google Shape;18;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9" name="Google Shape;19;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sp>
        <p:nvSpPr>
          <p:cNvPr id="24" name="Google Shape;24;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algn="ctr">
              <a:spcBef>
                <a:spcPts val="0"/>
              </a:spcBef>
              <a:spcAft>
                <a:spcPts val="0"/>
              </a:spcAft>
              <a:buSzPts val="2400"/>
              <a:buChar char="■"/>
              <a:defRPr i="1"/>
            </a:lvl9pPr>
          </a:lstStyle>
          <a:p/>
        </p:txBody>
      </p:sp>
      <p:sp>
        <p:nvSpPr>
          <p:cNvPr id="25" name="Google Shape;25;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6" name="Google Shape;26;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chemeClr val="accent6"/>
              </a:buClr>
              <a:buSzPts val="1800"/>
              <a:buChar char="▷"/>
              <a:defRPr>
                <a:solidFill>
                  <a:schemeClr val="dk1"/>
                </a:solidFill>
              </a:defRPr>
            </a:lvl1pPr>
            <a:lvl2pPr indent="-381000" lvl="1" marL="914400">
              <a:spcBef>
                <a:spcPts val="0"/>
              </a:spcBef>
              <a:spcAft>
                <a:spcPts val="0"/>
              </a:spcAft>
              <a:buClr>
                <a:schemeClr val="dk1"/>
              </a:buClr>
              <a:buSzPts val="2400"/>
              <a:buChar char="○"/>
              <a:defRPr>
                <a:solidFill>
                  <a:schemeClr val="dk1"/>
                </a:solidFill>
              </a:defRPr>
            </a:lvl2pPr>
            <a:lvl3pPr indent="-381000" lvl="2" marL="1371600">
              <a:spcBef>
                <a:spcPts val="0"/>
              </a:spcBef>
              <a:spcAft>
                <a:spcPts val="0"/>
              </a:spcAft>
              <a:buClr>
                <a:schemeClr val="dk1"/>
              </a:buClr>
              <a:buSzPts val="2400"/>
              <a:buChar char="■"/>
              <a:defRPr>
                <a:solidFill>
                  <a:schemeClr val="dk1"/>
                </a:solidFill>
              </a:defRPr>
            </a:lvl3pPr>
            <a:lvl4pPr indent="-381000" lvl="3" marL="1828800">
              <a:spcBef>
                <a:spcPts val="0"/>
              </a:spcBef>
              <a:spcAft>
                <a:spcPts val="0"/>
              </a:spcAft>
              <a:buClr>
                <a:schemeClr val="dk1"/>
              </a:buClr>
              <a:buSzPts val="2400"/>
              <a:buChar char="●"/>
              <a:defRPr>
                <a:solidFill>
                  <a:schemeClr val="dk1"/>
                </a:solidFill>
              </a:defRPr>
            </a:lvl4pPr>
            <a:lvl5pPr indent="-381000" lvl="4" marL="2286000">
              <a:spcBef>
                <a:spcPts val="0"/>
              </a:spcBef>
              <a:spcAft>
                <a:spcPts val="0"/>
              </a:spcAft>
              <a:buClr>
                <a:schemeClr val="dk1"/>
              </a:buClr>
              <a:buSzPts val="2400"/>
              <a:buChar char="○"/>
              <a:defRPr>
                <a:solidFill>
                  <a:schemeClr val="dk1"/>
                </a:solidFill>
              </a:defRPr>
            </a:lvl5pPr>
            <a:lvl6pPr indent="-381000" lvl="5" marL="2743200">
              <a:spcBef>
                <a:spcPts val="0"/>
              </a:spcBef>
              <a:spcAft>
                <a:spcPts val="0"/>
              </a:spcAft>
              <a:buClr>
                <a:schemeClr val="dk1"/>
              </a:buClr>
              <a:buSzPts val="2400"/>
              <a:buChar char="■"/>
              <a:defRPr>
                <a:solidFill>
                  <a:schemeClr val="dk1"/>
                </a:solidFill>
              </a:defRPr>
            </a:lvl6pPr>
            <a:lvl7pPr indent="-381000" lvl="6" marL="3200400">
              <a:spcBef>
                <a:spcPts val="0"/>
              </a:spcBef>
              <a:spcAft>
                <a:spcPts val="0"/>
              </a:spcAft>
              <a:buClr>
                <a:schemeClr val="dk1"/>
              </a:buClr>
              <a:buSzPts val="2400"/>
              <a:buChar char="●"/>
              <a:defRPr>
                <a:solidFill>
                  <a:schemeClr val="dk1"/>
                </a:solidFill>
              </a:defRPr>
            </a:lvl7pPr>
            <a:lvl8pPr indent="-381000" lvl="7" marL="3657600">
              <a:spcBef>
                <a:spcPts val="0"/>
              </a:spcBef>
              <a:spcAft>
                <a:spcPts val="0"/>
              </a:spcAft>
              <a:buClr>
                <a:schemeClr val="dk1"/>
              </a:buClr>
              <a:buSzPts val="2400"/>
              <a:buChar char="○"/>
              <a:defRPr>
                <a:solidFill>
                  <a:schemeClr val="dk1"/>
                </a:solidFill>
              </a:defRPr>
            </a:lvl8pPr>
            <a:lvl9pPr indent="-381000" lvl="8" marL="4114800">
              <a:spcBef>
                <a:spcPts val="0"/>
              </a:spcBef>
              <a:spcAft>
                <a:spcPts val="0"/>
              </a:spcAft>
              <a:buClr>
                <a:schemeClr val="dk1"/>
              </a:buClr>
              <a:buSzPts val="2400"/>
              <a:buChar char="■"/>
              <a:defRPr>
                <a:solidFill>
                  <a:schemeClr val="dk1"/>
                </a:solidFill>
              </a:defRPr>
            </a:lvl9pPr>
          </a:lstStyle>
          <a:p/>
        </p:txBody>
      </p:sp>
      <p:sp>
        <p:nvSpPr>
          <p:cNvPr id="34" name="Google Shape;34;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5" name="Google Shape;45;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 name="Google Shape;54;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4" name="Google Shape;64;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Clr>
                <a:schemeClr val="dk2"/>
              </a:buClr>
              <a:buSzPts val="1400"/>
              <a:buNone/>
              <a:defRPr sz="1400">
                <a:solidFill>
                  <a:schemeClr val="dk2"/>
                </a:solidFill>
              </a:defRPr>
            </a:lvl1pPr>
          </a:lstStyle>
          <a:p/>
        </p:txBody>
      </p:sp>
      <p:sp>
        <p:nvSpPr>
          <p:cNvPr id="71" name="Google Shape;71;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datasets/snehaanbhawal/resume-dataset?resource=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huggingface.co/datasets/ganchengguang/resume-5label-classification/tree/mai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ctrTitle"/>
          </p:nvPr>
        </p:nvSpPr>
        <p:spPr>
          <a:xfrm>
            <a:off x="367400" y="1083600"/>
            <a:ext cx="6736500" cy="10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Resume Analyzer</a:t>
            </a:r>
            <a:endParaRPr sz="3700"/>
          </a:p>
          <a:p>
            <a:pPr indent="0" lvl="0" marL="0" rtl="0" algn="l">
              <a:spcBef>
                <a:spcPts val="0"/>
              </a:spcBef>
              <a:spcAft>
                <a:spcPts val="0"/>
              </a:spcAft>
              <a:buNone/>
            </a:pPr>
            <a:r>
              <a:rPr lang="en" sz="2400"/>
              <a:t>Using NLP for precise Skill Matching</a:t>
            </a:r>
            <a:endParaRPr sz="2400"/>
          </a:p>
        </p:txBody>
      </p:sp>
      <p:sp>
        <p:nvSpPr>
          <p:cNvPr id="89" name="Google Shape;89;p12"/>
          <p:cNvSpPr txBox="1"/>
          <p:nvPr/>
        </p:nvSpPr>
        <p:spPr>
          <a:xfrm>
            <a:off x="367400" y="2898325"/>
            <a:ext cx="24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74C81"/>
              </a:solidFill>
              <a:latin typeface="Lato"/>
              <a:ea typeface="Lato"/>
              <a:cs typeface="Lato"/>
              <a:sym typeface="Lato"/>
            </a:endParaRPr>
          </a:p>
        </p:txBody>
      </p:sp>
      <p:sp>
        <p:nvSpPr>
          <p:cNvPr id="90" name="Google Shape;90;p12"/>
          <p:cNvSpPr txBox="1"/>
          <p:nvPr/>
        </p:nvSpPr>
        <p:spPr>
          <a:xfrm>
            <a:off x="3000375" y="2898325"/>
            <a:ext cx="205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rgbClr val="374C81"/>
              </a:solidFill>
              <a:latin typeface="Lato"/>
              <a:ea typeface="Lato"/>
              <a:cs typeface="Lato"/>
              <a:sym typeface="Lato"/>
            </a:endParaRPr>
          </a:p>
        </p:txBody>
      </p:sp>
      <p:sp>
        <p:nvSpPr>
          <p:cNvPr id="91" name="Google Shape;91;p12"/>
          <p:cNvSpPr txBox="1"/>
          <p:nvPr>
            <p:ph type="ctrTitle"/>
          </p:nvPr>
        </p:nvSpPr>
        <p:spPr>
          <a:xfrm>
            <a:off x="367400" y="2898325"/>
            <a:ext cx="6736500" cy="5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Group 2</a:t>
            </a:r>
            <a:endParaRPr b="1" sz="1400"/>
          </a:p>
          <a:p>
            <a:pPr indent="0" lvl="0" marL="0" rtl="0" algn="l">
              <a:spcBef>
                <a:spcPts val="0"/>
              </a:spcBef>
              <a:spcAft>
                <a:spcPts val="0"/>
              </a:spcAft>
              <a:buNone/>
            </a:pPr>
            <a:r>
              <a:rPr lang="en" sz="1400"/>
              <a:t>Sreeja Kodati, Qiu Yuan Huang, Preethi Natesan Sridhar</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1.</a:t>
            </a:r>
            <a:endParaRPr sz="7200">
              <a:solidFill>
                <a:schemeClr val="accent2"/>
              </a:solidFill>
            </a:endParaRPr>
          </a:p>
          <a:p>
            <a:pPr indent="0" lvl="0" marL="0" rtl="0" algn="ctr">
              <a:spcBef>
                <a:spcPts val="0"/>
              </a:spcBef>
              <a:spcAft>
                <a:spcPts val="0"/>
              </a:spcAft>
              <a:buNone/>
            </a:pPr>
            <a:r>
              <a:rPr lang="en"/>
              <a:t>Objective</a:t>
            </a:r>
            <a:endParaRPr/>
          </a:p>
        </p:txBody>
      </p:sp>
      <p:sp>
        <p:nvSpPr>
          <p:cNvPr id="97" name="Google Shape;97;p1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8" name="Google Shape;98;p13"/>
          <p:cNvSpPr txBox="1"/>
          <p:nvPr/>
        </p:nvSpPr>
        <p:spPr>
          <a:xfrm>
            <a:off x="806250" y="2845400"/>
            <a:ext cx="7725600" cy="42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Project Motivation and Objectives</a:t>
            </a:r>
            <a:endParaRPr b="1" sz="20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04" name="Google Shape;104;p14"/>
          <p:cNvSpPr txBox="1"/>
          <p:nvPr>
            <p:ph idx="1" type="body"/>
          </p:nvPr>
        </p:nvSpPr>
        <p:spPr>
          <a:xfrm>
            <a:off x="761025" y="1144625"/>
            <a:ext cx="7464600" cy="3552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SzPts val="1600"/>
              <a:buChar char="▷"/>
            </a:pPr>
            <a:r>
              <a:rPr b="1" lang="en" sz="1600"/>
              <a:t>Motivation: </a:t>
            </a:r>
            <a:endParaRPr b="1" sz="1600"/>
          </a:p>
          <a:p>
            <a:pPr indent="-330200" lvl="1" marL="914400" rtl="0" algn="l">
              <a:lnSpc>
                <a:spcPct val="150000"/>
              </a:lnSpc>
              <a:spcBef>
                <a:spcPts val="0"/>
              </a:spcBef>
              <a:spcAft>
                <a:spcPts val="0"/>
              </a:spcAft>
              <a:buSzPts val="1600"/>
              <a:buChar char="○"/>
            </a:pPr>
            <a:r>
              <a:rPr lang="en" sz="1600"/>
              <a:t>Help students by guiding them in tailoring resumes for different opportunities.</a:t>
            </a:r>
            <a:endParaRPr sz="1600"/>
          </a:p>
          <a:p>
            <a:pPr indent="-330200" lvl="1" marL="914400" rtl="0" algn="l">
              <a:lnSpc>
                <a:spcPct val="150000"/>
              </a:lnSpc>
              <a:spcBef>
                <a:spcPts val="0"/>
              </a:spcBef>
              <a:spcAft>
                <a:spcPts val="0"/>
              </a:spcAft>
              <a:buSzPts val="1600"/>
              <a:buChar char="○"/>
            </a:pPr>
            <a:r>
              <a:rPr lang="en" sz="1600"/>
              <a:t>Provide insights into specific skills valued in their target industries.</a:t>
            </a:r>
            <a:endParaRPr sz="1600"/>
          </a:p>
          <a:p>
            <a:pPr indent="-330200" lvl="0" marL="457200" rtl="0" algn="l">
              <a:lnSpc>
                <a:spcPct val="150000"/>
              </a:lnSpc>
              <a:spcBef>
                <a:spcPts val="0"/>
              </a:spcBef>
              <a:spcAft>
                <a:spcPts val="0"/>
              </a:spcAft>
              <a:buSzPts val="1600"/>
              <a:buChar char="▷"/>
            </a:pPr>
            <a:r>
              <a:rPr b="1" lang="en" sz="1600"/>
              <a:t>Main Objective:</a:t>
            </a:r>
            <a:r>
              <a:rPr lang="en" sz="1600"/>
              <a:t> </a:t>
            </a:r>
            <a:endParaRPr sz="1600"/>
          </a:p>
          <a:p>
            <a:pPr indent="-330200" lvl="1" marL="914400" rtl="0" algn="l">
              <a:lnSpc>
                <a:spcPct val="150000"/>
              </a:lnSpc>
              <a:spcBef>
                <a:spcPts val="0"/>
              </a:spcBef>
              <a:spcAft>
                <a:spcPts val="0"/>
              </a:spcAft>
              <a:buSzPts val="1600"/>
              <a:buChar char="○"/>
            </a:pPr>
            <a:r>
              <a:rPr lang="en" sz="1600"/>
              <a:t>Identify and emphasize relevant skills (as keywords) for a certain role.</a:t>
            </a:r>
            <a:endParaRPr sz="1600"/>
          </a:p>
          <a:p>
            <a:pPr indent="0" lvl="0" marL="0" rtl="0" algn="l">
              <a:lnSpc>
                <a:spcPct val="150000"/>
              </a:lnSpc>
              <a:spcBef>
                <a:spcPts val="600"/>
              </a:spcBef>
              <a:spcAft>
                <a:spcPts val="0"/>
              </a:spcAft>
              <a:buNone/>
            </a:pPr>
            <a:r>
              <a:t/>
            </a:r>
            <a:endParaRPr sz="1600"/>
          </a:p>
        </p:txBody>
      </p:sp>
      <p:sp>
        <p:nvSpPr>
          <p:cNvPr id="105" name="Google Shape;105;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2</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Data Description</a:t>
            </a:r>
            <a:endParaRPr/>
          </a:p>
        </p:txBody>
      </p:sp>
      <p:sp>
        <p:nvSpPr>
          <p:cNvPr id="111" name="Google Shape;111;p15"/>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12" name="Google Shape;112;p15"/>
          <p:cNvSpPr txBox="1"/>
          <p:nvPr/>
        </p:nvSpPr>
        <p:spPr>
          <a:xfrm>
            <a:off x="806250" y="2845400"/>
            <a:ext cx="7725600" cy="8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Detailed description of the dataset</a:t>
            </a:r>
            <a:endParaRPr b="1" sz="20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18" name="Google Shape;118;p16"/>
          <p:cNvSpPr txBox="1"/>
          <p:nvPr>
            <p:ph idx="1" type="body"/>
          </p:nvPr>
        </p:nvSpPr>
        <p:spPr>
          <a:xfrm>
            <a:off x="761025" y="992225"/>
            <a:ext cx="7464600" cy="3552300"/>
          </a:xfrm>
          <a:prstGeom prst="rect">
            <a:avLst/>
          </a:prstGeom>
        </p:spPr>
        <p:txBody>
          <a:bodyPr anchorCtr="0" anchor="t" bIns="91425" lIns="91425" spcFirstLastPara="1" rIns="91425" wrap="square" tIns="91425">
            <a:noAutofit/>
          </a:bodyPr>
          <a:lstStyle/>
          <a:p>
            <a:pPr indent="0" lvl="0" marL="0" rtl="0" algn="l">
              <a:lnSpc>
                <a:spcPct val="150000"/>
              </a:lnSpc>
              <a:spcBef>
                <a:spcPts val="480"/>
              </a:spcBef>
              <a:spcAft>
                <a:spcPts val="0"/>
              </a:spcAft>
              <a:buNone/>
            </a:pPr>
            <a:r>
              <a:rPr lang="en" sz="1400"/>
              <a:t>Source : </a:t>
            </a:r>
            <a:r>
              <a:rPr b="1" lang="en" sz="1400"/>
              <a:t> (Kaggle) </a:t>
            </a:r>
            <a:r>
              <a:rPr b="1" lang="en" sz="1400" u="sng">
                <a:solidFill>
                  <a:schemeClr val="dk2"/>
                </a:solidFill>
                <a:hlinkClick r:id="rId3">
                  <a:extLst>
                    <a:ext uri="{A12FA001-AC4F-418D-AE19-62706E023703}">
                      <ahyp:hlinkClr val="tx"/>
                    </a:ext>
                  </a:extLst>
                </a:hlinkClick>
              </a:rPr>
              <a:t>Resume Dataset</a:t>
            </a:r>
            <a:endParaRPr sz="1400"/>
          </a:p>
          <a:p>
            <a:pPr indent="-317500" lvl="0" marL="457200" marR="0" rtl="0" algn="l">
              <a:lnSpc>
                <a:spcPct val="150000"/>
              </a:lnSpc>
              <a:spcBef>
                <a:spcPts val="480"/>
              </a:spcBef>
              <a:spcAft>
                <a:spcPts val="0"/>
              </a:spcAft>
              <a:buSzPts val="1400"/>
              <a:buChar char="▷"/>
            </a:pPr>
            <a:r>
              <a:rPr lang="en" sz="1400"/>
              <a:t>Contains 2400+ Resumes in string as well as PDF format.</a:t>
            </a:r>
            <a:endParaRPr sz="1400"/>
          </a:p>
          <a:p>
            <a:pPr indent="-317500" lvl="0" marL="457200" marR="0" rtl="0" algn="l">
              <a:lnSpc>
                <a:spcPct val="150000"/>
              </a:lnSpc>
              <a:spcBef>
                <a:spcPts val="0"/>
              </a:spcBef>
              <a:spcAft>
                <a:spcPts val="0"/>
              </a:spcAft>
              <a:buSzPts val="1400"/>
              <a:buChar char="▷"/>
            </a:pPr>
            <a:r>
              <a:rPr lang="en" sz="1400"/>
              <a:t>PDF stored in the data folder differentiated into their respective labels as folders with each resume residing inside the folder in pdf form with filename as the id defined in the csv.</a:t>
            </a:r>
            <a:endParaRPr sz="1400"/>
          </a:p>
          <a:p>
            <a:pPr indent="-317500" lvl="0" marL="457200" marR="0" rtl="0" algn="l">
              <a:lnSpc>
                <a:spcPct val="150000"/>
              </a:lnSpc>
              <a:spcBef>
                <a:spcPts val="0"/>
              </a:spcBef>
              <a:spcAft>
                <a:spcPts val="0"/>
              </a:spcAft>
              <a:buSzPts val="1400"/>
              <a:buChar char="▷"/>
            </a:pPr>
            <a:r>
              <a:rPr b="1" lang="en" sz="1400"/>
              <a:t>Inside the CSV:</a:t>
            </a:r>
            <a:endParaRPr b="1" sz="1400"/>
          </a:p>
          <a:p>
            <a:pPr indent="-317500" lvl="1" marL="914400" marR="0" rtl="0" algn="l">
              <a:lnSpc>
                <a:spcPct val="150000"/>
              </a:lnSpc>
              <a:spcBef>
                <a:spcPts val="0"/>
              </a:spcBef>
              <a:spcAft>
                <a:spcPts val="0"/>
              </a:spcAft>
              <a:buSzPts val="1400"/>
              <a:buChar char="○"/>
            </a:pPr>
            <a:r>
              <a:rPr lang="en" sz="1400"/>
              <a:t>ID: Unique identifier and file name for the respective pdf.</a:t>
            </a:r>
            <a:endParaRPr sz="1400"/>
          </a:p>
          <a:p>
            <a:pPr indent="-317500" lvl="1" marL="914400" marR="0" rtl="0" algn="l">
              <a:lnSpc>
                <a:spcPct val="150000"/>
              </a:lnSpc>
              <a:spcBef>
                <a:spcPts val="0"/>
              </a:spcBef>
              <a:spcAft>
                <a:spcPts val="0"/>
              </a:spcAft>
              <a:buSzPts val="1400"/>
              <a:buChar char="○"/>
            </a:pPr>
            <a:r>
              <a:rPr lang="en" sz="1400"/>
              <a:t>Resume_str : Contains the resume text only in string format.</a:t>
            </a:r>
            <a:endParaRPr sz="1400"/>
          </a:p>
          <a:p>
            <a:pPr indent="-317500" lvl="1" marL="914400" marR="0" rtl="0" algn="l">
              <a:lnSpc>
                <a:spcPct val="150000"/>
              </a:lnSpc>
              <a:spcBef>
                <a:spcPts val="0"/>
              </a:spcBef>
              <a:spcAft>
                <a:spcPts val="0"/>
              </a:spcAft>
              <a:buSzPts val="1400"/>
              <a:buChar char="○"/>
            </a:pPr>
            <a:r>
              <a:rPr lang="en" sz="1400"/>
              <a:t>Resume_html : Contains the resume data in html format as present while web </a:t>
            </a:r>
            <a:r>
              <a:rPr lang="en" sz="1400"/>
              <a:t>scraping</a:t>
            </a:r>
            <a:r>
              <a:rPr lang="en" sz="1400"/>
              <a:t>.</a:t>
            </a:r>
            <a:endParaRPr sz="1400"/>
          </a:p>
          <a:p>
            <a:pPr indent="-317500" lvl="1" marL="914400" marR="0" rtl="0" algn="l">
              <a:lnSpc>
                <a:spcPct val="150000"/>
              </a:lnSpc>
              <a:spcBef>
                <a:spcPts val="0"/>
              </a:spcBef>
              <a:spcAft>
                <a:spcPts val="0"/>
              </a:spcAft>
              <a:buSzPts val="1400"/>
              <a:buChar char="○"/>
            </a:pPr>
            <a:r>
              <a:rPr lang="en" sz="1400"/>
              <a:t>Category : Category of the job the resume was used to apply.</a:t>
            </a:r>
            <a:endParaRPr sz="1600"/>
          </a:p>
        </p:txBody>
      </p:sp>
      <p:sp>
        <p:nvSpPr>
          <p:cNvPr id="119" name="Google Shape;119;p1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61025" y="323000"/>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125" name="Google Shape;125;p17"/>
          <p:cNvSpPr txBox="1"/>
          <p:nvPr>
            <p:ph idx="1" type="body"/>
          </p:nvPr>
        </p:nvSpPr>
        <p:spPr>
          <a:xfrm>
            <a:off x="839700" y="1012700"/>
            <a:ext cx="7464600" cy="16113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600"/>
              </a:spcBef>
              <a:spcAft>
                <a:spcPts val="0"/>
              </a:spcAft>
              <a:buClr>
                <a:srgbClr val="3C4043"/>
              </a:buClr>
              <a:buSzPts val="1100"/>
              <a:buFont typeface="Arial"/>
              <a:buAutoNum type="arabicPeriod"/>
            </a:pPr>
            <a:r>
              <a:rPr lang="en" sz="1100">
                <a:solidFill>
                  <a:srgbClr val="3C4043"/>
                </a:solidFill>
                <a:highlight>
                  <a:srgbClr val="FFFFFF"/>
                </a:highlight>
                <a:latin typeface="Arial"/>
                <a:ea typeface="Arial"/>
                <a:cs typeface="Arial"/>
                <a:sym typeface="Arial"/>
              </a:rPr>
              <a:t>The </a:t>
            </a:r>
            <a:r>
              <a:rPr lang="en" sz="1100">
                <a:solidFill>
                  <a:srgbClr val="3C4043"/>
                </a:solidFill>
                <a:highlight>
                  <a:srgbClr val="FFFFFF"/>
                </a:highlight>
                <a:latin typeface="Arial"/>
                <a:ea typeface="Arial"/>
                <a:cs typeface="Arial"/>
                <a:sym typeface="Arial"/>
              </a:rPr>
              <a:t>dataset</a:t>
            </a:r>
            <a:r>
              <a:rPr lang="en" sz="1100">
                <a:solidFill>
                  <a:srgbClr val="3C4043"/>
                </a:solidFill>
                <a:highlight>
                  <a:srgbClr val="FFFFFF"/>
                </a:highlight>
                <a:latin typeface="Arial"/>
                <a:ea typeface="Arial"/>
                <a:cs typeface="Arial"/>
                <a:sym typeface="Arial"/>
              </a:rPr>
              <a:t> is a collection of resume examples.</a:t>
            </a:r>
            <a:endParaRPr sz="1100">
              <a:solidFill>
                <a:srgbClr val="3C4043"/>
              </a:solidFill>
              <a:highlight>
                <a:srgbClr val="FFFFFF"/>
              </a:highlight>
              <a:latin typeface="Arial"/>
              <a:ea typeface="Arial"/>
              <a:cs typeface="Arial"/>
              <a:sym typeface="Arial"/>
            </a:endParaRPr>
          </a:p>
          <a:p>
            <a:pPr indent="-298450" lvl="0" marL="457200" rtl="0" algn="l">
              <a:lnSpc>
                <a:spcPct val="150000"/>
              </a:lnSpc>
              <a:spcBef>
                <a:spcPts val="0"/>
              </a:spcBef>
              <a:spcAft>
                <a:spcPts val="0"/>
              </a:spcAft>
              <a:buClr>
                <a:srgbClr val="3C4043"/>
              </a:buClr>
              <a:buSzPts val="1100"/>
              <a:buFont typeface="Arial"/>
              <a:buAutoNum type="arabicPeriod"/>
            </a:pPr>
            <a:r>
              <a:rPr lang="en" sz="1100">
                <a:solidFill>
                  <a:srgbClr val="3C4043"/>
                </a:solidFill>
                <a:highlight>
                  <a:srgbClr val="FFFFFF"/>
                </a:highlight>
                <a:latin typeface="Arial"/>
                <a:ea typeface="Arial"/>
                <a:cs typeface="Arial"/>
                <a:sym typeface="Arial"/>
              </a:rPr>
              <a:t>Present categories</a:t>
            </a:r>
            <a:r>
              <a:rPr lang="en" sz="1100">
                <a:solidFill>
                  <a:srgbClr val="3C4043"/>
                </a:solidFill>
                <a:highlight>
                  <a:srgbClr val="FFFFFF"/>
                </a:highlight>
                <a:latin typeface="Arial"/>
                <a:ea typeface="Arial"/>
                <a:cs typeface="Arial"/>
                <a:sym typeface="Arial"/>
              </a:rPr>
              <a:t> are</a:t>
            </a:r>
            <a:r>
              <a:rPr lang="en" sz="1100">
                <a:solidFill>
                  <a:srgbClr val="3C4043"/>
                </a:solidFill>
                <a:highlight>
                  <a:srgbClr val="FFFFFF"/>
                </a:highlight>
                <a:latin typeface="Arial"/>
                <a:ea typeface="Arial"/>
                <a:cs typeface="Arial"/>
                <a:sym typeface="Arial"/>
              </a:rPr>
              <a:t>：HR, Designer, Information-Technology, Teacher, Advocate, Business-Development, Healthcare, Fitness, Agriculture, BPO, Sales, Consultant, Digital-Media, Automobile, Chef, Finance, Apparel, Engineering, Accountant, Construction, Public-Relations, Banking, Arts, Aviatio</a:t>
            </a:r>
            <a:endParaRPr sz="1100"/>
          </a:p>
        </p:txBody>
      </p:sp>
      <p:sp>
        <p:nvSpPr>
          <p:cNvPr id="126" name="Google Shape;126;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7"/>
          <p:cNvSpPr txBox="1"/>
          <p:nvPr/>
        </p:nvSpPr>
        <p:spPr>
          <a:xfrm>
            <a:off x="720650" y="2427600"/>
            <a:ext cx="7386000" cy="2104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3200">
                <a:solidFill>
                  <a:schemeClr val="accent6"/>
                </a:solidFill>
                <a:latin typeface="Raleway"/>
                <a:ea typeface="Raleway"/>
                <a:cs typeface="Raleway"/>
                <a:sym typeface="Raleway"/>
              </a:rPr>
              <a:t>Alternate </a:t>
            </a:r>
            <a:r>
              <a:rPr lang="en" sz="3200">
                <a:solidFill>
                  <a:schemeClr val="accent6"/>
                </a:solidFill>
                <a:latin typeface="Raleway"/>
                <a:ea typeface="Raleway"/>
                <a:cs typeface="Raleway"/>
                <a:sym typeface="Raleway"/>
              </a:rPr>
              <a:t>Data Source</a:t>
            </a:r>
            <a:endParaRPr sz="3200">
              <a:solidFill>
                <a:schemeClr val="accent6"/>
              </a:solidFill>
              <a:latin typeface="Raleway"/>
              <a:ea typeface="Raleway"/>
              <a:cs typeface="Raleway"/>
              <a:sym typeface="Raleway"/>
            </a:endParaRPr>
          </a:p>
          <a:p>
            <a:pPr indent="0" lvl="0" marL="0" rtl="0" algn="l">
              <a:lnSpc>
                <a:spcPct val="150000"/>
              </a:lnSpc>
              <a:spcBef>
                <a:spcPts val="480"/>
              </a:spcBef>
              <a:spcAft>
                <a:spcPts val="0"/>
              </a:spcAft>
              <a:buNone/>
            </a:pPr>
            <a:r>
              <a:rPr lang="en">
                <a:solidFill>
                  <a:schemeClr val="dk1"/>
                </a:solidFill>
                <a:latin typeface="Lato"/>
                <a:ea typeface="Lato"/>
                <a:cs typeface="Lato"/>
                <a:sym typeface="Lato"/>
              </a:rPr>
              <a:t>Source : (Google Dataset) </a:t>
            </a:r>
            <a:r>
              <a:rPr b="1" lang="en" u="sng">
                <a:solidFill>
                  <a:schemeClr val="hlink"/>
                </a:solidFill>
                <a:latin typeface="Lato"/>
                <a:ea typeface="Lato"/>
                <a:cs typeface="Lato"/>
                <a:sym typeface="Lato"/>
                <a:hlinkClick r:id="rId3"/>
              </a:rPr>
              <a:t> Resume 5-label classification</a:t>
            </a:r>
            <a:endParaRPr sz="3200">
              <a:solidFill>
                <a:schemeClr val="accent6"/>
              </a:solidFill>
              <a:latin typeface="Raleway"/>
              <a:ea typeface="Raleway"/>
              <a:cs typeface="Raleway"/>
              <a:sym typeface="Raleway"/>
            </a:endParaRPr>
          </a:p>
          <a:p>
            <a:pPr indent="-295275" lvl="0" marL="457200" marR="0" rtl="0" algn="l">
              <a:lnSpc>
                <a:spcPct val="150000"/>
              </a:lnSpc>
              <a:spcBef>
                <a:spcPts val="600"/>
              </a:spcBef>
              <a:spcAft>
                <a:spcPts val="0"/>
              </a:spcAft>
              <a:buClr>
                <a:srgbClr val="3C4043"/>
              </a:buClr>
              <a:buSzPts val="1050"/>
              <a:buAutoNum type="arabicPeriod"/>
            </a:pPr>
            <a:r>
              <a:rPr lang="en" sz="1050">
                <a:solidFill>
                  <a:srgbClr val="3C4043"/>
                </a:solidFill>
                <a:highlight>
                  <a:schemeClr val="lt1"/>
                </a:highlight>
              </a:rPr>
              <a:t>This is a sentence classification dataset based constructed based on resume text. </a:t>
            </a:r>
            <a:endParaRPr sz="1050">
              <a:solidFill>
                <a:srgbClr val="3C4043"/>
              </a:solidFill>
              <a:highlight>
                <a:schemeClr val="lt1"/>
              </a:highlight>
            </a:endParaRPr>
          </a:p>
          <a:p>
            <a:pPr indent="-295275" lvl="0" marL="457200" marR="0" rtl="0" algn="l">
              <a:lnSpc>
                <a:spcPct val="150000"/>
              </a:lnSpc>
              <a:spcBef>
                <a:spcPts val="0"/>
              </a:spcBef>
              <a:spcAft>
                <a:spcPts val="0"/>
              </a:spcAft>
              <a:buClr>
                <a:srgbClr val="3C4043"/>
              </a:buClr>
              <a:buSzPts val="1050"/>
              <a:buAutoNum type="arabicPeriod"/>
            </a:pPr>
            <a:r>
              <a:rPr lang="en" sz="1050">
                <a:solidFill>
                  <a:srgbClr val="3C4043"/>
                </a:solidFill>
                <a:highlight>
                  <a:srgbClr val="FFFFFF"/>
                </a:highlight>
              </a:rPr>
              <a:t>The content type is roughly the same as the first source, they are five different categories considered such as: Project, Experience, Header, Content and so on.</a:t>
            </a:r>
            <a:endParaRPr sz="1050">
              <a:solidFill>
                <a:srgbClr val="3C4043"/>
              </a:solidFill>
              <a:highlight>
                <a:srgbClr val="FFFFFF"/>
              </a:highlight>
            </a:endParaRPr>
          </a:p>
          <a:p>
            <a:pPr indent="0" lvl="0" marL="0" marR="0" rtl="0" algn="l">
              <a:lnSpc>
                <a:spcPct val="150000"/>
              </a:lnSpc>
              <a:spcBef>
                <a:spcPts val="600"/>
              </a:spcBef>
              <a:spcAft>
                <a:spcPts val="0"/>
              </a:spcAft>
              <a:buNone/>
            </a:pPr>
            <a:r>
              <a:t/>
            </a:r>
            <a:endParaRPr sz="1050">
              <a:solidFill>
                <a:srgbClr val="3C404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2"/>
                </a:solidFill>
              </a:rPr>
              <a:t>3</a:t>
            </a:r>
            <a:r>
              <a:rPr lang="en" sz="7200">
                <a:solidFill>
                  <a:schemeClr val="accent2"/>
                </a:solidFill>
              </a:rPr>
              <a:t>.</a:t>
            </a:r>
            <a:endParaRPr sz="7200">
              <a:solidFill>
                <a:schemeClr val="accent2"/>
              </a:solidFill>
            </a:endParaRPr>
          </a:p>
          <a:p>
            <a:pPr indent="0" lvl="0" marL="0" rtl="0" algn="ctr">
              <a:spcBef>
                <a:spcPts val="0"/>
              </a:spcBef>
              <a:spcAft>
                <a:spcPts val="0"/>
              </a:spcAft>
              <a:buNone/>
            </a:pPr>
            <a:r>
              <a:rPr lang="en"/>
              <a:t>Project Pipeline</a:t>
            </a:r>
            <a:endParaRPr/>
          </a:p>
        </p:txBody>
      </p:sp>
      <p:sp>
        <p:nvSpPr>
          <p:cNvPr id="133" name="Google Shape;133;p18"/>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4" name="Google Shape;134;p18"/>
          <p:cNvSpPr txBox="1"/>
          <p:nvPr/>
        </p:nvSpPr>
        <p:spPr>
          <a:xfrm>
            <a:off x="806250" y="2845400"/>
            <a:ext cx="7725600" cy="5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Text analysis pipeline</a:t>
            </a:r>
            <a:endParaRPr b="1" sz="20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0" y="332425"/>
            <a:ext cx="7464600" cy="6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Pipeline</a:t>
            </a:r>
            <a:endParaRPr/>
          </a:p>
        </p:txBody>
      </p:sp>
      <p:sp>
        <p:nvSpPr>
          <p:cNvPr id="140" name="Google Shape;140;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1" name="Google Shape;141;p19"/>
          <p:cNvGrpSpPr/>
          <p:nvPr/>
        </p:nvGrpSpPr>
        <p:grpSpPr>
          <a:xfrm>
            <a:off x="3953203" y="1192550"/>
            <a:ext cx="2696931" cy="3284700"/>
            <a:chOff x="4688753" y="1205725"/>
            <a:chExt cx="3800100" cy="3284700"/>
          </a:xfrm>
        </p:grpSpPr>
        <p:sp>
          <p:nvSpPr>
            <p:cNvPr id="142" name="Google Shape;142;p19"/>
            <p:cNvSpPr/>
            <p:nvPr/>
          </p:nvSpPr>
          <p:spPr>
            <a:xfrm>
              <a:off x="4688753" y="1205725"/>
              <a:ext cx="38001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Keyword Extraction</a:t>
              </a:r>
              <a:endParaRPr>
                <a:solidFill>
                  <a:srgbClr val="FFFFFF"/>
                </a:solidFill>
                <a:latin typeface="Roboto"/>
                <a:ea typeface="Roboto"/>
                <a:cs typeface="Roboto"/>
                <a:sym typeface="Roboto"/>
              </a:endParaRPr>
            </a:p>
          </p:txBody>
        </p:sp>
        <p:sp>
          <p:nvSpPr>
            <p:cNvPr id="143" name="Google Shape;143;p19"/>
            <p:cNvSpPr txBox="1"/>
            <p:nvPr/>
          </p:nvSpPr>
          <p:spPr>
            <a:xfrm>
              <a:off x="5168314" y="1874725"/>
              <a:ext cx="2929200" cy="2615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Using NLP techniques to extract information.</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Extracting </a:t>
              </a:r>
              <a:r>
                <a:rPr lang="en" sz="1000">
                  <a:latin typeface="Roboto"/>
                  <a:ea typeface="Roboto"/>
                  <a:cs typeface="Roboto"/>
                  <a:sym typeface="Roboto"/>
                </a:rPr>
                <a:t>keywords</a:t>
              </a:r>
              <a:r>
                <a:rPr lang="en" sz="1000">
                  <a:latin typeface="Roboto"/>
                  <a:ea typeface="Roboto"/>
                  <a:cs typeface="Roboto"/>
                  <a:sym typeface="Roboto"/>
                </a:rPr>
                <a:t> related to </a:t>
              </a:r>
              <a:r>
                <a:rPr lang="en" sz="1000">
                  <a:latin typeface="Roboto"/>
                  <a:ea typeface="Roboto"/>
                  <a:cs typeface="Roboto"/>
                  <a:sym typeface="Roboto"/>
                </a:rPr>
                <a:t>skills, technologies and other relevant terms.</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(Optional)Training a machine learning model to automate the extraction process.</a:t>
              </a:r>
              <a:endParaRPr sz="1000">
                <a:latin typeface="Roboto"/>
                <a:ea typeface="Roboto"/>
                <a:cs typeface="Roboto"/>
                <a:sym typeface="Roboto"/>
              </a:endParaRPr>
            </a:p>
          </p:txBody>
        </p:sp>
      </p:grpSp>
      <p:grpSp>
        <p:nvGrpSpPr>
          <p:cNvPr id="144" name="Google Shape;144;p19"/>
          <p:cNvGrpSpPr/>
          <p:nvPr/>
        </p:nvGrpSpPr>
        <p:grpSpPr>
          <a:xfrm>
            <a:off x="0" y="1190000"/>
            <a:ext cx="2268124" cy="3289775"/>
            <a:chOff x="0" y="1190000"/>
            <a:chExt cx="2914203" cy="3289775"/>
          </a:xfrm>
        </p:grpSpPr>
        <p:sp>
          <p:nvSpPr>
            <p:cNvPr id="145" name="Google Shape;145;p19"/>
            <p:cNvSpPr/>
            <p:nvPr/>
          </p:nvSpPr>
          <p:spPr>
            <a:xfrm>
              <a:off x="0" y="1190000"/>
              <a:ext cx="2914200" cy="6690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Define Requirements</a:t>
              </a:r>
              <a:endParaRPr>
                <a:solidFill>
                  <a:srgbClr val="FFFFFF"/>
                </a:solidFill>
                <a:latin typeface="Roboto"/>
                <a:ea typeface="Roboto"/>
                <a:cs typeface="Roboto"/>
                <a:sym typeface="Roboto"/>
              </a:endParaRPr>
            </a:p>
          </p:txBody>
        </p:sp>
        <p:sp>
          <p:nvSpPr>
            <p:cNvPr id="146" name="Google Shape;146;p19"/>
            <p:cNvSpPr txBox="1"/>
            <p:nvPr/>
          </p:nvSpPr>
          <p:spPr>
            <a:xfrm>
              <a:off x="3" y="1864075"/>
              <a:ext cx="2914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Identify the key features to extract from resumes (e.g., education, skills, experience, contact information).</a:t>
              </a:r>
              <a:endParaRPr sz="1000">
                <a:latin typeface="Roboto"/>
                <a:ea typeface="Roboto"/>
                <a:cs typeface="Roboto"/>
                <a:sym typeface="Roboto"/>
              </a:endParaRPr>
            </a:p>
          </p:txBody>
        </p:sp>
      </p:grpSp>
      <p:grpSp>
        <p:nvGrpSpPr>
          <p:cNvPr id="147" name="Google Shape;147;p19"/>
          <p:cNvGrpSpPr/>
          <p:nvPr/>
        </p:nvGrpSpPr>
        <p:grpSpPr>
          <a:xfrm>
            <a:off x="1925751" y="1189900"/>
            <a:ext cx="2432018" cy="3290000"/>
            <a:chOff x="2303027" y="1189788"/>
            <a:chExt cx="3946800" cy="3290000"/>
          </a:xfrm>
        </p:grpSpPr>
        <p:sp>
          <p:nvSpPr>
            <p:cNvPr id="148" name="Google Shape;148;p19"/>
            <p:cNvSpPr/>
            <p:nvPr/>
          </p:nvSpPr>
          <p:spPr>
            <a:xfrm>
              <a:off x="2303027" y="1189788"/>
              <a:ext cx="39468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Preprocessing data</a:t>
              </a:r>
              <a:endParaRPr>
                <a:solidFill>
                  <a:srgbClr val="FFFFFF"/>
                </a:solidFill>
                <a:latin typeface="Roboto"/>
                <a:ea typeface="Roboto"/>
                <a:cs typeface="Roboto"/>
                <a:sym typeface="Roboto"/>
              </a:endParaRPr>
            </a:p>
          </p:txBody>
        </p:sp>
        <p:sp>
          <p:nvSpPr>
            <p:cNvPr id="149" name="Google Shape;149;p19"/>
            <p:cNvSpPr txBox="1"/>
            <p:nvPr/>
          </p:nvSpPr>
          <p:spPr>
            <a:xfrm>
              <a:off x="2858648" y="1864088"/>
              <a:ext cx="2857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a:ea typeface="Roboto"/>
                  <a:cs typeface="Roboto"/>
                  <a:sym typeface="Roboto"/>
                </a:rPr>
                <a:t>With a relevant dataset of labeled resumes, certain pre-processing steps like removing stop words, punctuation and other irrelevant characters might be needed.</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grpSp>
      <p:sp>
        <p:nvSpPr>
          <p:cNvPr id="150" name="Google Shape;150;p19"/>
          <p:cNvSpPr/>
          <p:nvPr/>
        </p:nvSpPr>
        <p:spPr>
          <a:xfrm>
            <a:off x="6245100" y="1192550"/>
            <a:ext cx="2898900" cy="669000"/>
          </a:xfrm>
          <a:prstGeom prst="chevron">
            <a:avLst>
              <a:gd fmla="val 50000" name="adj"/>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Evaluation and results</a:t>
            </a:r>
            <a:endParaRPr>
              <a:solidFill>
                <a:srgbClr val="FFFFFF"/>
              </a:solidFill>
              <a:latin typeface="Roboto"/>
              <a:ea typeface="Roboto"/>
              <a:cs typeface="Roboto"/>
              <a:sym typeface="Roboto"/>
            </a:endParaRPr>
          </a:p>
        </p:txBody>
      </p:sp>
      <p:sp>
        <p:nvSpPr>
          <p:cNvPr id="151" name="Google Shape;151;p19"/>
          <p:cNvSpPr txBox="1"/>
          <p:nvPr/>
        </p:nvSpPr>
        <p:spPr>
          <a:xfrm>
            <a:off x="6650400" y="1864075"/>
            <a:ext cx="2379000" cy="26157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Integrate the results into a user-friendly interface.</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Evaluate the model to ensure accurate extraction.</a:t>
            </a:r>
            <a:endParaRPr sz="1000">
              <a:latin typeface="Roboto"/>
              <a:ea typeface="Roboto"/>
              <a:cs typeface="Roboto"/>
              <a:sym typeface="Roboto"/>
            </a:endParaRPr>
          </a:p>
          <a:p>
            <a:pPr indent="-292100" lvl="0" marL="457200" rtl="0" algn="l">
              <a:lnSpc>
                <a:spcPct val="115000"/>
              </a:lnSpc>
              <a:spcBef>
                <a:spcPts val="0"/>
              </a:spcBef>
              <a:spcAft>
                <a:spcPts val="0"/>
              </a:spcAft>
              <a:buSzPts val="1000"/>
              <a:buFont typeface="Roboto"/>
              <a:buAutoNum type="arabicPeriod"/>
            </a:pPr>
            <a:r>
              <a:rPr lang="en" sz="1000">
                <a:latin typeface="Roboto"/>
                <a:ea typeface="Roboto"/>
                <a:cs typeface="Roboto"/>
                <a:sym typeface="Roboto"/>
              </a:rPr>
              <a:t>Measuring accuracy, recall or F1-scores to assess the performance of the tool.</a:t>
            </a:r>
            <a:endParaRPr sz="1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4294967295" type="ctrTitle"/>
          </p:nvPr>
        </p:nvSpPr>
        <p:spPr>
          <a:xfrm>
            <a:off x="1791450" y="1991844"/>
            <a:ext cx="5561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solidFill>
                  <a:schemeClr val="accent2"/>
                </a:solidFill>
              </a:rPr>
              <a:t>Thank You!</a:t>
            </a:r>
            <a:endParaRPr sz="6000">
              <a:solidFill>
                <a:schemeClr val="accent2"/>
              </a:solidFill>
            </a:endParaRPr>
          </a:p>
        </p:txBody>
      </p:sp>
      <p:sp>
        <p:nvSpPr>
          <p:cNvPr id="157" name="Google Shape;157;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