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Good afternoon, everyone. Today, I am excited to present our research on 'Influential Post Identification on Instagram through Caption and Hashtag Analysis,'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8b083bd4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8b083bd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e8b083bd4_3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e8b083bd4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e8b083bd4_3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e8b083bd4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e8b083bd4_3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e8b083bd4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e8b083bd4_3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e8b083bd4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e8b083bd4_3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e8b083bd4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e8b083bd4_3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ce8b083bd4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8313cddd7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8313cddd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f23689bb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f23689b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f23689bb1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f23689bb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4d83b280b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4d83b28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authored by Benyamin Bashari and Ehsan Fazl-Ersi.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f23689bb1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f23689bb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f23689bb1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f23689bb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f23689bb1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f23689bb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f23689bb1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f23689bb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f4230fcc4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f4230fcc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f23689bb1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6f23689bb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the research introduced a novel approach to identifying influential users on Instagram by focusing solely on the analysis of user-generated content through advanced text analysis and natural language processing techniques.  This method is particularly significant as it taps into the often overlooked textual content of posts, setting it apart from previous approaches that predominantly considered user interactions and network structures.  The findings show high accuracy in identifying influential posts, underscoring the method's effectiveness.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f23689bb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f23689bb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the author plan to integrate this approach with analyses that consider network topology and user interactions to enhance its comprehensiveness.  Additionally, </a:t>
            </a:r>
            <a:r>
              <a:rPr lang="en"/>
              <a:t>the author </a:t>
            </a:r>
            <a:r>
              <a:rPr lang="en"/>
              <a:t>aim to expand our method to include multimedia content like images and videos for a more holistic view of user influence.  These future directions will help us develop a more robust system for influencer identification in social networks.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This presentation will cover our innovative methodology and its implications for influencer marketing."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8313cddd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8313cdd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The research introduces a groundbreaking method for identifying influential users on Instagram by analyzing the text content of their posts. The essay focus on captions and hashtags, using advanced word embedding techniques and support vector machines. The findings demonstrate that text data is a crucial element in distinguishing influential posts, which can significantly enhance influencer marketing strategies.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8313cddd7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8313cdd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D0D0D"/>
                </a:solidFill>
                <a:highlight>
                  <a:srgbClr val="FFFFFF"/>
                </a:highlight>
                <a:latin typeface="Roboto"/>
                <a:ea typeface="Roboto"/>
                <a:cs typeface="Roboto"/>
                <a:sym typeface="Roboto"/>
              </a:rPr>
              <a:t>Influencer marketing is evolving, shifting away from traditional advertising towards leveraging the power of influential individuals on social media. Existing methods often rely on user interactions and network structures. However, our study proposes a novel approach that emphasizes the analysis of user-generated content, offering a fresh perspective in identifying influential users.</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f23689bb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f23689b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literature review categorizes existing influencer identification methods into three types: topological-based, interaction-based, and topic-based. We discuss the limitations and challenges of these methods, especially in the face of rising issues like social bots and fake accounts. The research aims to fill a critical gap by focusing solely on the content of posts rather than the broader network dynamics.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f4230fcc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f4230f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delve into the proposed method, which involves several key steps of text processing, from initial data cleaning to sophisticated word embedding techniques like Co-occurrence and fastText. Then it use a support vector machine framework to classify posts as influential or non-influential based on their textual content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319dd8a2a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319dd8a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research, it developed a structured pipeline for identifying influential Instagram posts.  And began with text processing, where they cleaned and standardized the text, then used TF-IDF for word weighting to highlight important words.  For captions, it applied Word2Vec and FastText embeddings, and analyzed hashtag relationships using a co-occurrence matrix.  Finally, they classified posts as influential or not using Support Vector Machines, integrating all steps for accurate identification. Prethhe will help us to dive more into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e8b083bd4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e8b083bd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pro.iconosquar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ctrTitle"/>
          </p:nvPr>
        </p:nvSpPr>
        <p:spPr>
          <a:xfrm>
            <a:off x="305875" y="471275"/>
            <a:ext cx="6736500" cy="20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t>Influential post identification on Instagram through caption and hashtag analysis </a:t>
            </a:r>
            <a:endParaRPr b="1" sz="3700"/>
          </a:p>
          <a:p>
            <a:pPr indent="0" lvl="0" marL="0" rtl="0" algn="l">
              <a:spcBef>
                <a:spcPts val="0"/>
              </a:spcBef>
              <a:spcAft>
                <a:spcPts val="0"/>
              </a:spcAft>
              <a:buNone/>
            </a:pPr>
            <a:r>
              <a:t/>
            </a:r>
            <a:endParaRPr sz="2400"/>
          </a:p>
        </p:txBody>
      </p:sp>
      <p:sp>
        <p:nvSpPr>
          <p:cNvPr id="89" name="Google Shape;89;p12"/>
          <p:cNvSpPr txBox="1"/>
          <p:nvPr/>
        </p:nvSpPr>
        <p:spPr>
          <a:xfrm>
            <a:off x="367400" y="2898325"/>
            <a:ext cx="24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74C81"/>
              </a:solidFill>
              <a:latin typeface="Lato"/>
              <a:ea typeface="Lato"/>
              <a:cs typeface="Lato"/>
              <a:sym typeface="Lato"/>
            </a:endParaRPr>
          </a:p>
        </p:txBody>
      </p:sp>
      <p:sp>
        <p:nvSpPr>
          <p:cNvPr id="90" name="Google Shape;90;p12"/>
          <p:cNvSpPr txBox="1"/>
          <p:nvPr/>
        </p:nvSpPr>
        <p:spPr>
          <a:xfrm>
            <a:off x="3000375" y="2898325"/>
            <a:ext cx="20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74C81"/>
              </a:solidFill>
              <a:latin typeface="Lato"/>
              <a:ea typeface="Lato"/>
              <a:cs typeface="Lato"/>
              <a:sym typeface="Lato"/>
            </a:endParaRPr>
          </a:p>
        </p:txBody>
      </p:sp>
      <p:sp>
        <p:nvSpPr>
          <p:cNvPr id="91" name="Google Shape;91;p12"/>
          <p:cNvSpPr txBox="1"/>
          <p:nvPr>
            <p:ph type="ctrTitle"/>
          </p:nvPr>
        </p:nvSpPr>
        <p:spPr>
          <a:xfrm>
            <a:off x="367400" y="2898325"/>
            <a:ext cx="6736500" cy="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Group 2</a:t>
            </a:r>
            <a:endParaRPr b="1" sz="1400"/>
          </a:p>
          <a:p>
            <a:pPr indent="0" lvl="0" marL="0" rtl="0" algn="l">
              <a:spcBef>
                <a:spcPts val="0"/>
              </a:spcBef>
              <a:spcAft>
                <a:spcPts val="0"/>
              </a:spcAft>
              <a:buNone/>
            </a:pPr>
            <a:r>
              <a:rPr lang="en" sz="1400"/>
              <a:t>Sreeja Kodati, Qiu Yuan Huang, Preethi Natesan Sridhar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0" y="1055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65" name="Google Shape;165;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6" name="Google Shape;166;p21"/>
          <p:cNvGrpSpPr/>
          <p:nvPr/>
        </p:nvGrpSpPr>
        <p:grpSpPr>
          <a:xfrm>
            <a:off x="0" y="855113"/>
            <a:ext cx="1898601" cy="3767375"/>
            <a:chOff x="0" y="1190000"/>
            <a:chExt cx="2914200" cy="3767375"/>
          </a:xfrm>
        </p:grpSpPr>
        <p:sp>
          <p:nvSpPr>
            <p:cNvPr id="167" name="Google Shape;167;p21"/>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a:t>
              </a:r>
              <a:r>
                <a:rPr lang="en">
                  <a:solidFill>
                    <a:srgbClr val="FFFFFF"/>
                  </a:solidFill>
                  <a:latin typeface="Roboto"/>
                  <a:ea typeface="Roboto"/>
                  <a:cs typeface="Roboto"/>
                  <a:sym typeface="Roboto"/>
                </a:rPr>
                <a:t>Processing</a:t>
              </a:r>
              <a:endParaRPr>
                <a:solidFill>
                  <a:srgbClr val="FFFFFF"/>
                </a:solidFill>
                <a:latin typeface="Roboto"/>
                <a:ea typeface="Roboto"/>
                <a:cs typeface="Roboto"/>
                <a:sym typeface="Roboto"/>
              </a:endParaRPr>
            </a:p>
          </p:txBody>
        </p:sp>
        <p:sp>
          <p:nvSpPr>
            <p:cNvPr id="168" name="Google Shape;168;p21"/>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sp>
        <p:nvSpPr>
          <p:cNvPr id="169" name="Google Shape;169;p21"/>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sp>
        <p:nvSpPr>
          <p:cNvPr id="170" name="Google Shape;170;p21"/>
          <p:cNvSpPr txBox="1"/>
          <p:nvPr/>
        </p:nvSpPr>
        <p:spPr>
          <a:xfrm>
            <a:off x="188500" y="1607150"/>
            <a:ext cx="8018700" cy="3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rgbClr val="FFFFFF"/>
                </a:highlight>
                <a:latin typeface="Lato"/>
                <a:ea typeface="Lato"/>
                <a:cs typeface="Lato"/>
                <a:sym typeface="Lato"/>
              </a:rPr>
              <a:t>Original Caption: "Just finished an amazing hike with @johndoe! #AdventureTime 🌲🥾"</a:t>
            </a:r>
            <a:endParaRPr b="1"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Step 1: </a:t>
            </a:r>
            <a:r>
              <a:rPr b="1" lang="en" sz="1200">
                <a:solidFill>
                  <a:schemeClr val="dk1"/>
                </a:solidFill>
                <a:highlight>
                  <a:srgbClr val="FFFFFF"/>
                </a:highlight>
                <a:latin typeface="Lato"/>
                <a:ea typeface="Lato"/>
                <a:cs typeface="Lato"/>
                <a:sym typeface="Lato"/>
              </a:rPr>
              <a:t>Removing Non-English words, punctuations and digits,mentions </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Outcome</a:t>
            </a:r>
            <a:r>
              <a:rPr lang="en" sz="1200">
                <a:solidFill>
                  <a:schemeClr val="dk1"/>
                </a:solidFill>
                <a:highlight>
                  <a:srgbClr val="FFFFFF"/>
                </a:highlight>
                <a:latin typeface="Lato"/>
                <a:ea typeface="Lato"/>
                <a:cs typeface="Lato"/>
                <a:sym typeface="Lato"/>
              </a:rPr>
              <a:t>: "Just finished an amazing hike with AdventureTime"</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Step 2:</a:t>
            </a:r>
            <a:r>
              <a:rPr b="1" lang="en" sz="1200">
                <a:solidFill>
                  <a:schemeClr val="dk1"/>
                </a:solidFill>
                <a:highlight>
                  <a:srgbClr val="FFFFFF"/>
                </a:highlight>
                <a:latin typeface="Lato"/>
                <a:ea typeface="Lato"/>
                <a:cs typeface="Lato"/>
                <a:sym typeface="Lato"/>
              </a:rPr>
              <a:t>Changing uppercase letters to lowercase </a:t>
            </a:r>
            <a:endParaRPr b="1"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Outcome: "just finished an amazing hike with adventuretime"</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Step 3:</a:t>
            </a:r>
            <a:r>
              <a:rPr b="1" lang="en" sz="1200">
                <a:solidFill>
                  <a:schemeClr val="dk1"/>
                </a:solidFill>
                <a:highlight>
                  <a:srgbClr val="FFFFFF"/>
                </a:highlight>
                <a:latin typeface="Lato"/>
                <a:ea typeface="Lato"/>
                <a:cs typeface="Lato"/>
                <a:sym typeface="Lato"/>
              </a:rPr>
              <a:t>Tokenizing text into a list of words.</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Outcome: ["just", "finished", "an", "amazing", "hike", "with", "adventuretime"]</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Step 4:</a:t>
            </a:r>
            <a:r>
              <a:rPr b="1" lang="en" sz="1200">
                <a:solidFill>
                  <a:schemeClr val="dk1"/>
                </a:solidFill>
                <a:highlight>
                  <a:srgbClr val="FFFFFF"/>
                </a:highlight>
                <a:latin typeface="Lato"/>
                <a:ea typeface="Lato"/>
                <a:cs typeface="Lato"/>
                <a:sym typeface="Lato"/>
              </a:rPr>
              <a:t>Removing stopwords</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After Step 4:["finished", "amazing", "hike", "adventuretime"]</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Step 5: </a:t>
            </a:r>
            <a:r>
              <a:rPr b="1" lang="en" sz="1200">
                <a:solidFill>
                  <a:schemeClr val="dk1"/>
                </a:solidFill>
                <a:highlight>
                  <a:srgbClr val="FFFFFF"/>
                </a:highlight>
                <a:latin typeface="Lato"/>
                <a:ea typeface="Lato"/>
                <a:cs typeface="Lato"/>
                <a:sym typeface="Lato"/>
              </a:rPr>
              <a:t>Stemming.</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After Step 5:["finish", "amaz", "hike", "adventuretim"]</a:t>
            </a:r>
            <a:endParaRPr sz="12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sz="1000">
              <a:solidFill>
                <a:srgbClr val="0D0D0D"/>
              </a:solidFill>
              <a:highlight>
                <a:srgbClr val="FFFFFF"/>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123000" y="24855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76" name="Google Shape;176;p2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7" name="Google Shape;177;p22"/>
          <p:cNvGrpSpPr/>
          <p:nvPr/>
        </p:nvGrpSpPr>
        <p:grpSpPr>
          <a:xfrm>
            <a:off x="0" y="938250"/>
            <a:ext cx="1898601" cy="4019000"/>
            <a:chOff x="0" y="938375"/>
            <a:chExt cx="2914200" cy="4019000"/>
          </a:xfrm>
        </p:grpSpPr>
        <p:sp>
          <p:nvSpPr>
            <p:cNvPr id="178" name="Google Shape;178;p22"/>
            <p:cNvSpPr/>
            <p:nvPr/>
          </p:nvSpPr>
          <p:spPr>
            <a:xfrm>
              <a:off x="0" y="938375"/>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179" name="Google Shape;179;p22"/>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180" name="Google Shape;180;p22"/>
          <p:cNvGrpSpPr/>
          <p:nvPr/>
        </p:nvGrpSpPr>
        <p:grpSpPr>
          <a:xfrm>
            <a:off x="1551148" y="938238"/>
            <a:ext cx="2067729" cy="3540300"/>
            <a:chOff x="2303027" y="936838"/>
            <a:chExt cx="3946800" cy="3540300"/>
          </a:xfrm>
        </p:grpSpPr>
        <p:sp>
          <p:nvSpPr>
            <p:cNvPr id="181" name="Google Shape;181;p22"/>
            <p:cNvSpPr/>
            <p:nvPr/>
          </p:nvSpPr>
          <p:spPr>
            <a:xfrm>
              <a:off x="2303027" y="93683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182" name="Google Shape;182;p22"/>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183" name="Google Shape;183;p22"/>
          <p:cNvSpPr txBox="1"/>
          <p:nvPr/>
        </p:nvSpPr>
        <p:spPr>
          <a:xfrm>
            <a:off x="292625" y="1771625"/>
            <a:ext cx="8018700" cy="2925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After Stemming, words are weighted using the TF-IDF (term frequency– inverse document frequency) approach.</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Term Frequency (TF): </a:t>
            </a:r>
            <a:endParaRPr b="1" sz="1200">
              <a:solidFill>
                <a:schemeClr val="dk1"/>
              </a:solidFill>
              <a:highlight>
                <a:srgbClr val="FFFFFF"/>
              </a:highlight>
              <a:latin typeface="Lato"/>
              <a:ea typeface="Lato"/>
              <a:cs typeface="Lato"/>
              <a:sym typeface="Lato"/>
            </a:endParaRPr>
          </a:p>
          <a:p>
            <a:pPr indent="-304800" lvl="0" marL="9144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Total number of occurrences of a particular word in a document (i.e., post).</a:t>
            </a:r>
            <a:endParaRPr sz="1200">
              <a:solidFill>
                <a:schemeClr val="dk1"/>
              </a:solidFill>
              <a:highlight>
                <a:srgbClr val="FFFFFF"/>
              </a:highlight>
              <a:latin typeface="Lato"/>
              <a:ea typeface="Lato"/>
              <a:cs typeface="Lato"/>
              <a:sym typeface="Lato"/>
            </a:endParaRPr>
          </a:p>
          <a:p>
            <a:pPr indent="-304800" lvl="0" marL="9144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Example: If the word "adventure" appears 1 time in the post, the TF value for "adventure" in that post is  1.</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Document Frequency (DF): </a:t>
            </a:r>
            <a:endParaRPr b="1" sz="1200">
              <a:solidFill>
                <a:schemeClr val="dk1"/>
              </a:solidFill>
              <a:highlight>
                <a:srgbClr val="FFFFFF"/>
              </a:highlight>
              <a:latin typeface="Lato"/>
              <a:ea typeface="Lato"/>
              <a:cs typeface="Lato"/>
              <a:sym typeface="Lato"/>
            </a:endParaRPr>
          </a:p>
          <a:p>
            <a:pPr indent="-304800" lvl="0" marL="9144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Total Number of documents (i.e., posts) in the corpus that contain a particular word</a:t>
            </a:r>
            <a:endParaRPr sz="1200">
              <a:solidFill>
                <a:schemeClr val="dk1"/>
              </a:solidFill>
              <a:highlight>
                <a:srgbClr val="FFFFFF"/>
              </a:highlight>
              <a:latin typeface="Lato"/>
              <a:ea typeface="Lato"/>
              <a:cs typeface="Lato"/>
              <a:sym typeface="Lato"/>
            </a:endParaRPr>
          </a:p>
          <a:p>
            <a:pPr indent="-304800" lvl="0" marL="914400" rtl="0" algn="l">
              <a:lnSpc>
                <a:spcPct val="115000"/>
              </a:lnSpc>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Example: If the word "adventure" appears in 50 out of 100 posts in the corpus, the DF value for "adventure" is 50.</a:t>
            </a:r>
            <a:endParaRPr sz="1200">
              <a:solidFill>
                <a:schemeClr val="dk1"/>
              </a:solidFill>
              <a:highlight>
                <a:srgbClr val="FFFFFF"/>
              </a:highlight>
              <a:latin typeface="Lato"/>
              <a:ea typeface="Lato"/>
              <a:cs typeface="Lato"/>
              <a:sym typeface="Lato"/>
            </a:endParaRPr>
          </a:p>
          <a:p>
            <a:pPr indent="0" lvl="0" marL="137160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rPr b="1" lang="en" sz="1200">
                <a:solidFill>
                  <a:schemeClr val="dk1"/>
                </a:solidFill>
                <a:highlight>
                  <a:srgbClr val="FFFFFF"/>
                </a:highlight>
                <a:latin typeface="Lato"/>
                <a:ea typeface="Lato"/>
                <a:cs typeface="Lato"/>
                <a:sym typeface="Lato"/>
              </a:rPr>
              <a:t>Conclusion: Higher TF-IDF values indicate that the word is more important in the given document and across the corpus.</a:t>
            </a:r>
            <a:endParaRPr b="1" sz="1200">
              <a:solidFill>
                <a:schemeClr val="dk1"/>
              </a:solidFill>
              <a:highlight>
                <a:srgbClr val="FFFFFF"/>
              </a:highlight>
              <a:latin typeface="Lato"/>
              <a:ea typeface="Lato"/>
              <a:cs typeface="Lato"/>
              <a:sym typeface="Lato"/>
            </a:endParaRPr>
          </a:p>
          <a:p>
            <a:pPr indent="0" lvl="0" marL="0" rtl="0" algn="l">
              <a:lnSpc>
                <a:spcPct val="115000"/>
              </a:lnSpc>
              <a:spcBef>
                <a:spcPts val="1200"/>
              </a:spcBef>
              <a:spcAft>
                <a:spcPts val="0"/>
              </a:spcAft>
              <a:buNone/>
            </a:pPr>
            <a:r>
              <a:t/>
            </a:r>
            <a:endParaRPr sz="1200">
              <a:solidFill>
                <a:schemeClr val="dk1"/>
              </a:solidFill>
              <a:highlight>
                <a:srgbClr val="FFFFFF"/>
              </a:highlight>
              <a:latin typeface="Lato"/>
              <a:ea typeface="Lato"/>
              <a:cs typeface="Lato"/>
              <a:sym typeface="Lato"/>
            </a:endParaRPr>
          </a:p>
          <a:p>
            <a:pPr indent="0" lvl="0" marL="0" rtl="0" algn="l">
              <a:lnSpc>
                <a:spcPct val="115000"/>
              </a:lnSpc>
              <a:spcBef>
                <a:spcPts val="1200"/>
              </a:spcBef>
              <a:spcAft>
                <a:spcPts val="0"/>
              </a:spcAft>
              <a:buNone/>
            </a:pPr>
            <a:r>
              <a:t/>
            </a:r>
            <a:endParaRPr sz="12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0" lvl="0" marL="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p:txBody>
      </p:sp>
      <p:sp>
        <p:nvSpPr>
          <p:cNvPr id="184" name="Google Shape;184;p22"/>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0" y="16537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190" name="Google Shape;190;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91" name="Google Shape;191;p23"/>
          <p:cNvGrpSpPr/>
          <p:nvPr/>
        </p:nvGrpSpPr>
        <p:grpSpPr>
          <a:xfrm>
            <a:off x="3222983" y="855063"/>
            <a:ext cx="2129196" cy="3409725"/>
            <a:chOff x="4803027" y="1080700"/>
            <a:chExt cx="3800100" cy="3409725"/>
          </a:xfrm>
        </p:grpSpPr>
        <p:sp>
          <p:nvSpPr>
            <p:cNvPr id="192" name="Google Shape;192;p23"/>
            <p:cNvSpPr/>
            <p:nvPr/>
          </p:nvSpPr>
          <p:spPr>
            <a:xfrm>
              <a:off x="4803027" y="1080700"/>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193" name="Google Shape;193;p23"/>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194" name="Google Shape;194;p23"/>
          <p:cNvGrpSpPr/>
          <p:nvPr/>
        </p:nvGrpSpPr>
        <p:grpSpPr>
          <a:xfrm>
            <a:off x="0" y="855075"/>
            <a:ext cx="1898601" cy="4102175"/>
            <a:chOff x="0" y="855200"/>
            <a:chExt cx="2914200" cy="4102175"/>
          </a:xfrm>
        </p:grpSpPr>
        <p:sp>
          <p:nvSpPr>
            <p:cNvPr id="195" name="Google Shape;195;p23"/>
            <p:cNvSpPr/>
            <p:nvPr/>
          </p:nvSpPr>
          <p:spPr>
            <a:xfrm>
              <a:off x="0" y="8552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196" name="Google Shape;196;p23"/>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197" name="Google Shape;197;p23"/>
          <p:cNvGrpSpPr/>
          <p:nvPr/>
        </p:nvGrpSpPr>
        <p:grpSpPr>
          <a:xfrm>
            <a:off x="1551148" y="855063"/>
            <a:ext cx="2067729" cy="3287350"/>
            <a:chOff x="2303027" y="1189788"/>
            <a:chExt cx="3946800" cy="3287350"/>
          </a:xfrm>
        </p:grpSpPr>
        <p:sp>
          <p:nvSpPr>
            <p:cNvPr id="198" name="Google Shape;198;p23"/>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199" name="Google Shape;199;p23"/>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00" name="Google Shape;200;p23"/>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sp>
        <p:nvSpPr>
          <p:cNvPr id="201" name="Google Shape;201;p23"/>
          <p:cNvSpPr txBox="1"/>
          <p:nvPr/>
        </p:nvSpPr>
        <p:spPr>
          <a:xfrm>
            <a:off x="322200" y="1680200"/>
            <a:ext cx="8018700" cy="2978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Word Embedding - represent words as vectors of real numbers</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Two different approaches are proposed to represent captions:</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Method 1:</a:t>
            </a:r>
            <a:endParaRPr b="1" sz="1200">
              <a:solidFill>
                <a:schemeClr val="dk1"/>
              </a:solidFill>
              <a:highlight>
                <a:srgbClr val="FFFFFF"/>
              </a:highlight>
              <a:latin typeface="Lato"/>
              <a:ea typeface="Lato"/>
              <a:cs typeface="Lato"/>
              <a:sym typeface="Lato"/>
            </a:endParaRPr>
          </a:p>
          <a:p>
            <a:pPr indent="-298450" lvl="1" marL="914400" rtl="0" algn="l">
              <a:lnSpc>
                <a:spcPct val="115000"/>
              </a:lnSpc>
              <a:spcBef>
                <a:spcPts val="0"/>
              </a:spcBef>
              <a:spcAft>
                <a:spcPts val="0"/>
              </a:spcAft>
              <a:buClr>
                <a:schemeClr val="dk1"/>
              </a:buClr>
              <a:buSzPts val="1100"/>
              <a:buFont typeface="Lato"/>
              <a:buChar char="○"/>
            </a:pPr>
            <a:r>
              <a:rPr lang="en" sz="1200">
                <a:solidFill>
                  <a:schemeClr val="dk1"/>
                </a:solidFill>
                <a:highlight>
                  <a:srgbClr val="FFFFFF"/>
                </a:highlight>
                <a:latin typeface="Lato"/>
                <a:ea typeface="Lato"/>
                <a:cs typeface="Lato"/>
                <a:sym typeface="Lato"/>
              </a:rPr>
              <a:t>Word2Vec</a:t>
            </a:r>
            <a:r>
              <a:rPr lang="en" sz="1200">
                <a:solidFill>
                  <a:schemeClr val="dk1"/>
                </a:solidFill>
                <a:highlight>
                  <a:srgbClr val="FFFFFF"/>
                </a:highlight>
                <a:latin typeface="Lato"/>
                <a:ea typeface="Lato"/>
                <a:cs typeface="Lato"/>
                <a:sym typeface="Lato"/>
              </a:rPr>
              <a:t>: </a:t>
            </a:r>
            <a:r>
              <a:rPr lang="en" sz="1200">
                <a:solidFill>
                  <a:schemeClr val="dk1"/>
                </a:solidFill>
                <a:highlight>
                  <a:srgbClr val="FFFFFF"/>
                </a:highlight>
                <a:latin typeface="Lato"/>
                <a:ea typeface="Lato"/>
                <a:cs typeface="Lato"/>
                <a:sym typeface="Lato"/>
              </a:rPr>
              <a:t>Represents words' semantics in a multidimensional vector.</a:t>
            </a:r>
            <a:endParaRPr sz="1200">
              <a:solidFill>
                <a:schemeClr val="dk1"/>
              </a:solidFill>
              <a:highlight>
                <a:srgbClr val="FFFFFF"/>
              </a:highlight>
              <a:latin typeface="Lato"/>
              <a:ea typeface="Lato"/>
              <a:cs typeface="Lato"/>
              <a:sym typeface="Lato"/>
            </a:endParaRPr>
          </a:p>
          <a:p>
            <a:pPr indent="-298450" lvl="1" marL="914400" rtl="0" algn="l">
              <a:lnSpc>
                <a:spcPct val="115000"/>
              </a:lnSpc>
              <a:spcBef>
                <a:spcPts val="0"/>
              </a:spcBef>
              <a:spcAft>
                <a:spcPts val="0"/>
              </a:spcAft>
              <a:buClr>
                <a:schemeClr val="dk1"/>
              </a:buClr>
              <a:buSzPts val="1100"/>
              <a:buFont typeface="Lato"/>
              <a:buChar char="○"/>
            </a:pPr>
            <a:r>
              <a:rPr lang="en" sz="1200">
                <a:solidFill>
                  <a:schemeClr val="dk1"/>
                </a:solidFill>
                <a:highlight>
                  <a:srgbClr val="FFFFFF"/>
                </a:highlight>
                <a:latin typeface="Lato"/>
                <a:ea typeface="Lato"/>
                <a:cs typeface="Lato"/>
                <a:sym typeface="Lato"/>
              </a:rPr>
              <a:t>FastText: Similar to Word2Vec but utilizes character n-grams for word vectors, overcoming infrequency challenges.</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b="1" lang="en" sz="1200">
                <a:solidFill>
                  <a:schemeClr val="dk1"/>
                </a:solidFill>
                <a:highlight>
                  <a:srgbClr val="FFFFFF"/>
                </a:highlight>
                <a:latin typeface="Lato"/>
                <a:ea typeface="Lato"/>
                <a:cs typeface="Lato"/>
                <a:sym typeface="Lato"/>
              </a:rPr>
              <a:t>Method 2:</a:t>
            </a:r>
            <a:endParaRPr b="1" sz="1200">
              <a:solidFill>
                <a:schemeClr val="dk1"/>
              </a:solidFill>
              <a:highlight>
                <a:srgbClr val="FFFFFF"/>
              </a:highlight>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Co-occurrence Statistics: Similar to BoW(bag-of-words)  model, forming a dictionary of keywords based on frequent occurrences.</a:t>
            </a:r>
            <a:endParaRPr sz="1200">
              <a:solidFill>
                <a:schemeClr val="dk1"/>
              </a:solidFill>
              <a:highlight>
                <a:srgbClr val="FFFFFF"/>
              </a:highlight>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Example:   "The cat sat on the mat."</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
        <p:nvSpPr>
          <p:cNvPr id="202" name="Google Shape;202;p23"/>
          <p:cNvSpPr txBox="1"/>
          <p:nvPr/>
        </p:nvSpPr>
        <p:spPr>
          <a:xfrm>
            <a:off x="3281900" y="3835275"/>
            <a:ext cx="1510500" cy="86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900">
                <a:solidFill>
                  <a:srgbClr val="0D0D0D"/>
                </a:solidFill>
                <a:highlight>
                  <a:srgbClr val="FFFFFF"/>
                </a:highlight>
                <a:latin typeface="Roboto"/>
                <a:ea typeface="Roboto"/>
                <a:cs typeface="Roboto"/>
                <a:sym typeface="Roboto"/>
              </a:rPr>
              <a:t>Word2Vec</a:t>
            </a:r>
            <a:endParaRPr b="1"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"the": [0.2, -0.1]</a:t>
            </a:r>
            <a:endParaRPr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"cat": [0.5, 0.3]</a:t>
            </a:r>
            <a:endParaRPr sz="9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p:txBody>
      </p:sp>
      <p:sp>
        <p:nvSpPr>
          <p:cNvPr id="203" name="Google Shape;203;p23"/>
          <p:cNvSpPr txBox="1"/>
          <p:nvPr/>
        </p:nvSpPr>
        <p:spPr>
          <a:xfrm>
            <a:off x="6364625" y="3773725"/>
            <a:ext cx="2067600" cy="11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0D0D0D"/>
                </a:solidFill>
                <a:highlight>
                  <a:srgbClr val="FFFFFF"/>
                </a:highlight>
                <a:latin typeface="Roboto"/>
                <a:ea typeface="Roboto"/>
                <a:cs typeface="Roboto"/>
                <a:sym typeface="Roboto"/>
              </a:rPr>
              <a:t>                </a:t>
            </a:r>
            <a:r>
              <a:rPr b="1" lang="en" sz="900">
                <a:solidFill>
                  <a:srgbClr val="0D0D0D"/>
                </a:solidFill>
                <a:highlight>
                  <a:srgbClr val="FFFFFF"/>
                </a:highlight>
                <a:latin typeface="Roboto"/>
                <a:ea typeface="Roboto"/>
                <a:cs typeface="Roboto"/>
                <a:sym typeface="Roboto"/>
              </a:rPr>
              <a:t>Co-</a:t>
            </a:r>
            <a:r>
              <a:rPr b="1" lang="en" sz="900">
                <a:solidFill>
                  <a:srgbClr val="0D0D0D"/>
                </a:solidFill>
                <a:highlight>
                  <a:srgbClr val="FFFFFF"/>
                </a:highlight>
                <a:latin typeface="Roboto"/>
                <a:ea typeface="Roboto"/>
                <a:cs typeface="Roboto"/>
                <a:sym typeface="Roboto"/>
              </a:rPr>
              <a:t>occurrence</a:t>
            </a:r>
            <a:endParaRPr b="1"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Co-occurrence count for ("cat", "sat"): 1</a:t>
            </a:r>
            <a:endParaRPr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Co-occurrence count for ("cat", "on"): 0</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p:txBody>
      </p:sp>
      <p:sp>
        <p:nvSpPr>
          <p:cNvPr id="204" name="Google Shape;204;p23"/>
          <p:cNvSpPr txBox="1"/>
          <p:nvPr/>
        </p:nvSpPr>
        <p:spPr>
          <a:xfrm>
            <a:off x="4792388" y="3773725"/>
            <a:ext cx="1642200" cy="9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0D0D0D"/>
                </a:solidFill>
                <a:highlight>
                  <a:srgbClr val="FFFFFF"/>
                </a:highlight>
                <a:latin typeface="Roboto"/>
                <a:ea typeface="Roboto"/>
                <a:cs typeface="Roboto"/>
                <a:sym typeface="Roboto"/>
              </a:rPr>
              <a:t>             FastText</a:t>
            </a:r>
            <a:endParaRPr b="1"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"cat": [0.5, 0.3, -0.1, 0.4, -0.2]</a:t>
            </a:r>
            <a:endParaRPr sz="900">
              <a:solidFill>
                <a:srgbClr val="0D0D0D"/>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0D0D0D"/>
              </a:buClr>
              <a:buSzPts val="900"/>
              <a:buFont typeface="Roboto"/>
              <a:buChar char="●"/>
            </a:pPr>
            <a:r>
              <a:rPr lang="en" sz="900">
                <a:solidFill>
                  <a:srgbClr val="0D0D0D"/>
                </a:solidFill>
                <a:highlight>
                  <a:srgbClr val="FFFFFF"/>
                </a:highlight>
                <a:latin typeface="Roboto"/>
                <a:ea typeface="Roboto"/>
                <a:cs typeface="Roboto"/>
                <a:sym typeface="Roboto"/>
              </a:rPr>
              <a:t>"sat": [-0.4, 0.6, 0.2, -0.3, 0.1]</a:t>
            </a:r>
            <a:endParaRPr sz="9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0" y="2181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210" name="Google Shape;210;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1" name="Google Shape;211;p24"/>
          <p:cNvGrpSpPr/>
          <p:nvPr/>
        </p:nvGrpSpPr>
        <p:grpSpPr>
          <a:xfrm>
            <a:off x="3249358" y="987663"/>
            <a:ext cx="2129196" cy="3386075"/>
            <a:chOff x="4803027" y="1104350"/>
            <a:chExt cx="3800100" cy="3386075"/>
          </a:xfrm>
        </p:grpSpPr>
        <p:sp>
          <p:nvSpPr>
            <p:cNvPr id="212" name="Google Shape;212;p24"/>
            <p:cNvSpPr/>
            <p:nvPr/>
          </p:nvSpPr>
          <p:spPr>
            <a:xfrm>
              <a:off x="4803027" y="1104350"/>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213" name="Google Shape;213;p24"/>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214" name="Google Shape;214;p24"/>
          <p:cNvGrpSpPr/>
          <p:nvPr/>
        </p:nvGrpSpPr>
        <p:grpSpPr>
          <a:xfrm>
            <a:off x="0" y="987675"/>
            <a:ext cx="1898601" cy="3969575"/>
            <a:chOff x="0" y="987800"/>
            <a:chExt cx="2914200" cy="3969575"/>
          </a:xfrm>
        </p:grpSpPr>
        <p:sp>
          <p:nvSpPr>
            <p:cNvPr id="215" name="Google Shape;215;p24"/>
            <p:cNvSpPr/>
            <p:nvPr/>
          </p:nvSpPr>
          <p:spPr>
            <a:xfrm>
              <a:off x="0" y="9878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216" name="Google Shape;216;p24"/>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217" name="Google Shape;217;p24"/>
          <p:cNvGrpSpPr/>
          <p:nvPr/>
        </p:nvGrpSpPr>
        <p:grpSpPr>
          <a:xfrm>
            <a:off x="1551148" y="987663"/>
            <a:ext cx="2067729" cy="3490875"/>
            <a:chOff x="2303027" y="986263"/>
            <a:chExt cx="3946800" cy="3490875"/>
          </a:xfrm>
        </p:grpSpPr>
        <p:sp>
          <p:nvSpPr>
            <p:cNvPr id="218" name="Google Shape;218;p24"/>
            <p:cNvSpPr/>
            <p:nvPr/>
          </p:nvSpPr>
          <p:spPr>
            <a:xfrm>
              <a:off x="2303027" y="986263"/>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219" name="Google Shape;219;p24"/>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20" name="Google Shape;220;p24"/>
          <p:cNvSpPr/>
          <p:nvPr/>
        </p:nvSpPr>
        <p:spPr>
          <a:xfrm>
            <a:off x="5022500" y="987675"/>
            <a:ext cx="23415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hashtags</a:t>
            </a:r>
            <a:endParaRPr>
              <a:solidFill>
                <a:srgbClr val="FFFFFF"/>
              </a:solidFill>
              <a:latin typeface="Roboto"/>
              <a:ea typeface="Roboto"/>
              <a:cs typeface="Roboto"/>
              <a:sym typeface="Roboto"/>
            </a:endParaRPr>
          </a:p>
        </p:txBody>
      </p:sp>
      <p:sp>
        <p:nvSpPr>
          <p:cNvPr id="221" name="Google Shape;221;p24"/>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sp>
        <p:nvSpPr>
          <p:cNvPr id="222" name="Google Shape;222;p24"/>
          <p:cNvSpPr txBox="1"/>
          <p:nvPr/>
        </p:nvSpPr>
        <p:spPr>
          <a:xfrm>
            <a:off x="151250" y="1736525"/>
            <a:ext cx="8018700" cy="2925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The method proposed in this paper for hashtag representation uses the co-occurrence statistics method.</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Example:</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Post 1: #music #concert</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Post 2: #music #festival</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Post 3: #concert #livemusic</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Co-occurrence Matrix: </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We create a matrix to track how often hashtags appear together:  </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Affinity Matrix:</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rPr lang="en" sz="1200">
                <a:solidFill>
                  <a:schemeClr val="dk1"/>
                </a:solidFill>
                <a:highlight>
                  <a:srgbClr val="FFFFFF"/>
                </a:highlight>
                <a:latin typeface="Lato"/>
                <a:ea typeface="Lato"/>
                <a:cs typeface="Lato"/>
                <a:sym typeface="Lato"/>
              </a:rPr>
              <a:t>We calculate the similarity between hashtags based on their co-occurrence.</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highlight>
                  <a:srgbClr val="FFFFFF"/>
                </a:highlight>
                <a:latin typeface="Lato"/>
                <a:ea typeface="Lato"/>
                <a:cs typeface="Lato"/>
                <a:sym typeface="Lato"/>
              </a:rPr>
              <a:t>Cluster algorithm is used to find the frequency of hashtags belonging to each cluster.</a:t>
            </a:r>
            <a:endParaRPr sz="1200">
              <a:solidFill>
                <a:schemeClr val="dk1"/>
              </a:solidFill>
              <a:highlight>
                <a:srgbClr val="FFFFFF"/>
              </a:highlight>
              <a:latin typeface="Lato"/>
              <a:ea typeface="Lato"/>
              <a:cs typeface="Lato"/>
              <a:sym typeface="Lato"/>
            </a:endParaRPr>
          </a:p>
          <a:p>
            <a:pPr indent="0" lvl="0" marL="457200" rtl="0" algn="l">
              <a:spcBef>
                <a:spcPts val="0"/>
              </a:spcBef>
              <a:spcAft>
                <a:spcPts val="0"/>
              </a:spcAft>
              <a:buNone/>
            </a:pPr>
            <a:r>
              <a:t/>
            </a:r>
            <a:endParaRPr sz="1200">
              <a:solidFill>
                <a:schemeClr val="dk1"/>
              </a:solidFill>
              <a:highlight>
                <a:srgbClr val="FFFFFF"/>
              </a:highlight>
              <a:latin typeface="Lato"/>
              <a:ea typeface="Lato"/>
              <a:cs typeface="Lato"/>
              <a:sym typeface="Lato"/>
            </a:endParaRPr>
          </a:p>
        </p:txBody>
      </p:sp>
      <p:pic>
        <p:nvPicPr>
          <p:cNvPr id="223" name="Google Shape;223;p24"/>
          <p:cNvPicPr preferRelativeResize="0"/>
          <p:nvPr/>
        </p:nvPicPr>
        <p:blipFill>
          <a:blip r:embed="rId3">
            <a:alphaModFix/>
          </a:blip>
          <a:stretch>
            <a:fillRect/>
          </a:stretch>
        </p:blipFill>
        <p:spPr>
          <a:xfrm>
            <a:off x="5129563" y="2981000"/>
            <a:ext cx="1693075" cy="77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0" y="2357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229" name="Google Shape;229;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0" name="Google Shape;230;p25"/>
          <p:cNvGrpSpPr/>
          <p:nvPr/>
        </p:nvGrpSpPr>
        <p:grpSpPr>
          <a:xfrm>
            <a:off x="3258158" y="925400"/>
            <a:ext cx="2129196" cy="3386075"/>
            <a:chOff x="4803027" y="1104350"/>
            <a:chExt cx="3800100" cy="3386075"/>
          </a:xfrm>
        </p:grpSpPr>
        <p:sp>
          <p:nvSpPr>
            <p:cNvPr id="231" name="Google Shape;231;p25"/>
            <p:cNvSpPr/>
            <p:nvPr/>
          </p:nvSpPr>
          <p:spPr>
            <a:xfrm>
              <a:off x="4803027" y="1104350"/>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232" name="Google Shape;232;p25"/>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233" name="Google Shape;233;p25"/>
          <p:cNvGrpSpPr/>
          <p:nvPr/>
        </p:nvGrpSpPr>
        <p:grpSpPr>
          <a:xfrm>
            <a:off x="0" y="925400"/>
            <a:ext cx="1898601" cy="3767375"/>
            <a:chOff x="0" y="1190000"/>
            <a:chExt cx="2914200" cy="3767375"/>
          </a:xfrm>
        </p:grpSpPr>
        <p:sp>
          <p:nvSpPr>
            <p:cNvPr id="234" name="Google Shape;234;p25"/>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235" name="Google Shape;235;p25"/>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236" name="Google Shape;236;p25"/>
          <p:cNvGrpSpPr/>
          <p:nvPr/>
        </p:nvGrpSpPr>
        <p:grpSpPr>
          <a:xfrm>
            <a:off x="1524773" y="925388"/>
            <a:ext cx="2067729" cy="3287350"/>
            <a:chOff x="2303027" y="1189788"/>
            <a:chExt cx="3946800" cy="3287350"/>
          </a:xfrm>
        </p:grpSpPr>
        <p:sp>
          <p:nvSpPr>
            <p:cNvPr id="237" name="Google Shape;237;p25"/>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238" name="Google Shape;238;p25"/>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39" name="Google Shape;239;p25"/>
          <p:cNvSpPr/>
          <p:nvPr/>
        </p:nvSpPr>
        <p:spPr>
          <a:xfrm>
            <a:off x="5013700" y="925400"/>
            <a:ext cx="23415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hashtags</a:t>
            </a:r>
            <a:endParaRPr>
              <a:solidFill>
                <a:srgbClr val="FFFFFF"/>
              </a:solidFill>
              <a:latin typeface="Roboto"/>
              <a:ea typeface="Roboto"/>
              <a:cs typeface="Roboto"/>
              <a:sym typeface="Roboto"/>
            </a:endParaRPr>
          </a:p>
        </p:txBody>
      </p:sp>
      <p:sp>
        <p:nvSpPr>
          <p:cNvPr id="240" name="Google Shape;240;p25"/>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grpSp>
        <p:nvGrpSpPr>
          <p:cNvPr id="241" name="Google Shape;241;p25"/>
          <p:cNvGrpSpPr/>
          <p:nvPr/>
        </p:nvGrpSpPr>
        <p:grpSpPr>
          <a:xfrm>
            <a:off x="6691273" y="925400"/>
            <a:ext cx="2067729" cy="3554475"/>
            <a:chOff x="2554745" y="925313"/>
            <a:chExt cx="3946800" cy="3554475"/>
          </a:xfrm>
        </p:grpSpPr>
        <p:sp>
          <p:nvSpPr>
            <p:cNvPr id="242" name="Google Shape;242;p25"/>
            <p:cNvSpPr/>
            <p:nvPr/>
          </p:nvSpPr>
          <p:spPr>
            <a:xfrm>
              <a:off x="2554745" y="925313"/>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243" name="Google Shape;243;p25"/>
            <p:cNvSpPr txBox="1"/>
            <p:nvPr/>
          </p:nvSpPr>
          <p:spPr>
            <a:xfrm>
              <a:off x="2858648" y="186408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44" name="Google Shape;244;p25"/>
          <p:cNvSpPr txBox="1"/>
          <p:nvPr/>
        </p:nvSpPr>
        <p:spPr>
          <a:xfrm>
            <a:off x="213950" y="1706750"/>
            <a:ext cx="8018700" cy="2925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Feature Extraction:</a:t>
            </a:r>
            <a:r>
              <a:rPr lang="en" sz="1200">
                <a:solidFill>
                  <a:schemeClr val="dk1"/>
                </a:solidFill>
                <a:highlight>
                  <a:srgbClr val="FFFFFF"/>
                </a:highlight>
                <a:latin typeface="Lato"/>
                <a:ea typeface="Lato"/>
                <a:cs typeface="Lato"/>
                <a:sym typeface="Lato"/>
              </a:rPr>
              <a:t> </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These features capture the essential characteristics of each post.</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Binary Classification: </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Classify each post as either influential or non-influential.</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Support Vector Machine (SVM) Classifiers: </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Two SVM classifiers are employed for this task—one for hashtags and another for captions. SVM is a popular machine learning algorithm used for classification tasks. </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Kernel Combination:</a:t>
            </a:r>
            <a:r>
              <a:rPr lang="en" sz="1200">
                <a:solidFill>
                  <a:schemeClr val="dk1"/>
                </a:solidFill>
                <a:highlight>
                  <a:srgbClr val="FFFFFF"/>
                </a:highlight>
                <a:latin typeface="Lato"/>
                <a:ea typeface="Lato"/>
                <a:cs typeface="Lato"/>
                <a:sym typeface="Lato"/>
              </a:rPr>
              <a:t> </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The outputs of the SVM classifiers are combined in the kernel space. </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Kernel Functions:</a:t>
            </a:r>
            <a:r>
              <a:rPr lang="en" sz="1200">
                <a:solidFill>
                  <a:schemeClr val="dk1"/>
                </a:solidFill>
                <a:highlight>
                  <a:srgbClr val="FFFFFF"/>
                </a:highlight>
                <a:latin typeface="Lato"/>
                <a:ea typeface="Lato"/>
                <a:cs typeface="Lato"/>
                <a:sym typeface="Lato"/>
              </a:rPr>
              <a:t> </a:t>
            </a:r>
            <a:endParaRPr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The kernel functions help capture the relationships between data points in the feature space.</a:t>
            </a:r>
            <a:endParaRPr sz="1200">
              <a:solidFill>
                <a:schemeClr val="dk1"/>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AutoNum type="arabicPeriod"/>
            </a:pPr>
            <a:r>
              <a:rPr b="1" lang="en" sz="1200">
                <a:solidFill>
                  <a:schemeClr val="dk1"/>
                </a:solidFill>
                <a:highlight>
                  <a:srgbClr val="FFFFFF"/>
                </a:highlight>
                <a:latin typeface="Lato"/>
                <a:ea typeface="Lato"/>
                <a:cs typeface="Lato"/>
                <a:sym typeface="Lato"/>
              </a:rPr>
              <a:t>Weighting: </a:t>
            </a:r>
            <a:endParaRPr b="1" sz="1200">
              <a:solidFill>
                <a:schemeClr val="dk1"/>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rPr lang="en" sz="1200">
                <a:solidFill>
                  <a:schemeClr val="dk1"/>
                </a:solidFill>
                <a:highlight>
                  <a:srgbClr val="FFFFFF"/>
                </a:highlight>
                <a:latin typeface="Lato"/>
                <a:ea typeface="Lato"/>
                <a:cs typeface="Lato"/>
                <a:sym typeface="Lato"/>
              </a:rPr>
              <a:t>This ensures that each kernel contributes appropriately to the final classification decision.</a:t>
            </a:r>
            <a:endParaRPr sz="12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0" y="3324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250" name="Google Shape;250;p2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1" name="Google Shape;251;p26"/>
          <p:cNvGrpSpPr/>
          <p:nvPr/>
        </p:nvGrpSpPr>
        <p:grpSpPr>
          <a:xfrm>
            <a:off x="3284533" y="1192538"/>
            <a:ext cx="2129196" cy="3386075"/>
            <a:chOff x="4803027" y="1104350"/>
            <a:chExt cx="3800100" cy="3386075"/>
          </a:xfrm>
        </p:grpSpPr>
        <p:sp>
          <p:nvSpPr>
            <p:cNvPr id="252" name="Google Shape;252;p26"/>
            <p:cNvSpPr/>
            <p:nvPr/>
          </p:nvSpPr>
          <p:spPr>
            <a:xfrm>
              <a:off x="4803027" y="1104350"/>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253" name="Google Shape;253;p26"/>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254" name="Google Shape;254;p26"/>
          <p:cNvGrpSpPr/>
          <p:nvPr/>
        </p:nvGrpSpPr>
        <p:grpSpPr>
          <a:xfrm>
            <a:off x="0" y="1189875"/>
            <a:ext cx="1898601" cy="3767375"/>
            <a:chOff x="0" y="1190000"/>
            <a:chExt cx="2914200" cy="3767375"/>
          </a:xfrm>
        </p:grpSpPr>
        <p:sp>
          <p:nvSpPr>
            <p:cNvPr id="255" name="Google Shape;255;p26"/>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256" name="Google Shape;256;p26"/>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257" name="Google Shape;257;p26"/>
          <p:cNvGrpSpPr/>
          <p:nvPr/>
        </p:nvGrpSpPr>
        <p:grpSpPr>
          <a:xfrm>
            <a:off x="1551148" y="1191188"/>
            <a:ext cx="2067729" cy="3287350"/>
            <a:chOff x="2303027" y="1189788"/>
            <a:chExt cx="3946800" cy="3287350"/>
          </a:xfrm>
        </p:grpSpPr>
        <p:sp>
          <p:nvSpPr>
            <p:cNvPr id="258" name="Google Shape;258;p26"/>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259" name="Google Shape;259;p26"/>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60" name="Google Shape;260;p26"/>
          <p:cNvSpPr/>
          <p:nvPr/>
        </p:nvSpPr>
        <p:spPr>
          <a:xfrm>
            <a:off x="5048875" y="1192550"/>
            <a:ext cx="23415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hashtags</a:t>
            </a:r>
            <a:endParaRPr>
              <a:solidFill>
                <a:srgbClr val="FFFFFF"/>
              </a:solidFill>
              <a:latin typeface="Roboto"/>
              <a:ea typeface="Roboto"/>
              <a:cs typeface="Roboto"/>
              <a:sym typeface="Roboto"/>
            </a:endParaRPr>
          </a:p>
        </p:txBody>
      </p:sp>
      <p:sp>
        <p:nvSpPr>
          <p:cNvPr id="261" name="Google Shape;261;p26"/>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grpSp>
        <p:nvGrpSpPr>
          <p:cNvPr id="262" name="Google Shape;262;p26"/>
          <p:cNvGrpSpPr/>
          <p:nvPr/>
        </p:nvGrpSpPr>
        <p:grpSpPr>
          <a:xfrm>
            <a:off x="6559398" y="1189875"/>
            <a:ext cx="2067729" cy="3290000"/>
            <a:chOff x="2303027" y="1189788"/>
            <a:chExt cx="3946800" cy="3290000"/>
          </a:xfrm>
        </p:grpSpPr>
        <p:sp>
          <p:nvSpPr>
            <p:cNvPr id="263" name="Google Shape;263;p26"/>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264" name="Google Shape;264;p26"/>
            <p:cNvSpPr txBox="1"/>
            <p:nvPr/>
          </p:nvSpPr>
          <p:spPr>
            <a:xfrm>
              <a:off x="2858648" y="186408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65" name="Google Shape;265;p26"/>
          <p:cNvSpPr txBox="1"/>
          <p:nvPr/>
        </p:nvSpPr>
        <p:spPr>
          <a:xfrm>
            <a:off x="2838500" y="2031975"/>
            <a:ext cx="5367900" cy="29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D0D0D"/>
              </a:solidFill>
              <a:highlight>
                <a:srgbClr val="FFFFFF"/>
              </a:highlight>
              <a:latin typeface="Roboto"/>
              <a:ea typeface="Roboto"/>
              <a:cs typeface="Roboto"/>
              <a:sym typeface="Roboto"/>
            </a:endParaRPr>
          </a:p>
        </p:txBody>
      </p:sp>
      <p:pic>
        <p:nvPicPr>
          <p:cNvPr id="266" name="Google Shape;266;p26"/>
          <p:cNvPicPr preferRelativeResize="0"/>
          <p:nvPr/>
        </p:nvPicPr>
        <p:blipFill>
          <a:blip r:embed="rId3">
            <a:alphaModFix/>
          </a:blip>
          <a:stretch>
            <a:fillRect/>
          </a:stretch>
        </p:blipFill>
        <p:spPr>
          <a:xfrm>
            <a:off x="3000700" y="2088325"/>
            <a:ext cx="5149825" cy="2680475"/>
          </a:xfrm>
          <a:prstGeom prst="rect">
            <a:avLst/>
          </a:prstGeom>
          <a:noFill/>
          <a:ln>
            <a:noFill/>
          </a:ln>
        </p:spPr>
      </p:pic>
      <p:sp>
        <p:nvSpPr>
          <p:cNvPr id="267" name="Google Shape;267;p26"/>
          <p:cNvSpPr txBox="1"/>
          <p:nvPr/>
        </p:nvSpPr>
        <p:spPr>
          <a:xfrm>
            <a:off x="710250" y="2737125"/>
            <a:ext cx="1898700" cy="11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Figure 1:Training phase</a:t>
            </a:r>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0" y="3324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a:t>
            </a:r>
            <a:endParaRPr/>
          </a:p>
        </p:txBody>
      </p:sp>
      <p:sp>
        <p:nvSpPr>
          <p:cNvPr id="273" name="Google Shape;273;p2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4" name="Google Shape;274;p27"/>
          <p:cNvGrpSpPr/>
          <p:nvPr/>
        </p:nvGrpSpPr>
        <p:grpSpPr>
          <a:xfrm>
            <a:off x="3284533" y="1192538"/>
            <a:ext cx="2129196" cy="3386075"/>
            <a:chOff x="4803027" y="1104350"/>
            <a:chExt cx="3800100" cy="3386075"/>
          </a:xfrm>
        </p:grpSpPr>
        <p:sp>
          <p:nvSpPr>
            <p:cNvPr id="275" name="Google Shape;275;p27"/>
            <p:cNvSpPr/>
            <p:nvPr/>
          </p:nvSpPr>
          <p:spPr>
            <a:xfrm>
              <a:off x="4803027" y="1104350"/>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276" name="Google Shape;276;p27"/>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grpSp>
        <p:nvGrpSpPr>
          <p:cNvPr id="277" name="Google Shape;277;p27"/>
          <p:cNvGrpSpPr/>
          <p:nvPr/>
        </p:nvGrpSpPr>
        <p:grpSpPr>
          <a:xfrm>
            <a:off x="0" y="1189875"/>
            <a:ext cx="1898601" cy="3767375"/>
            <a:chOff x="0" y="1190000"/>
            <a:chExt cx="2914200" cy="3767375"/>
          </a:xfrm>
        </p:grpSpPr>
        <p:sp>
          <p:nvSpPr>
            <p:cNvPr id="278" name="Google Shape;278;p27"/>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279" name="Google Shape;279;p27"/>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grpSp>
      <p:grpSp>
        <p:nvGrpSpPr>
          <p:cNvPr id="280" name="Google Shape;280;p27"/>
          <p:cNvGrpSpPr/>
          <p:nvPr/>
        </p:nvGrpSpPr>
        <p:grpSpPr>
          <a:xfrm>
            <a:off x="1551148" y="1191188"/>
            <a:ext cx="2067729" cy="3287350"/>
            <a:chOff x="2303027" y="1189788"/>
            <a:chExt cx="3946800" cy="3287350"/>
          </a:xfrm>
        </p:grpSpPr>
        <p:sp>
          <p:nvSpPr>
            <p:cNvPr id="281" name="Google Shape;281;p27"/>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282" name="Google Shape;282;p27"/>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83" name="Google Shape;283;p27"/>
          <p:cNvSpPr/>
          <p:nvPr/>
        </p:nvSpPr>
        <p:spPr>
          <a:xfrm>
            <a:off x="5048875" y="1192550"/>
            <a:ext cx="23415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hashtags</a:t>
            </a:r>
            <a:endParaRPr>
              <a:solidFill>
                <a:srgbClr val="FFFFFF"/>
              </a:solidFill>
              <a:latin typeface="Roboto"/>
              <a:ea typeface="Roboto"/>
              <a:cs typeface="Roboto"/>
              <a:sym typeface="Roboto"/>
            </a:endParaRPr>
          </a:p>
        </p:txBody>
      </p:sp>
      <p:sp>
        <p:nvSpPr>
          <p:cNvPr id="284" name="Google Shape;284;p27"/>
          <p:cNvSpPr txBox="1"/>
          <p:nvPr/>
        </p:nvSpPr>
        <p:spPr>
          <a:xfrm>
            <a:off x="4923925" y="1861550"/>
            <a:ext cx="1898700" cy="2615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000">
              <a:latin typeface="Roboto"/>
              <a:ea typeface="Roboto"/>
              <a:cs typeface="Roboto"/>
              <a:sym typeface="Roboto"/>
            </a:endParaRPr>
          </a:p>
        </p:txBody>
      </p:sp>
      <p:grpSp>
        <p:nvGrpSpPr>
          <p:cNvPr id="285" name="Google Shape;285;p27"/>
          <p:cNvGrpSpPr/>
          <p:nvPr/>
        </p:nvGrpSpPr>
        <p:grpSpPr>
          <a:xfrm>
            <a:off x="6559398" y="1189875"/>
            <a:ext cx="2067729" cy="3290000"/>
            <a:chOff x="2303027" y="1189788"/>
            <a:chExt cx="3946800" cy="3290000"/>
          </a:xfrm>
        </p:grpSpPr>
        <p:sp>
          <p:nvSpPr>
            <p:cNvPr id="286" name="Google Shape;286;p27"/>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287" name="Google Shape;287;p27"/>
            <p:cNvSpPr txBox="1"/>
            <p:nvPr/>
          </p:nvSpPr>
          <p:spPr>
            <a:xfrm>
              <a:off x="2858648" y="186408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288" name="Google Shape;288;p27"/>
          <p:cNvSpPr txBox="1"/>
          <p:nvPr/>
        </p:nvSpPr>
        <p:spPr>
          <a:xfrm>
            <a:off x="2838500" y="2031975"/>
            <a:ext cx="5367900" cy="29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D0D0D"/>
              </a:solidFill>
              <a:highlight>
                <a:srgbClr val="FFFFFF"/>
              </a:highlight>
              <a:latin typeface="Roboto"/>
              <a:ea typeface="Roboto"/>
              <a:cs typeface="Roboto"/>
              <a:sym typeface="Roboto"/>
            </a:endParaRPr>
          </a:p>
        </p:txBody>
      </p:sp>
      <p:sp>
        <p:nvSpPr>
          <p:cNvPr id="289" name="Google Shape;289;p27"/>
          <p:cNvSpPr txBox="1"/>
          <p:nvPr/>
        </p:nvSpPr>
        <p:spPr>
          <a:xfrm>
            <a:off x="412350" y="2818225"/>
            <a:ext cx="1898700" cy="11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Figure 2: testing phase of the proposed method, for identifying both influential posts and users.</a:t>
            </a:r>
            <a:endParaRPr sz="1200">
              <a:solidFill>
                <a:schemeClr val="dk1"/>
              </a:solidFill>
              <a:latin typeface="Roboto"/>
              <a:ea typeface="Roboto"/>
              <a:cs typeface="Roboto"/>
              <a:sym typeface="Roboto"/>
            </a:endParaRPr>
          </a:p>
        </p:txBody>
      </p:sp>
      <p:pic>
        <p:nvPicPr>
          <p:cNvPr id="290" name="Google Shape;290;p27"/>
          <p:cNvPicPr preferRelativeResize="0"/>
          <p:nvPr/>
        </p:nvPicPr>
        <p:blipFill>
          <a:blip r:embed="rId3">
            <a:alphaModFix/>
          </a:blip>
          <a:stretch>
            <a:fillRect/>
          </a:stretch>
        </p:blipFill>
        <p:spPr>
          <a:xfrm>
            <a:off x="3284525" y="2199825"/>
            <a:ext cx="4683526" cy="269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3</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Experiments</a:t>
            </a:r>
            <a:endParaRPr/>
          </a:p>
        </p:txBody>
      </p:sp>
      <p:sp>
        <p:nvSpPr>
          <p:cNvPr id="296" name="Google Shape;296;p28"/>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7" name="Google Shape;297;p28"/>
          <p:cNvSpPr txBox="1"/>
          <p:nvPr/>
        </p:nvSpPr>
        <p:spPr>
          <a:xfrm>
            <a:off x="806250" y="2845400"/>
            <a:ext cx="7725600" cy="5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Data gathering, Data preparation and Results</a:t>
            </a:r>
            <a:endParaRPr b="1" sz="20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gathering</a:t>
            </a:r>
            <a:endParaRPr/>
          </a:p>
        </p:txBody>
      </p:sp>
      <p:sp>
        <p:nvSpPr>
          <p:cNvPr id="303" name="Google Shape;303;p29"/>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480"/>
              </a:spcBef>
              <a:spcAft>
                <a:spcPts val="0"/>
              </a:spcAft>
              <a:buSzPts val="1400"/>
              <a:buChar char="➢"/>
            </a:pPr>
            <a:r>
              <a:rPr lang="en" sz="1400"/>
              <a:t>Used a set of Instagram users listed as influencers at </a:t>
            </a:r>
            <a:r>
              <a:rPr b="1" lang="en" sz="1400" u="sng">
                <a:solidFill>
                  <a:schemeClr val="dk2"/>
                </a:solidFill>
                <a:hlinkClick r:id="rId3">
                  <a:extLst>
                    <a:ext uri="{A12FA001-AC4F-418D-AE19-62706E023703}">
                      <ahyp:hlinkClr val="tx"/>
                    </a:ext>
                  </a:extLst>
                </a:hlinkClick>
              </a:rPr>
              <a:t>http://www.pro.iconosquare.com/</a:t>
            </a:r>
            <a:endParaRPr sz="1400"/>
          </a:p>
          <a:p>
            <a:pPr indent="-317500" lvl="0" marL="457200" marR="0" rtl="0" algn="l">
              <a:lnSpc>
                <a:spcPct val="150000"/>
              </a:lnSpc>
              <a:spcBef>
                <a:spcPts val="0"/>
              </a:spcBef>
              <a:spcAft>
                <a:spcPts val="0"/>
              </a:spcAft>
              <a:buSzPts val="1400"/>
              <a:buChar char="➢"/>
            </a:pPr>
            <a:r>
              <a:rPr lang="en" sz="1400"/>
              <a:t>To form the non-influencer’s set, users from the set of influencers’ followers who are fairly active and have less than 200 connections were considered.</a:t>
            </a:r>
            <a:endParaRPr sz="1400"/>
          </a:p>
          <a:p>
            <a:pPr indent="-317500" lvl="0" marL="457200" marR="0" rtl="0" algn="l">
              <a:lnSpc>
                <a:spcPct val="150000"/>
              </a:lnSpc>
              <a:spcBef>
                <a:spcPts val="0"/>
              </a:spcBef>
              <a:spcAft>
                <a:spcPts val="0"/>
              </a:spcAft>
              <a:buSzPts val="1400"/>
              <a:buChar char="➢"/>
            </a:pPr>
            <a:r>
              <a:rPr lang="en" sz="1400"/>
              <a:t>The data for each of the influencer and non-influencer users was gathered using Instagram's API.</a:t>
            </a:r>
            <a:endParaRPr sz="1400"/>
          </a:p>
          <a:p>
            <a:pPr indent="-317500" lvl="0" marL="457200" marR="0" rtl="0" algn="l">
              <a:lnSpc>
                <a:spcPct val="150000"/>
              </a:lnSpc>
              <a:spcBef>
                <a:spcPts val="0"/>
              </a:spcBef>
              <a:spcAft>
                <a:spcPts val="0"/>
              </a:spcAft>
              <a:buSzPts val="1400"/>
              <a:buChar char="➢"/>
            </a:pPr>
            <a:r>
              <a:rPr lang="en" sz="1400"/>
              <a:t>User’ data collected includes bio, number of followers, number of followings and posts.</a:t>
            </a:r>
            <a:endParaRPr sz="1400"/>
          </a:p>
          <a:p>
            <a:pPr indent="-317500" lvl="0" marL="457200" marR="0" rtl="0" algn="l">
              <a:lnSpc>
                <a:spcPct val="150000"/>
              </a:lnSpc>
              <a:spcBef>
                <a:spcPts val="0"/>
              </a:spcBef>
              <a:spcAft>
                <a:spcPts val="0"/>
              </a:spcAft>
              <a:buSzPts val="1400"/>
              <a:buChar char="➢"/>
            </a:pPr>
            <a:r>
              <a:rPr lang="en" sz="1400"/>
              <a:t>Each post had information about the media ID, caption, hashtag and image URL.</a:t>
            </a:r>
            <a:endParaRPr sz="1400"/>
          </a:p>
        </p:txBody>
      </p:sp>
      <p:sp>
        <p:nvSpPr>
          <p:cNvPr id="304" name="Google Shape;304;p2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10" name="Google Shape;310;p30"/>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480"/>
              </a:spcBef>
              <a:spcAft>
                <a:spcPts val="0"/>
              </a:spcAft>
              <a:buSzPts val="1400"/>
              <a:buChar char="➢"/>
            </a:pPr>
            <a:r>
              <a:rPr lang="en" sz="1400"/>
              <a:t>Three cleaning steps were considered to remove the potential effects that the posts’ topic or individual writing style:</a:t>
            </a:r>
            <a:endParaRPr sz="1400"/>
          </a:p>
          <a:p>
            <a:pPr indent="-317500" lvl="0" marL="914400" marR="0" rtl="0" algn="l">
              <a:lnSpc>
                <a:spcPct val="150000"/>
              </a:lnSpc>
              <a:spcBef>
                <a:spcPts val="0"/>
              </a:spcBef>
              <a:spcAft>
                <a:spcPts val="0"/>
              </a:spcAft>
              <a:buSzPts val="1400"/>
              <a:buAutoNum type="arabicPeriod"/>
            </a:pPr>
            <a:r>
              <a:rPr lang="en" sz="1400"/>
              <a:t>10 most frequently mentioned </a:t>
            </a:r>
            <a:r>
              <a:rPr lang="en" sz="1400"/>
              <a:t>hashtags</a:t>
            </a:r>
            <a:r>
              <a:rPr lang="en" sz="1400"/>
              <a:t> were identified.</a:t>
            </a:r>
            <a:endParaRPr sz="1400"/>
          </a:p>
          <a:p>
            <a:pPr indent="-317500" lvl="0" marL="914400" marR="0" rtl="0" algn="l">
              <a:lnSpc>
                <a:spcPct val="150000"/>
              </a:lnSpc>
              <a:spcBef>
                <a:spcPts val="0"/>
              </a:spcBef>
              <a:spcAft>
                <a:spcPts val="0"/>
              </a:spcAft>
              <a:buSzPts val="1400"/>
              <a:buAutoNum type="arabicPeriod"/>
            </a:pPr>
            <a:r>
              <a:rPr lang="en" sz="1400"/>
              <a:t>A </a:t>
            </a:r>
            <a:r>
              <a:rPr lang="en" sz="1400"/>
              <a:t>threshold</a:t>
            </a:r>
            <a:r>
              <a:rPr lang="en" sz="1400"/>
              <a:t> on the maximum number of posts a user can contribute to each </a:t>
            </a:r>
            <a:r>
              <a:rPr lang="en" sz="1400"/>
              <a:t>experiment</a:t>
            </a:r>
            <a:r>
              <a:rPr lang="en" sz="1400"/>
              <a:t> was introduced. The value was set to 200.</a:t>
            </a:r>
            <a:endParaRPr sz="1400"/>
          </a:p>
          <a:p>
            <a:pPr indent="-317500" lvl="0" marL="914400" marR="0" rtl="0" algn="l">
              <a:lnSpc>
                <a:spcPct val="150000"/>
              </a:lnSpc>
              <a:spcBef>
                <a:spcPts val="0"/>
              </a:spcBef>
              <a:spcAft>
                <a:spcPts val="0"/>
              </a:spcAft>
              <a:buSzPts val="1400"/>
              <a:buAutoNum type="arabicPeriod"/>
            </a:pPr>
            <a:r>
              <a:rPr lang="en" sz="1400"/>
              <a:t>To ensure that the training and testing splits for each experiment are </a:t>
            </a:r>
            <a:r>
              <a:rPr lang="en" sz="1400"/>
              <a:t>almost</a:t>
            </a:r>
            <a:r>
              <a:rPr lang="en" sz="1400"/>
              <a:t> balanced, a dynamic programming algorithm known as coin change was used.</a:t>
            </a:r>
            <a:endParaRPr sz="1400"/>
          </a:p>
          <a:p>
            <a:pPr indent="0" lvl="0" marL="0" marR="0" rtl="0" algn="l">
              <a:lnSpc>
                <a:spcPct val="150000"/>
              </a:lnSpc>
              <a:spcBef>
                <a:spcPts val="480"/>
              </a:spcBef>
              <a:spcAft>
                <a:spcPts val="0"/>
              </a:spcAft>
              <a:buNone/>
            </a:pPr>
            <a:r>
              <a:t/>
            </a:r>
            <a:endParaRPr sz="1400"/>
          </a:p>
          <a:p>
            <a:pPr indent="0" lvl="0" marL="0" marR="0" rtl="0" algn="l">
              <a:lnSpc>
                <a:spcPct val="150000"/>
              </a:lnSpc>
              <a:spcBef>
                <a:spcPts val="480"/>
              </a:spcBef>
              <a:spcAft>
                <a:spcPts val="0"/>
              </a:spcAft>
              <a:buNone/>
            </a:pPr>
            <a:r>
              <a:rPr lang="en" sz="1400"/>
              <a:t>The</a:t>
            </a:r>
            <a:r>
              <a:rPr lang="en" sz="1400"/>
              <a:t> final dataset contains 16,038 posts that belong to 2272 users; of which, 346 are influencers and 1926 are non-influencers.</a:t>
            </a:r>
            <a:endParaRPr sz="1400"/>
          </a:p>
        </p:txBody>
      </p:sp>
      <p:sp>
        <p:nvSpPr>
          <p:cNvPr id="311" name="Google Shape;311;p3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805000" y="451950"/>
            <a:ext cx="7936200" cy="168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Influential Post Identification on Instagram through Caption and Hashtag Analysis</a:t>
            </a:r>
            <a:endParaRPr/>
          </a:p>
        </p:txBody>
      </p:sp>
      <p:sp>
        <p:nvSpPr>
          <p:cNvPr id="97" name="Google Shape;97;p13"/>
          <p:cNvSpPr txBox="1"/>
          <p:nvPr>
            <p:ph idx="1" type="body"/>
          </p:nvPr>
        </p:nvSpPr>
        <p:spPr>
          <a:xfrm>
            <a:off x="761025" y="2416500"/>
            <a:ext cx="7464600" cy="2053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b="1" lang="en" sz="1600"/>
              <a:t>Authors：</a:t>
            </a:r>
            <a:r>
              <a:rPr lang="en" sz="1600"/>
              <a:t>Benyamin Bashari and Ehsan Fazl-Ersi </a:t>
            </a:r>
            <a:endParaRPr b="1" sz="1600"/>
          </a:p>
          <a:p>
            <a:pPr indent="-330200" lvl="0" marL="457200" rtl="0" algn="l">
              <a:lnSpc>
                <a:spcPct val="150000"/>
              </a:lnSpc>
              <a:spcBef>
                <a:spcPts val="0"/>
              </a:spcBef>
              <a:spcAft>
                <a:spcPts val="0"/>
              </a:spcAft>
              <a:buSzPts val="1600"/>
              <a:buChar char="▷"/>
            </a:pPr>
            <a:r>
              <a:rPr b="1" lang="en" sz="1600"/>
              <a:t>Presentation Objective: </a:t>
            </a:r>
            <a:endParaRPr sz="1600"/>
          </a:p>
          <a:p>
            <a:pPr indent="0" lvl="0" marL="457200" rtl="0" algn="l">
              <a:lnSpc>
                <a:spcPct val="150000"/>
              </a:lnSpc>
              <a:spcBef>
                <a:spcPts val="600"/>
              </a:spcBef>
              <a:spcAft>
                <a:spcPts val="0"/>
              </a:spcAft>
              <a:buNone/>
            </a:pPr>
            <a:r>
              <a:rPr lang="en" sz="1600"/>
              <a:t>To introduce a novel methodology for identifying influential Instagram posts and users based on text analysis of captions and hashtags.</a:t>
            </a:r>
            <a:endParaRPr sz="1600"/>
          </a:p>
          <a:p>
            <a:pPr indent="0" lvl="0" marL="0" rtl="0" algn="l">
              <a:lnSpc>
                <a:spcPct val="150000"/>
              </a:lnSpc>
              <a:spcBef>
                <a:spcPts val="600"/>
              </a:spcBef>
              <a:spcAft>
                <a:spcPts val="0"/>
              </a:spcAft>
              <a:buNone/>
            </a:pPr>
            <a:r>
              <a:t/>
            </a:r>
            <a:endParaRPr sz="1600"/>
          </a:p>
        </p:txBody>
      </p:sp>
      <p:sp>
        <p:nvSpPr>
          <p:cNvPr id="98" name="Google Shape;98;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of Post classification</a:t>
            </a:r>
            <a:endParaRPr/>
          </a:p>
        </p:txBody>
      </p:sp>
      <p:sp>
        <p:nvSpPr>
          <p:cNvPr id="317" name="Google Shape;317;p31"/>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317500" lvl="0" marL="457200" marR="0" rtl="0" algn="l">
              <a:lnSpc>
                <a:spcPct val="150000"/>
              </a:lnSpc>
              <a:spcBef>
                <a:spcPts val="480"/>
              </a:spcBef>
              <a:spcAft>
                <a:spcPts val="0"/>
              </a:spcAft>
              <a:buSzPts val="1400"/>
              <a:buAutoNum type="arabicPeriod"/>
            </a:pPr>
            <a:r>
              <a:rPr b="1" lang="en" sz="1400"/>
              <a:t>Model accuracy: 65.51%</a:t>
            </a:r>
            <a:endParaRPr b="1" sz="1400"/>
          </a:p>
          <a:p>
            <a:pPr indent="-317500" lvl="0" marL="457200" marR="0" rtl="0" algn="l">
              <a:lnSpc>
                <a:spcPct val="150000"/>
              </a:lnSpc>
              <a:spcBef>
                <a:spcPts val="0"/>
              </a:spcBef>
              <a:spcAft>
                <a:spcPts val="0"/>
              </a:spcAft>
              <a:buSzPts val="1400"/>
              <a:buAutoNum type="arabicPeriod"/>
            </a:pPr>
            <a:r>
              <a:rPr b="1" lang="en" sz="1400"/>
              <a:t>Goal:</a:t>
            </a:r>
            <a:r>
              <a:rPr lang="en" sz="1400"/>
              <a:t> classifying an Instagram post into Influencer (Inf.) and Non-Influencer (NInf.) categories.</a:t>
            </a:r>
            <a:endParaRPr sz="1400"/>
          </a:p>
          <a:p>
            <a:pPr indent="-317500" lvl="0" marL="457200" marR="0" rtl="0" algn="l">
              <a:lnSpc>
                <a:spcPct val="150000"/>
              </a:lnSpc>
              <a:spcBef>
                <a:spcPts val="0"/>
              </a:spcBef>
              <a:spcAft>
                <a:spcPts val="0"/>
              </a:spcAft>
              <a:buSzPts val="1400"/>
              <a:buAutoNum type="arabicPeriod"/>
            </a:pPr>
            <a:r>
              <a:rPr lang="en" sz="1400"/>
              <a:t>The accuracy of various representation methods is often improved through the use of TF-IDF (except for the Word2Vec model). </a:t>
            </a:r>
            <a:endParaRPr sz="1400"/>
          </a:p>
          <a:p>
            <a:pPr indent="-317500" lvl="0" marL="457200" marR="0" rtl="0" algn="l">
              <a:lnSpc>
                <a:spcPct val="150000"/>
              </a:lnSpc>
              <a:spcBef>
                <a:spcPts val="0"/>
              </a:spcBef>
              <a:spcAft>
                <a:spcPts val="0"/>
              </a:spcAft>
              <a:buSzPts val="1400"/>
              <a:buAutoNum type="arabicPeriod"/>
            </a:pPr>
            <a:r>
              <a:rPr lang="en" sz="1400"/>
              <a:t>According to the results, hashtags appear to play a more significant role in distinguishing influential posts from non-influential ones, when compared to each method of caption representation.</a:t>
            </a:r>
            <a:endParaRPr sz="1400"/>
          </a:p>
          <a:p>
            <a:pPr indent="-317500" lvl="0" marL="457200" rtl="0" algn="l">
              <a:lnSpc>
                <a:spcPct val="150000"/>
              </a:lnSpc>
              <a:spcBef>
                <a:spcPts val="0"/>
              </a:spcBef>
              <a:spcAft>
                <a:spcPts val="0"/>
              </a:spcAft>
              <a:buSzPts val="1400"/>
              <a:buAutoNum type="arabicPeriod"/>
            </a:pPr>
            <a:r>
              <a:rPr lang="en" sz="1400"/>
              <a:t>As for the classification solutions based on captions, the proposed co-occurrence statistics method achieves higher accuracy.</a:t>
            </a:r>
            <a:endParaRPr sz="1400"/>
          </a:p>
          <a:p>
            <a:pPr indent="0" lvl="0" marL="0" marR="0" rtl="0" algn="l">
              <a:lnSpc>
                <a:spcPct val="150000"/>
              </a:lnSpc>
              <a:spcBef>
                <a:spcPts val="480"/>
              </a:spcBef>
              <a:spcAft>
                <a:spcPts val="0"/>
              </a:spcAft>
              <a:buNone/>
            </a:pPr>
            <a:r>
              <a:t/>
            </a:r>
            <a:endParaRPr sz="1400"/>
          </a:p>
          <a:p>
            <a:pPr indent="0" lvl="0" marL="0" marR="0" rtl="0" algn="l">
              <a:lnSpc>
                <a:spcPct val="150000"/>
              </a:lnSpc>
              <a:spcBef>
                <a:spcPts val="480"/>
              </a:spcBef>
              <a:spcAft>
                <a:spcPts val="0"/>
              </a:spcAft>
              <a:buNone/>
            </a:pPr>
            <a:r>
              <a:t/>
            </a:r>
            <a:endParaRPr sz="1400"/>
          </a:p>
        </p:txBody>
      </p:sp>
      <p:sp>
        <p:nvSpPr>
          <p:cNvPr id="318" name="Google Shape;318;p3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 results for Post classification</a:t>
            </a:r>
            <a:endParaRPr/>
          </a:p>
        </p:txBody>
      </p:sp>
      <p:sp>
        <p:nvSpPr>
          <p:cNvPr id="324" name="Google Shape;324;p32"/>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32"/>
          <p:cNvPicPr preferRelativeResize="0"/>
          <p:nvPr/>
        </p:nvPicPr>
        <p:blipFill>
          <a:blip r:embed="rId3">
            <a:alphaModFix/>
          </a:blip>
          <a:stretch>
            <a:fillRect/>
          </a:stretch>
        </p:blipFill>
        <p:spPr>
          <a:xfrm>
            <a:off x="190075" y="1270600"/>
            <a:ext cx="8839198" cy="25240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of Influencer classification</a:t>
            </a:r>
            <a:endParaRPr/>
          </a:p>
        </p:txBody>
      </p:sp>
      <p:sp>
        <p:nvSpPr>
          <p:cNvPr id="331" name="Google Shape;331;p33"/>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480"/>
              </a:spcBef>
              <a:spcAft>
                <a:spcPts val="0"/>
              </a:spcAft>
              <a:buSzPts val="1400"/>
              <a:buAutoNum type="arabicPeriod"/>
            </a:pPr>
            <a:r>
              <a:rPr lang="en" sz="1400"/>
              <a:t>Two experiments were performed to help identify influencers on Instagram. An influencer is identified by:</a:t>
            </a:r>
            <a:endParaRPr sz="1400"/>
          </a:p>
          <a:p>
            <a:pPr indent="-317500" lvl="1" marL="914400" rtl="0" algn="l">
              <a:lnSpc>
                <a:spcPct val="150000"/>
              </a:lnSpc>
              <a:spcBef>
                <a:spcPts val="0"/>
              </a:spcBef>
              <a:spcAft>
                <a:spcPts val="0"/>
              </a:spcAft>
              <a:buSzPts val="1400"/>
              <a:buAutoNum type="alphaLcPeriod"/>
            </a:pPr>
            <a:r>
              <a:rPr lang="en" sz="1400"/>
              <a:t>the number of influential posts (threshold was set to 85%)</a:t>
            </a:r>
            <a:endParaRPr sz="1400"/>
          </a:p>
          <a:p>
            <a:pPr indent="-317500" lvl="1" marL="914400" rtl="0" algn="l">
              <a:lnSpc>
                <a:spcPct val="150000"/>
              </a:lnSpc>
              <a:spcBef>
                <a:spcPts val="0"/>
              </a:spcBef>
              <a:spcAft>
                <a:spcPts val="0"/>
              </a:spcAft>
              <a:buSzPts val="1400"/>
              <a:buAutoNum type="alphaLcPeriod"/>
            </a:pPr>
            <a:r>
              <a:rPr lang="en" sz="1400"/>
              <a:t> Average likelihood of their post being influential reaching a certain threshold (value was set to 0.48).  </a:t>
            </a:r>
            <a:endParaRPr sz="1400"/>
          </a:p>
          <a:p>
            <a:pPr indent="-317500" lvl="0" marL="457200" marR="0" rtl="0" algn="l">
              <a:lnSpc>
                <a:spcPct val="150000"/>
              </a:lnSpc>
              <a:spcBef>
                <a:spcPts val="0"/>
              </a:spcBef>
              <a:spcAft>
                <a:spcPts val="0"/>
              </a:spcAft>
              <a:buSzPts val="1400"/>
              <a:buAutoNum type="arabicPeriod"/>
            </a:pPr>
            <a:r>
              <a:rPr lang="en" sz="1400"/>
              <a:t>The best accuracy for experiment (a) is </a:t>
            </a:r>
            <a:r>
              <a:rPr b="1" lang="en" sz="1400"/>
              <a:t>83.64% </a:t>
            </a:r>
            <a:r>
              <a:rPr lang="en" sz="1400"/>
              <a:t>and for experiment (b) is </a:t>
            </a:r>
            <a:r>
              <a:rPr b="1" lang="en" sz="1400"/>
              <a:t>83.19%</a:t>
            </a:r>
            <a:endParaRPr b="1" sz="1400"/>
          </a:p>
          <a:p>
            <a:pPr indent="0" lvl="0" marL="914400" marR="0" rtl="0" algn="l">
              <a:lnSpc>
                <a:spcPct val="150000"/>
              </a:lnSpc>
              <a:spcBef>
                <a:spcPts val="480"/>
              </a:spcBef>
              <a:spcAft>
                <a:spcPts val="0"/>
              </a:spcAft>
              <a:buNone/>
            </a:pPr>
            <a:r>
              <a:t/>
            </a:r>
            <a:endParaRPr b="1" sz="1400"/>
          </a:p>
          <a:p>
            <a:pPr indent="0" lvl="0" marL="0" marR="0" rtl="0" algn="l">
              <a:lnSpc>
                <a:spcPct val="150000"/>
              </a:lnSpc>
              <a:spcBef>
                <a:spcPts val="480"/>
              </a:spcBef>
              <a:spcAft>
                <a:spcPts val="0"/>
              </a:spcAft>
              <a:buNone/>
            </a:pPr>
            <a:r>
              <a:t/>
            </a:r>
            <a:endParaRPr sz="1400"/>
          </a:p>
          <a:p>
            <a:pPr indent="0" lvl="0" marL="0" marR="0" rtl="0" algn="l">
              <a:lnSpc>
                <a:spcPct val="150000"/>
              </a:lnSpc>
              <a:spcBef>
                <a:spcPts val="480"/>
              </a:spcBef>
              <a:spcAft>
                <a:spcPts val="0"/>
              </a:spcAft>
              <a:buNone/>
            </a:pPr>
            <a:r>
              <a:t/>
            </a:r>
            <a:endParaRPr sz="1400"/>
          </a:p>
        </p:txBody>
      </p:sp>
      <p:sp>
        <p:nvSpPr>
          <p:cNvPr id="332" name="Google Shape;332;p3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ph type="title"/>
          </p:nvPr>
        </p:nvSpPr>
        <p:spPr>
          <a:xfrm>
            <a:off x="761025" y="46367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Accuracy results for Influencer classification</a:t>
            </a:r>
            <a:endParaRPr sz="2800"/>
          </a:p>
        </p:txBody>
      </p:sp>
      <p:sp>
        <p:nvSpPr>
          <p:cNvPr id="338" name="Google Shape;338;p3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34"/>
          <p:cNvPicPr preferRelativeResize="0"/>
          <p:nvPr/>
        </p:nvPicPr>
        <p:blipFill>
          <a:blip r:embed="rId3">
            <a:alphaModFix/>
          </a:blip>
          <a:stretch>
            <a:fillRect/>
          </a:stretch>
        </p:blipFill>
        <p:spPr>
          <a:xfrm>
            <a:off x="761025" y="1383925"/>
            <a:ext cx="3210900" cy="2824675"/>
          </a:xfrm>
          <a:prstGeom prst="rect">
            <a:avLst/>
          </a:prstGeom>
          <a:noFill/>
          <a:ln>
            <a:noFill/>
          </a:ln>
        </p:spPr>
      </p:pic>
      <p:pic>
        <p:nvPicPr>
          <p:cNvPr id="340" name="Google Shape;340;p34"/>
          <p:cNvPicPr preferRelativeResize="0"/>
          <p:nvPr/>
        </p:nvPicPr>
        <p:blipFill>
          <a:blip r:embed="rId4">
            <a:alphaModFix/>
          </a:blip>
          <a:stretch>
            <a:fillRect/>
          </a:stretch>
        </p:blipFill>
        <p:spPr>
          <a:xfrm>
            <a:off x="4925400" y="1313575"/>
            <a:ext cx="3300235" cy="28246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4</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Conclusion</a:t>
            </a:r>
            <a:endParaRPr/>
          </a:p>
        </p:txBody>
      </p:sp>
      <p:sp>
        <p:nvSpPr>
          <p:cNvPr id="346" name="Google Shape;346;p3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7" name="Google Shape;347;p35"/>
          <p:cNvSpPr txBox="1"/>
          <p:nvPr/>
        </p:nvSpPr>
        <p:spPr>
          <a:xfrm>
            <a:off x="806250" y="2845400"/>
            <a:ext cx="7725600" cy="5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Conclusion and future works</a:t>
            </a:r>
            <a:endParaRPr b="1" sz="2000">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idx="1" type="body"/>
          </p:nvPr>
        </p:nvSpPr>
        <p:spPr>
          <a:xfrm>
            <a:off x="382400" y="949700"/>
            <a:ext cx="7862100" cy="3976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200">
                <a:highlight>
                  <a:srgbClr val="FFFFFF"/>
                </a:highlight>
              </a:rPr>
              <a:t>Key Findings:</a:t>
            </a:r>
            <a:endParaRPr b="1" sz="1200">
              <a:highlight>
                <a:srgbClr val="FFFFFF"/>
              </a:highlight>
            </a:endParaRPr>
          </a:p>
          <a:p>
            <a:pPr indent="-304800" lvl="0" marL="457200" rtl="0" algn="l">
              <a:lnSpc>
                <a:spcPct val="115000"/>
              </a:lnSpc>
              <a:spcBef>
                <a:spcPts val="200"/>
              </a:spcBef>
              <a:spcAft>
                <a:spcPts val="0"/>
              </a:spcAft>
              <a:buClr>
                <a:schemeClr val="dk1"/>
              </a:buClr>
              <a:buSzPts val="1200"/>
              <a:buFont typeface="Lato"/>
              <a:buChar char="➢"/>
            </a:pPr>
            <a:r>
              <a:rPr b="1" lang="en" sz="1200">
                <a:highlight>
                  <a:srgbClr val="FFFFFF"/>
                </a:highlight>
              </a:rPr>
              <a:t>Innovative Approach:</a:t>
            </a:r>
            <a:r>
              <a:rPr lang="en" sz="1200">
                <a:highlight>
                  <a:srgbClr val="FFFFFF"/>
                </a:highlight>
              </a:rPr>
              <a:t> Introduced a novel method focused solely on analyzing user-generated content (UGC) from Instagram posts</a:t>
            </a:r>
            <a:r>
              <a:rPr lang="en" sz="1200">
                <a:highlight>
                  <a:srgbClr val="FFFFFF"/>
                </a:highlight>
              </a:rPr>
              <a:t> </a:t>
            </a:r>
            <a:r>
              <a:rPr lang="en" sz="1200">
                <a:highlight>
                  <a:srgbClr val="FFFFFF"/>
                </a:highlight>
              </a:rPr>
              <a:t>through advanced text analysis and natural language processing techniques.</a:t>
            </a:r>
            <a:endParaRPr sz="1200">
              <a:highlight>
                <a:srgbClr val="FFFFFF"/>
              </a:highlight>
            </a:endParaRPr>
          </a:p>
          <a:p>
            <a:pPr indent="-304800" lvl="0" marL="457200" rtl="0" algn="l">
              <a:lnSpc>
                <a:spcPct val="115000"/>
              </a:lnSpc>
              <a:spcBef>
                <a:spcPts val="0"/>
              </a:spcBef>
              <a:spcAft>
                <a:spcPts val="0"/>
              </a:spcAft>
              <a:buClr>
                <a:schemeClr val="dk1"/>
              </a:buClr>
              <a:buSzPts val="1200"/>
              <a:buFont typeface="Lato"/>
              <a:buChar char="➢"/>
            </a:pPr>
            <a:r>
              <a:rPr b="1" lang="en" sz="1200">
                <a:highlight>
                  <a:srgbClr val="FFFFFF"/>
                </a:highlight>
              </a:rPr>
              <a:t>Significant Contribution:</a:t>
            </a:r>
            <a:r>
              <a:rPr lang="en" sz="1200">
                <a:highlight>
                  <a:srgbClr val="FFFFFF"/>
                </a:highlight>
              </a:rPr>
              <a:t> Instagram is nearly two and a half times the size of Twitter, and many and big brands are putting more effort into Instagram. Currently, no major study has been conducted to identify influencers on Instagram based on analyzing ugc.</a:t>
            </a:r>
            <a:endParaRPr sz="1200">
              <a:highlight>
                <a:srgbClr val="FFFFFF"/>
              </a:highlight>
            </a:endParaRPr>
          </a:p>
          <a:p>
            <a:pPr indent="0" lvl="0" marL="0" rtl="0" algn="l">
              <a:lnSpc>
                <a:spcPct val="150000"/>
              </a:lnSpc>
              <a:spcBef>
                <a:spcPts val="1200"/>
              </a:spcBef>
              <a:spcAft>
                <a:spcPts val="0"/>
              </a:spcAft>
              <a:buNone/>
            </a:pPr>
            <a:r>
              <a:rPr b="1" lang="en" sz="1200">
                <a:highlight>
                  <a:srgbClr val="FFFFFF"/>
                </a:highlight>
              </a:rPr>
              <a:t>Advantages:</a:t>
            </a:r>
            <a:endParaRPr b="1" sz="1200">
              <a:highlight>
                <a:srgbClr val="FFFFFF"/>
              </a:highlight>
            </a:endParaRPr>
          </a:p>
          <a:p>
            <a:pPr indent="-304800" lvl="0" marL="457200" rtl="0" algn="l">
              <a:lnSpc>
                <a:spcPct val="115000"/>
              </a:lnSpc>
              <a:spcBef>
                <a:spcPts val="200"/>
              </a:spcBef>
              <a:spcAft>
                <a:spcPts val="0"/>
              </a:spcAft>
              <a:buClr>
                <a:schemeClr val="dk1"/>
              </a:buClr>
              <a:buSzPts val="1200"/>
              <a:buFont typeface="Lato"/>
              <a:buChar char="➢"/>
            </a:pPr>
            <a:r>
              <a:rPr b="1" lang="en" sz="1200">
                <a:highlight>
                  <a:srgbClr val="FFFFFF"/>
                </a:highlight>
              </a:rPr>
              <a:t>Focus on UGC:</a:t>
            </a:r>
            <a:r>
              <a:rPr lang="en" sz="1200">
                <a:highlight>
                  <a:srgbClr val="FFFFFF"/>
                </a:highlight>
              </a:rPr>
              <a:t> Emphasizes the potential of textual content in posts, a significant yet often overlooked source of data in influencer identification.</a:t>
            </a:r>
            <a:endParaRPr sz="1200">
              <a:highlight>
                <a:srgbClr val="FFFFFF"/>
              </a:highlight>
            </a:endParaRPr>
          </a:p>
          <a:p>
            <a:pPr indent="-304800" lvl="0" marL="457200" rtl="0" algn="l">
              <a:lnSpc>
                <a:spcPct val="115000"/>
              </a:lnSpc>
              <a:spcBef>
                <a:spcPts val="0"/>
              </a:spcBef>
              <a:spcAft>
                <a:spcPts val="0"/>
              </a:spcAft>
              <a:buClr>
                <a:schemeClr val="dk1"/>
              </a:buClr>
              <a:buSzPts val="1200"/>
              <a:buFont typeface="Lato"/>
              <a:buChar char="➢"/>
            </a:pPr>
            <a:r>
              <a:rPr b="1" lang="en" sz="1200">
                <a:highlight>
                  <a:srgbClr val="FFFFFF"/>
                </a:highlight>
              </a:rPr>
              <a:t>High Accuracy:</a:t>
            </a:r>
            <a:r>
              <a:rPr lang="en" sz="1200">
                <a:highlight>
                  <a:srgbClr val="FFFFFF"/>
                </a:highlight>
              </a:rPr>
              <a:t> Demonstrated promising results in accurately identifying influential posts and users, validating the effectiveness of the method.</a:t>
            </a:r>
            <a:endParaRPr sz="1200">
              <a:highlight>
                <a:srgbClr val="FFFFFF"/>
              </a:highlight>
            </a:endParaRPr>
          </a:p>
          <a:p>
            <a:pPr indent="0" lvl="0" marL="0" rtl="0" algn="l">
              <a:spcBef>
                <a:spcPts val="1200"/>
              </a:spcBef>
              <a:spcAft>
                <a:spcPts val="0"/>
              </a:spcAft>
              <a:buNone/>
            </a:pPr>
            <a:r>
              <a:t/>
            </a:r>
            <a:endParaRPr sz="1200"/>
          </a:p>
        </p:txBody>
      </p:sp>
      <p:sp>
        <p:nvSpPr>
          <p:cNvPr id="353" name="Google Shape;353;p3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36"/>
          <p:cNvSpPr txBox="1"/>
          <p:nvPr>
            <p:ph type="title"/>
          </p:nvPr>
        </p:nvSpPr>
        <p:spPr>
          <a:xfrm>
            <a:off x="278150" y="260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Conclusion</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7"/>
          <p:cNvSpPr txBox="1"/>
          <p:nvPr>
            <p:ph idx="1" type="body"/>
          </p:nvPr>
        </p:nvSpPr>
        <p:spPr>
          <a:xfrm>
            <a:off x="382400" y="949700"/>
            <a:ext cx="7851600" cy="3976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200">
                <a:highlight>
                  <a:srgbClr val="FFFFFF"/>
                </a:highlight>
              </a:rPr>
              <a:t>Future Research Directions:</a:t>
            </a:r>
            <a:endParaRPr b="1" sz="1200">
              <a:highlight>
                <a:srgbClr val="FFFFFF"/>
              </a:highlight>
            </a:endParaRPr>
          </a:p>
          <a:p>
            <a:pPr indent="-304800" lvl="0" marL="457200" rtl="0" algn="l">
              <a:lnSpc>
                <a:spcPct val="115000"/>
              </a:lnSpc>
              <a:spcBef>
                <a:spcPts val="200"/>
              </a:spcBef>
              <a:spcAft>
                <a:spcPts val="0"/>
              </a:spcAft>
              <a:buClr>
                <a:schemeClr val="dk1"/>
              </a:buClr>
              <a:buSzPts val="1200"/>
              <a:buFont typeface="Lato"/>
              <a:buChar char="➢"/>
            </a:pPr>
            <a:r>
              <a:rPr b="1" lang="en" sz="1200">
                <a:highlight>
                  <a:srgbClr val="FFFFFF"/>
                </a:highlight>
              </a:rPr>
              <a:t>Integration with Other Methods:</a:t>
            </a:r>
            <a:endParaRPr b="1" sz="1200">
              <a:highlight>
                <a:srgbClr val="FFFFFF"/>
              </a:highlight>
            </a:endParaRPr>
          </a:p>
          <a:p>
            <a:pPr indent="-304800" lvl="1" marL="914400" rtl="0" algn="l">
              <a:lnSpc>
                <a:spcPct val="115000"/>
              </a:lnSpc>
              <a:spcBef>
                <a:spcPts val="0"/>
              </a:spcBef>
              <a:spcAft>
                <a:spcPts val="0"/>
              </a:spcAft>
              <a:buClr>
                <a:schemeClr val="dk1"/>
              </a:buClr>
              <a:buSzPts val="1200"/>
              <a:buFont typeface="Lato"/>
              <a:buChar char="○"/>
            </a:pPr>
            <a:r>
              <a:rPr lang="en" sz="1200">
                <a:highlight>
                  <a:srgbClr val="FFFFFF"/>
                </a:highlight>
              </a:rPr>
              <a:t>Combine this text-focused approach with analyses that use the topological structure of social networks or user interactions to create a more holistic influencer identification system.</a:t>
            </a:r>
            <a:endParaRPr sz="1200">
              <a:highlight>
                <a:srgbClr val="FFFFFF"/>
              </a:highlight>
            </a:endParaRPr>
          </a:p>
          <a:p>
            <a:pPr indent="-304800" lvl="0" marL="457200" rtl="0" algn="l">
              <a:lnSpc>
                <a:spcPct val="115000"/>
              </a:lnSpc>
              <a:spcBef>
                <a:spcPts val="0"/>
              </a:spcBef>
              <a:spcAft>
                <a:spcPts val="0"/>
              </a:spcAft>
              <a:buClr>
                <a:schemeClr val="dk1"/>
              </a:buClr>
              <a:buSzPts val="1200"/>
              <a:buFont typeface="Lato"/>
              <a:buChar char="➢"/>
            </a:pPr>
            <a:r>
              <a:rPr b="1" lang="en" sz="1200">
                <a:highlight>
                  <a:srgbClr val="FFFFFF"/>
                </a:highlight>
              </a:rPr>
              <a:t>Expansion to Multi-Media Content:</a:t>
            </a:r>
            <a:endParaRPr b="1" sz="1200">
              <a:highlight>
                <a:srgbClr val="FFFFFF"/>
              </a:highlight>
            </a:endParaRPr>
          </a:p>
          <a:p>
            <a:pPr indent="-304800" lvl="1" marL="914400" rtl="0" algn="l">
              <a:lnSpc>
                <a:spcPct val="115000"/>
              </a:lnSpc>
              <a:spcBef>
                <a:spcPts val="0"/>
              </a:spcBef>
              <a:spcAft>
                <a:spcPts val="0"/>
              </a:spcAft>
              <a:buClr>
                <a:schemeClr val="dk1"/>
              </a:buClr>
              <a:buSzPts val="1200"/>
              <a:buFont typeface="Lato"/>
              <a:buChar char="○"/>
            </a:pPr>
            <a:r>
              <a:rPr lang="en" sz="1200">
                <a:highlight>
                  <a:srgbClr val="FFFFFF"/>
                </a:highlight>
              </a:rPr>
              <a:t>Develop methods that incorporate not just text but also media elements like images and videos to provide a complete representation of user posts and influence.</a:t>
            </a:r>
            <a:endParaRPr sz="1200">
              <a:highlight>
                <a:srgbClr val="FFFFFF"/>
              </a:highlight>
            </a:endParaRPr>
          </a:p>
          <a:p>
            <a:pPr indent="0" lvl="0" marL="0" rtl="0" algn="l">
              <a:lnSpc>
                <a:spcPct val="150000"/>
              </a:lnSpc>
              <a:spcBef>
                <a:spcPts val="1200"/>
              </a:spcBef>
              <a:spcAft>
                <a:spcPts val="0"/>
              </a:spcAft>
              <a:buNone/>
            </a:pPr>
            <a:r>
              <a:rPr b="1" lang="en" sz="1200">
                <a:highlight>
                  <a:srgbClr val="FFFFFF"/>
                </a:highlight>
              </a:rPr>
              <a:t>Visual Elements:</a:t>
            </a:r>
            <a:endParaRPr b="1" sz="1200">
              <a:highlight>
                <a:srgbClr val="FFFFFF"/>
              </a:highlight>
            </a:endParaRPr>
          </a:p>
          <a:p>
            <a:pPr indent="-304800" lvl="0" marL="457200" rtl="0" algn="l">
              <a:lnSpc>
                <a:spcPct val="115000"/>
              </a:lnSpc>
              <a:spcBef>
                <a:spcPts val="200"/>
              </a:spcBef>
              <a:spcAft>
                <a:spcPts val="0"/>
              </a:spcAft>
              <a:buClr>
                <a:schemeClr val="dk1"/>
              </a:buClr>
              <a:buSzPts val="1200"/>
              <a:buFont typeface="Lato"/>
              <a:buChar char="➢"/>
            </a:pPr>
            <a:r>
              <a:rPr b="1" lang="en" sz="1200">
                <a:highlight>
                  <a:srgbClr val="FFFFFF"/>
                </a:highlight>
              </a:rPr>
              <a:t>Chart or Graph: </a:t>
            </a:r>
            <a:r>
              <a:rPr lang="en" sz="1200">
                <a:highlight>
                  <a:srgbClr val="FFFFFF"/>
                </a:highlight>
              </a:rPr>
              <a:t>Show a simple chart or diagram illustrating the current method’s focus area compared to potential future expansions.</a:t>
            </a:r>
            <a:endParaRPr sz="1200">
              <a:highlight>
                <a:srgbClr val="FFFFFF"/>
              </a:highlight>
            </a:endParaRPr>
          </a:p>
          <a:p>
            <a:pPr indent="-304800" lvl="0" marL="457200" rtl="0" algn="l">
              <a:lnSpc>
                <a:spcPct val="115000"/>
              </a:lnSpc>
              <a:spcBef>
                <a:spcPts val="0"/>
              </a:spcBef>
              <a:spcAft>
                <a:spcPts val="0"/>
              </a:spcAft>
              <a:buClr>
                <a:schemeClr val="dk1"/>
              </a:buClr>
              <a:buSzPts val="1200"/>
              <a:buFont typeface="Lato"/>
              <a:buChar char="➢"/>
            </a:pPr>
            <a:r>
              <a:rPr b="1" lang="en" sz="1200">
                <a:highlight>
                  <a:srgbClr val="FFFFFF"/>
                </a:highlight>
              </a:rPr>
              <a:t>Icons or Bullet Points: </a:t>
            </a:r>
            <a:r>
              <a:rPr lang="en" sz="1200">
                <a:highlight>
                  <a:srgbClr val="FFFFFF"/>
                </a:highlight>
              </a:rPr>
              <a:t>Use icons for visual emphasis on key points like text analysis, network structure, and multimedia content.</a:t>
            </a:r>
            <a:endParaRPr sz="1200">
              <a:highlight>
                <a:srgbClr val="FFFFFF"/>
              </a:highlight>
            </a:endParaRPr>
          </a:p>
          <a:p>
            <a:pPr indent="0" lvl="0" marL="0" rtl="0" algn="l">
              <a:spcBef>
                <a:spcPts val="1200"/>
              </a:spcBef>
              <a:spcAft>
                <a:spcPts val="0"/>
              </a:spcAft>
              <a:buNone/>
            </a:pPr>
            <a:r>
              <a:t/>
            </a:r>
            <a:endParaRPr sz="1200">
              <a:highlight>
                <a:srgbClr val="FFFFFF"/>
              </a:highlight>
            </a:endParaRPr>
          </a:p>
        </p:txBody>
      </p:sp>
      <p:sp>
        <p:nvSpPr>
          <p:cNvPr id="360" name="Google Shape;360;p3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37"/>
          <p:cNvSpPr txBox="1"/>
          <p:nvPr>
            <p:ph type="title"/>
          </p:nvPr>
        </p:nvSpPr>
        <p:spPr>
          <a:xfrm>
            <a:off x="278150" y="260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Conclusion</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idx="4294967295" type="ctrTitle"/>
          </p:nvPr>
        </p:nvSpPr>
        <p:spPr>
          <a:xfrm>
            <a:off x="1791450" y="1991844"/>
            <a:ext cx="5561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accent2"/>
                </a:solidFill>
              </a:rPr>
              <a:t>Thank You!</a:t>
            </a:r>
            <a:endParaRPr sz="6000">
              <a:solidFill>
                <a:schemeClr val="accent2"/>
              </a:solidFill>
            </a:endParaRPr>
          </a:p>
        </p:txBody>
      </p:sp>
      <p:sp>
        <p:nvSpPr>
          <p:cNvPr id="367" name="Google Shape;367;p3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1.</a:t>
            </a:r>
            <a:endParaRPr sz="7200">
              <a:solidFill>
                <a:schemeClr val="accent2"/>
              </a:solidFill>
            </a:endParaRPr>
          </a:p>
          <a:p>
            <a:pPr indent="0" lvl="0" marL="0" rtl="0" algn="ctr">
              <a:spcBef>
                <a:spcPts val="0"/>
              </a:spcBef>
              <a:spcAft>
                <a:spcPts val="0"/>
              </a:spcAft>
              <a:buNone/>
            </a:pPr>
            <a:r>
              <a:rPr lang="en"/>
              <a:t>Abstract &amp; Introduction</a:t>
            </a:r>
            <a:endParaRPr/>
          </a:p>
        </p:txBody>
      </p:sp>
      <p:sp>
        <p:nvSpPr>
          <p:cNvPr id="104" name="Google Shape;104;p1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5" name="Google Shape;105;p14"/>
          <p:cNvSpPr txBox="1"/>
          <p:nvPr/>
        </p:nvSpPr>
        <p:spPr>
          <a:xfrm>
            <a:off x="806250" y="2845400"/>
            <a:ext cx="7725600" cy="42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Briefly</a:t>
            </a:r>
            <a:r>
              <a:rPr b="1" lang="en" sz="2000">
                <a:solidFill>
                  <a:srgbClr val="FFFFFF"/>
                </a:solidFill>
                <a:latin typeface="Lato"/>
                <a:ea typeface="Lato"/>
                <a:cs typeface="Lato"/>
                <a:sym typeface="Lato"/>
              </a:rPr>
              <a:t> Introduce Purpose, </a:t>
            </a:r>
            <a:r>
              <a:rPr b="1" lang="en" sz="2000">
                <a:solidFill>
                  <a:srgbClr val="FFFFFF"/>
                </a:solidFill>
                <a:latin typeface="Lato"/>
                <a:ea typeface="Lato"/>
                <a:cs typeface="Lato"/>
                <a:sym typeface="Lato"/>
              </a:rPr>
              <a:t>Methodology</a:t>
            </a:r>
            <a:r>
              <a:rPr b="1" lang="en" sz="2000">
                <a:solidFill>
                  <a:srgbClr val="FFFFFF"/>
                </a:solidFill>
                <a:latin typeface="Lato"/>
                <a:ea typeface="Lato"/>
                <a:cs typeface="Lato"/>
                <a:sym typeface="Lato"/>
              </a:rPr>
              <a:t> and Findings</a:t>
            </a:r>
            <a:endParaRPr b="1" sz="20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11" name="Google Shape;111;p15"/>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0" lvl="0" marL="0" marR="0" rtl="0" algn="l">
              <a:lnSpc>
                <a:spcPct val="150000"/>
              </a:lnSpc>
              <a:spcBef>
                <a:spcPts val="480"/>
              </a:spcBef>
              <a:spcAft>
                <a:spcPts val="0"/>
              </a:spcAft>
              <a:buNone/>
            </a:pPr>
            <a:r>
              <a:rPr b="1" lang="en" sz="1500"/>
              <a:t>Brief Overview:</a:t>
            </a:r>
            <a:endParaRPr b="1" sz="1500"/>
          </a:p>
          <a:p>
            <a:pPr indent="-323850" lvl="0" marL="457200" marR="0" rtl="0" algn="l">
              <a:lnSpc>
                <a:spcPct val="150000"/>
              </a:lnSpc>
              <a:spcBef>
                <a:spcPts val="480"/>
              </a:spcBef>
              <a:spcAft>
                <a:spcPts val="0"/>
              </a:spcAft>
              <a:buSzPts val="1500"/>
              <a:buChar char="▷"/>
            </a:pPr>
            <a:r>
              <a:rPr b="1" lang="en" sz="1500"/>
              <a:t>Purpose: </a:t>
            </a:r>
            <a:r>
              <a:rPr lang="en" sz="1500"/>
              <a:t>The research develops a new technique for discovering influential Instagram users by analyzing the text content of posts, focusing on hashtags and captions.</a:t>
            </a:r>
            <a:endParaRPr sz="1500"/>
          </a:p>
          <a:p>
            <a:pPr indent="-323850" lvl="0" marL="457200" marR="0" rtl="0" algn="l">
              <a:lnSpc>
                <a:spcPct val="150000"/>
              </a:lnSpc>
              <a:spcBef>
                <a:spcPts val="0"/>
              </a:spcBef>
              <a:spcAft>
                <a:spcPts val="0"/>
              </a:spcAft>
              <a:buSzPts val="1500"/>
              <a:buChar char="▷"/>
            </a:pPr>
            <a:r>
              <a:rPr b="1" lang="en" sz="1500"/>
              <a:t>Methodology: </a:t>
            </a:r>
            <a:r>
              <a:rPr lang="en" sz="1500"/>
              <a:t>The approach utilizes advanced word embedding methods like Co-occurrence and fastText, integrated within a support vector machine framework.</a:t>
            </a:r>
            <a:endParaRPr sz="1500"/>
          </a:p>
          <a:p>
            <a:pPr indent="-323850" lvl="0" marL="457200" marR="0" rtl="0" algn="l">
              <a:lnSpc>
                <a:spcPct val="150000"/>
              </a:lnSpc>
              <a:spcBef>
                <a:spcPts val="0"/>
              </a:spcBef>
              <a:spcAft>
                <a:spcPts val="0"/>
              </a:spcAft>
              <a:buSzPts val="1500"/>
              <a:buChar char="▷"/>
            </a:pPr>
            <a:r>
              <a:rPr b="1" lang="en" sz="1500"/>
              <a:t>Findings:</a:t>
            </a:r>
            <a:r>
              <a:rPr lang="en" sz="1500"/>
              <a:t> Extensive testing reveals that text data is highly effective in distinguishing influential posts, demonstrating the potential of this approach in the realm of influencer marketing.</a:t>
            </a:r>
            <a:endParaRPr sz="1500"/>
          </a:p>
        </p:txBody>
      </p:sp>
      <p:sp>
        <p:nvSpPr>
          <p:cNvPr id="112" name="Google Shape;112;p1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61025" y="4132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8" name="Google Shape;118;p16"/>
          <p:cNvSpPr txBox="1"/>
          <p:nvPr>
            <p:ph idx="1" type="body"/>
          </p:nvPr>
        </p:nvSpPr>
        <p:spPr>
          <a:xfrm>
            <a:off x="761025" y="1207925"/>
            <a:ext cx="7464600" cy="34890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480"/>
              </a:spcBef>
              <a:spcAft>
                <a:spcPts val="0"/>
              </a:spcAft>
              <a:buSzPts val="1500"/>
              <a:buChar char="▷"/>
            </a:pPr>
            <a:r>
              <a:rPr b="1" lang="en" sz="1500"/>
              <a:t>Background:</a:t>
            </a:r>
            <a:endParaRPr b="1" sz="1500"/>
          </a:p>
          <a:p>
            <a:pPr indent="0" lvl="0" marL="457200" marR="0" rtl="0" algn="l">
              <a:lnSpc>
                <a:spcPct val="150000"/>
              </a:lnSpc>
              <a:spcBef>
                <a:spcPts val="480"/>
              </a:spcBef>
              <a:spcAft>
                <a:spcPts val="0"/>
              </a:spcAft>
              <a:buNone/>
            </a:pPr>
            <a:r>
              <a:rPr lang="en" sz="1500"/>
              <a:t>Highlight the shift from traditional advertising to influencer marketing due to the expansive reach and personalized impact of social media influencers.</a:t>
            </a:r>
            <a:endParaRPr sz="1500"/>
          </a:p>
          <a:p>
            <a:pPr indent="0" lvl="0" marL="457200" marR="0" rtl="0" algn="l">
              <a:lnSpc>
                <a:spcPct val="150000"/>
              </a:lnSpc>
              <a:spcBef>
                <a:spcPts val="480"/>
              </a:spcBef>
              <a:spcAft>
                <a:spcPts val="0"/>
              </a:spcAft>
              <a:buNone/>
            </a:pPr>
            <a:r>
              <a:rPr lang="en" sz="1500"/>
              <a:t>Discuss the limitations of existing methods which mainly rely on network topology and user interactions such as likes, shares, and comments.</a:t>
            </a:r>
            <a:endParaRPr b="1" sz="1500"/>
          </a:p>
          <a:p>
            <a:pPr indent="-323850" lvl="0" marL="457200" marR="0" rtl="0" algn="l">
              <a:lnSpc>
                <a:spcPct val="150000"/>
              </a:lnSpc>
              <a:spcBef>
                <a:spcPts val="480"/>
              </a:spcBef>
              <a:spcAft>
                <a:spcPts val="0"/>
              </a:spcAft>
              <a:buSzPts val="1500"/>
              <a:buChar char="▷"/>
            </a:pPr>
            <a:r>
              <a:rPr b="1" lang="en" sz="1500"/>
              <a:t>Paper's goal: </a:t>
            </a:r>
            <a:endParaRPr b="1" sz="1500"/>
          </a:p>
          <a:p>
            <a:pPr indent="0" lvl="0" marL="457200" marR="0" rtl="0" algn="l">
              <a:lnSpc>
                <a:spcPct val="150000"/>
              </a:lnSpc>
              <a:spcBef>
                <a:spcPts val="480"/>
              </a:spcBef>
              <a:spcAft>
                <a:spcPts val="0"/>
              </a:spcAft>
              <a:buNone/>
            </a:pPr>
            <a:r>
              <a:rPr lang="en" sz="1500"/>
              <a:t>To leverage text analysis of user-generated content to identify influential posts and users on Instagram.</a:t>
            </a:r>
            <a:endParaRPr sz="1100">
              <a:solidFill>
                <a:srgbClr val="3C4043"/>
              </a:solidFill>
              <a:highlight>
                <a:srgbClr val="FFFFFF"/>
              </a:highlight>
              <a:latin typeface="Arial"/>
              <a:ea typeface="Arial"/>
              <a:cs typeface="Arial"/>
              <a:sym typeface="Arial"/>
            </a:endParaRPr>
          </a:p>
        </p:txBody>
      </p:sp>
      <p:sp>
        <p:nvSpPr>
          <p:cNvPr id="119" name="Google Shape;119;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08275" y="3517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25" name="Google Shape;125;p17"/>
          <p:cNvSpPr txBox="1"/>
          <p:nvPr>
            <p:ph idx="1" type="body"/>
          </p:nvPr>
        </p:nvSpPr>
        <p:spPr>
          <a:xfrm>
            <a:off x="708275" y="1098625"/>
            <a:ext cx="7464600" cy="3489000"/>
          </a:xfrm>
          <a:prstGeom prst="rect">
            <a:avLst/>
          </a:prstGeom>
        </p:spPr>
        <p:txBody>
          <a:bodyPr anchorCtr="0" anchor="t" bIns="91425" lIns="91425" spcFirstLastPara="1" rIns="91425" wrap="square" tIns="91425">
            <a:noAutofit/>
          </a:bodyPr>
          <a:lstStyle/>
          <a:p>
            <a:pPr indent="0" lvl="0" marL="0" marR="0" rtl="0" algn="l">
              <a:lnSpc>
                <a:spcPct val="150000"/>
              </a:lnSpc>
              <a:spcBef>
                <a:spcPts val="480"/>
              </a:spcBef>
              <a:spcAft>
                <a:spcPts val="0"/>
              </a:spcAft>
              <a:buNone/>
            </a:pPr>
            <a:r>
              <a:rPr b="1" lang="en" sz="1500"/>
              <a:t>Current Existing solutions for identifying influencers in social media networks</a:t>
            </a:r>
            <a:r>
              <a:rPr b="1" lang="en" sz="1500"/>
              <a:t>:</a:t>
            </a:r>
            <a:endParaRPr b="1" sz="1500"/>
          </a:p>
          <a:p>
            <a:pPr indent="-323850" lvl="0" marL="914400" marR="0" rtl="0" algn="l">
              <a:lnSpc>
                <a:spcPct val="150000"/>
              </a:lnSpc>
              <a:spcBef>
                <a:spcPts val="480"/>
              </a:spcBef>
              <a:spcAft>
                <a:spcPts val="0"/>
              </a:spcAft>
              <a:buSzPts val="1500"/>
              <a:buAutoNum type="arabicPeriod"/>
            </a:pPr>
            <a:r>
              <a:rPr b="1" lang="en" sz="1500"/>
              <a:t>Topological-based methods: </a:t>
            </a:r>
            <a:r>
              <a:rPr lang="en" sz="1500"/>
              <a:t>Analyze the structural connections within the network, identifying influencers based on their position within the graph.</a:t>
            </a:r>
            <a:endParaRPr sz="1500"/>
          </a:p>
          <a:p>
            <a:pPr indent="-323850" lvl="0" marL="914400" marR="0" rtl="0" algn="l">
              <a:lnSpc>
                <a:spcPct val="150000"/>
              </a:lnSpc>
              <a:spcBef>
                <a:spcPts val="0"/>
              </a:spcBef>
              <a:spcAft>
                <a:spcPts val="0"/>
              </a:spcAft>
              <a:buSzPts val="1500"/>
              <a:buAutoNum type="arabicPeriod"/>
            </a:pPr>
            <a:r>
              <a:rPr b="1" lang="en" sz="1500"/>
              <a:t>Interaction-based methods: </a:t>
            </a:r>
            <a:r>
              <a:rPr lang="en" sz="1500"/>
              <a:t>Focus on user engagement metrics like likes and comments to assess influence.</a:t>
            </a:r>
            <a:endParaRPr sz="1500"/>
          </a:p>
          <a:p>
            <a:pPr indent="-323850" lvl="0" marL="914400" marR="0" rtl="0" algn="l">
              <a:lnSpc>
                <a:spcPct val="150000"/>
              </a:lnSpc>
              <a:spcBef>
                <a:spcPts val="0"/>
              </a:spcBef>
              <a:spcAft>
                <a:spcPts val="0"/>
              </a:spcAft>
              <a:buSzPts val="1500"/>
              <a:buAutoNum type="arabicPeriod"/>
            </a:pPr>
            <a:r>
              <a:rPr b="1" lang="en" sz="1500"/>
              <a:t>Topic-based methods: </a:t>
            </a:r>
            <a:r>
              <a:rPr lang="en" sz="1500"/>
              <a:t>Consider the content of the posts, especially keywords and topics, to determine influence.</a:t>
            </a:r>
            <a:endParaRPr sz="1500"/>
          </a:p>
          <a:p>
            <a:pPr indent="0" lvl="0" marL="0" marR="0" rtl="0" algn="l">
              <a:lnSpc>
                <a:spcPct val="150000"/>
              </a:lnSpc>
              <a:spcBef>
                <a:spcPts val="480"/>
              </a:spcBef>
              <a:spcAft>
                <a:spcPts val="0"/>
              </a:spcAft>
              <a:buNone/>
            </a:pPr>
            <a:r>
              <a:rPr lang="en" sz="1500"/>
              <a:t>The method proposed in this paper is closer to the topic-based </a:t>
            </a:r>
            <a:r>
              <a:rPr lang="en" sz="1500"/>
              <a:t>approaches in that it mainly focuses on User generated content.</a:t>
            </a:r>
            <a:endParaRPr sz="1500"/>
          </a:p>
        </p:txBody>
      </p:sp>
      <p:sp>
        <p:nvSpPr>
          <p:cNvPr id="126" name="Google Shape;126;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9700" y="4132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Analysis Approach</a:t>
            </a:r>
            <a:endParaRPr/>
          </a:p>
        </p:txBody>
      </p:sp>
      <p:sp>
        <p:nvSpPr>
          <p:cNvPr id="132" name="Google Shape;132;p18"/>
          <p:cNvSpPr txBox="1"/>
          <p:nvPr>
            <p:ph idx="1" type="body"/>
          </p:nvPr>
        </p:nvSpPr>
        <p:spPr>
          <a:xfrm>
            <a:off x="839700" y="1171425"/>
            <a:ext cx="7464600" cy="29118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480"/>
              </a:spcBef>
              <a:spcAft>
                <a:spcPts val="0"/>
              </a:spcAft>
              <a:buSzPts val="1500"/>
              <a:buChar char="▷"/>
            </a:pPr>
            <a:r>
              <a:rPr b="1" lang="en" sz="1500"/>
              <a:t>Preprocessing:</a:t>
            </a:r>
            <a:r>
              <a:rPr lang="en" sz="1500"/>
              <a:t> Outline steps such as removal of non-English words, punctuation, and mentions; conversion to lowercase; tokenization; removal of stopwords; and stemming.</a:t>
            </a:r>
            <a:endParaRPr sz="1500"/>
          </a:p>
          <a:p>
            <a:pPr indent="-323850" lvl="0" marL="457200" marR="0" rtl="0" algn="l">
              <a:lnSpc>
                <a:spcPct val="150000"/>
              </a:lnSpc>
              <a:spcBef>
                <a:spcPts val="0"/>
              </a:spcBef>
              <a:spcAft>
                <a:spcPts val="0"/>
              </a:spcAft>
              <a:buSzPts val="1500"/>
              <a:buChar char="▷"/>
            </a:pPr>
            <a:r>
              <a:rPr b="1" lang="en" sz="1500"/>
              <a:t>Word Embedding Techniques: </a:t>
            </a:r>
            <a:r>
              <a:rPr lang="en" sz="1500"/>
              <a:t>Describe the use of Co-occurrence and fastText methods to create numerical representations of words in captions and hashtags.</a:t>
            </a:r>
            <a:endParaRPr sz="1500"/>
          </a:p>
          <a:p>
            <a:pPr indent="-323850" lvl="0" marL="457200" marR="0" rtl="0" algn="l">
              <a:lnSpc>
                <a:spcPct val="150000"/>
              </a:lnSpc>
              <a:spcBef>
                <a:spcPts val="0"/>
              </a:spcBef>
              <a:spcAft>
                <a:spcPts val="0"/>
              </a:spcAft>
              <a:buSzPts val="1500"/>
              <a:buChar char="▷"/>
            </a:pPr>
            <a:r>
              <a:rPr b="1" lang="en" sz="1500"/>
              <a:t>Classification with SVM: </a:t>
            </a:r>
            <a:r>
              <a:rPr lang="en" sz="1500"/>
              <a:t>Explain how these embeddings are fed into a support vector machine to classify posts as influential or non-influential based on their textual content.</a:t>
            </a:r>
            <a:endParaRPr sz="1500"/>
          </a:p>
        </p:txBody>
      </p:sp>
      <p:sp>
        <p:nvSpPr>
          <p:cNvPr id="133" name="Google Shape;133;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0" y="3324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Essay Pipeline</a:t>
            </a:r>
            <a:endParaRPr/>
          </a:p>
        </p:txBody>
      </p:sp>
      <p:sp>
        <p:nvSpPr>
          <p:cNvPr id="139" name="Google Shape;139;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0" name="Google Shape;140;p19"/>
          <p:cNvGrpSpPr/>
          <p:nvPr/>
        </p:nvGrpSpPr>
        <p:grpSpPr>
          <a:xfrm>
            <a:off x="3243125" y="1189875"/>
            <a:ext cx="2129196" cy="3289888"/>
            <a:chOff x="4729124" y="1101687"/>
            <a:chExt cx="3800100" cy="3289888"/>
          </a:xfrm>
        </p:grpSpPr>
        <p:sp>
          <p:nvSpPr>
            <p:cNvPr id="141" name="Google Shape;141;p19"/>
            <p:cNvSpPr/>
            <p:nvPr/>
          </p:nvSpPr>
          <p:spPr>
            <a:xfrm>
              <a:off x="4729124" y="1101687"/>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captions</a:t>
              </a:r>
              <a:endParaRPr>
                <a:solidFill>
                  <a:srgbClr val="FFFFFF"/>
                </a:solidFill>
                <a:latin typeface="Roboto"/>
                <a:ea typeface="Roboto"/>
                <a:cs typeface="Roboto"/>
                <a:sym typeface="Roboto"/>
              </a:endParaRPr>
            </a:p>
          </p:txBody>
        </p:sp>
        <p:sp>
          <p:nvSpPr>
            <p:cNvPr id="142" name="Google Shape;142;p19"/>
            <p:cNvSpPr txBox="1"/>
            <p:nvPr/>
          </p:nvSpPr>
          <p:spPr>
            <a:xfrm>
              <a:off x="5024083" y="1775875"/>
              <a:ext cx="2929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rgbClr val="FFFFFF"/>
                  </a:highlight>
                  <a:latin typeface="Lato"/>
                  <a:ea typeface="Lato"/>
                  <a:cs typeface="Lato"/>
                  <a:sym typeface="Lato"/>
                </a:rPr>
                <a:t>Employed Word2Vec and FastText for semantic word vector representations, and co-occurrence statistics to capture contextual relationships between words.</a:t>
              </a:r>
              <a:endParaRPr sz="800">
                <a:solidFill>
                  <a:schemeClr val="dk1"/>
                </a:solidFill>
                <a:latin typeface="Lato"/>
                <a:ea typeface="Lato"/>
                <a:cs typeface="Lato"/>
                <a:sym typeface="Lato"/>
              </a:endParaRPr>
            </a:p>
          </p:txBody>
        </p:sp>
      </p:grpSp>
      <p:grpSp>
        <p:nvGrpSpPr>
          <p:cNvPr id="143" name="Google Shape;143;p19"/>
          <p:cNvGrpSpPr/>
          <p:nvPr/>
        </p:nvGrpSpPr>
        <p:grpSpPr>
          <a:xfrm>
            <a:off x="0" y="1189875"/>
            <a:ext cx="1898601" cy="3767375"/>
            <a:chOff x="0" y="1190000"/>
            <a:chExt cx="2914200" cy="3767375"/>
          </a:xfrm>
        </p:grpSpPr>
        <p:sp>
          <p:nvSpPr>
            <p:cNvPr id="144" name="Google Shape;144;p19"/>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Text Processing</a:t>
              </a:r>
              <a:endParaRPr>
                <a:solidFill>
                  <a:srgbClr val="FFFFFF"/>
                </a:solidFill>
                <a:latin typeface="Roboto"/>
                <a:ea typeface="Roboto"/>
                <a:cs typeface="Roboto"/>
                <a:sym typeface="Roboto"/>
              </a:endParaRPr>
            </a:p>
          </p:txBody>
        </p:sp>
        <p:sp>
          <p:nvSpPr>
            <p:cNvPr id="145" name="Google Shape;145;p19"/>
            <p:cNvSpPr txBox="1"/>
            <p:nvPr/>
          </p:nvSpPr>
          <p:spPr>
            <a:xfrm>
              <a:off x="0" y="1864075"/>
              <a:ext cx="2914200" cy="30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rgbClr val="FFFFFF"/>
                  </a:highlight>
                  <a:latin typeface="Lato"/>
                  <a:ea typeface="Lato"/>
                  <a:cs typeface="Lato"/>
                  <a:sym typeface="Lato"/>
                </a:rPr>
                <a:t>Removed non-essential text elements, standardized text format, tokenized, removed common words, and reduced words to their root forms to simplify and focus the analysis on key content.</a:t>
              </a:r>
              <a:endParaRPr sz="1000">
                <a:solidFill>
                  <a:schemeClr val="dk1"/>
                </a:solidFill>
                <a:highlight>
                  <a:srgbClr val="FFFFFF"/>
                </a:highlight>
                <a:latin typeface="Lato"/>
                <a:ea typeface="Lato"/>
                <a:cs typeface="Lato"/>
                <a:sym typeface="Lato"/>
              </a:endParaRPr>
            </a:p>
          </p:txBody>
        </p:sp>
      </p:grpSp>
      <p:grpSp>
        <p:nvGrpSpPr>
          <p:cNvPr id="146" name="Google Shape;146;p19"/>
          <p:cNvGrpSpPr/>
          <p:nvPr/>
        </p:nvGrpSpPr>
        <p:grpSpPr>
          <a:xfrm>
            <a:off x="1551148" y="1191188"/>
            <a:ext cx="2067729" cy="3287350"/>
            <a:chOff x="2303027" y="1189788"/>
            <a:chExt cx="3946800" cy="3287350"/>
          </a:xfrm>
        </p:grpSpPr>
        <p:sp>
          <p:nvSpPr>
            <p:cNvPr id="147" name="Google Shape;147;p19"/>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weighting</a:t>
              </a:r>
              <a:endParaRPr>
                <a:solidFill>
                  <a:srgbClr val="FFFFFF"/>
                </a:solidFill>
                <a:latin typeface="Roboto"/>
                <a:ea typeface="Roboto"/>
                <a:cs typeface="Roboto"/>
                <a:sym typeface="Roboto"/>
              </a:endParaRPr>
            </a:p>
          </p:txBody>
        </p:sp>
        <p:sp>
          <p:nvSpPr>
            <p:cNvPr id="148" name="Google Shape;148;p19"/>
            <p:cNvSpPr txBox="1"/>
            <p:nvPr/>
          </p:nvSpPr>
          <p:spPr>
            <a:xfrm>
              <a:off x="2742547" y="186143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rgbClr val="FFFFFF"/>
                  </a:highlight>
                  <a:latin typeface="Lato"/>
                  <a:ea typeface="Lato"/>
                  <a:cs typeface="Lato"/>
                  <a:sym typeface="Lato"/>
                </a:rPr>
                <a:t>Utilized TF-IDF to emphasize words that are frequent in individual posts but rare across all posts, highlighting their unique importance</a:t>
              </a:r>
              <a:r>
                <a:rPr lang="en" sz="800">
                  <a:solidFill>
                    <a:schemeClr val="dk1"/>
                  </a:solidFill>
                  <a:latin typeface="Lato"/>
                  <a:ea typeface="Lato"/>
                  <a:cs typeface="Lato"/>
                  <a:sym typeface="Lato"/>
                </a:rPr>
                <a:t>.</a:t>
              </a:r>
              <a:endParaRPr sz="8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p:txBody>
        </p:sp>
      </p:grpSp>
      <p:sp>
        <p:nvSpPr>
          <p:cNvPr id="149" name="Google Shape;149;p19"/>
          <p:cNvSpPr/>
          <p:nvPr/>
        </p:nvSpPr>
        <p:spPr>
          <a:xfrm>
            <a:off x="4858450" y="1189875"/>
            <a:ext cx="20676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Representing hashtags</a:t>
            </a:r>
            <a:endParaRPr>
              <a:solidFill>
                <a:srgbClr val="FFFFFF"/>
              </a:solidFill>
              <a:latin typeface="Roboto"/>
              <a:ea typeface="Roboto"/>
              <a:cs typeface="Roboto"/>
              <a:sym typeface="Roboto"/>
            </a:endParaRPr>
          </a:p>
        </p:txBody>
      </p:sp>
      <p:sp>
        <p:nvSpPr>
          <p:cNvPr id="150" name="Google Shape;150;p19"/>
          <p:cNvSpPr/>
          <p:nvPr/>
        </p:nvSpPr>
        <p:spPr>
          <a:xfrm>
            <a:off x="6559398" y="1189875"/>
            <a:ext cx="2067729"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151" name="Google Shape;151;p19"/>
          <p:cNvSpPr txBox="1"/>
          <p:nvPr/>
        </p:nvSpPr>
        <p:spPr>
          <a:xfrm>
            <a:off x="5075540" y="1858863"/>
            <a:ext cx="16413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rgbClr val="FFFFFF"/>
                </a:highlight>
                <a:latin typeface="Lato"/>
                <a:ea typeface="Lato"/>
                <a:cs typeface="Lato"/>
                <a:sym typeface="Lato"/>
              </a:rPr>
              <a:t>Generated a co-occurrence matrix and affinity matrix to analyze and visualize the relationships and clustering among hashtags.</a:t>
            </a:r>
            <a:endParaRPr sz="800">
              <a:solidFill>
                <a:schemeClr val="dk1"/>
              </a:solidFill>
              <a:latin typeface="Lato"/>
              <a:ea typeface="Lato"/>
              <a:cs typeface="Lato"/>
              <a:sym typeface="Lato"/>
            </a:endParaRPr>
          </a:p>
        </p:txBody>
      </p:sp>
      <p:sp>
        <p:nvSpPr>
          <p:cNvPr id="152" name="Google Shape;152;p19"/>
          <p:cNvSpPr txBox="1"/>
          <p:nvPr/>
        </p:nvSpPr>
        <p:spPr>
          <a:xfrm>
            <a:off x="6716840" y="1858863"/>
            <a:ext cx="1641300" cy="26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000">
                <a:solidFill>
                  <a:schemeClr val="dk1"/>
                </a:solidFill>
                <a:highlight>
                  <a:srgbClr val="FFFFFF"/>
                </a:highlight>
                <a:latin typeface="Lato"/>
                <a:ea typeface="Lato"/>
                <a:cs typeface="Lato"/>
                <a:sym typeface="Lato"/>
              </a:rPr>
              <a:t>Applied Support Vector Machine classifiers to distinguish influential from non-influential posts, combining results using kernel functions and adjusting their contributions for optimal classification.</a:t>
            </a:r>
            <a:endParaRPr sz="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2.</a:t>
            </a:r>
            <a:endParaRPr sz="7200">
              <a:solidFill>
                <a:schemeClr val="accent2"/>
              </a:solidFill>
            </a:endParaRPr>
          </a:p>
          <a:p>
            <a:pPr indent="0" lvl="0" marL="0" rtl="0" algn="ctr">
              <a:spcBef>
                <a:spcPts val="0"/>
              </a:spcBef>
              <a:spcAft>
                <a:spcPts val="0"/>
              </a:spcAft>
              <a:buNone/>
            </a:pPr>
            <a:r>
              <a:rPr lang="en"/>
              <a:t>Proposed Method</a:t>
            </a:r>
            <a:endParaRPr/>
          </a:p>
        </p:txBody>
      </p:sp>
      <p:sp>
        <p:nvSpPr>
          <p:cNvPr id="158" name="Google Shape;158;p20"/>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9" name="Google Shape;159;p20"/>
          <p:cNvSpPr txBox="1"/>
          <p:nvPr/>
        </p:nvSpPr>
        <p:spPr>
          <a:xfrm>
            <a:off x="806250" y="2845400"/>
            <a:ext cx="7725600" cy="8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Detailed description of the approach</a:t>
            </a:r>
            <a:endParaRPr b="1" sz="20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