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78" r:id="rId4"/>
    <p:sldId id="265" r:id="rId5"/>
    <p:sldId id="261" r:id="rId6"/>
    <p:sldId id="280" r:id="rId7"/>
    <p:sldId id="273" r:id="rId8"/>
    <p:sldId id="272" r:id="rId9"/>
    <p:sldId id="268" r:id="rId10"/>
    <p:sldId id="269" r:id="rId11"/>
    <p:sldId id="274" r:id="rId12"/>
    <p:sldId id="275" r:id="rId13"/>
    <p:sldId id="259"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BE0BB0-CEA8-4B67-A34F-9BA7E132DDF0}" v="370" dt="2024-11-28T03:16:11.5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Sheet1!$A$4</c:f>
              <c:strCache>
                <c:ptCount val="1"/>
                <c:pt idx="0">
                  <c:v>CCC</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Sheet1!$B$2:$H$2</c:f>
              <c:numCache>
                <c:formatCode>General</c:formatCode>
                <c:ptCount val="7"/>
                <c:pt idx="0">
                  <c:v>3</c:v>
                </c:pt>
                <c:pt idx="1">
                  <c:v>4</c:v>
                </c:pt>
                <c:pt idx="2">
                  <c:v>5</c:v>
                </c:pt>
                <c:pt idx="3">
                  <c:v>6</c:v>
                </c:pt>
                <c:pt idx="4">
                  <c:v>7</c:v>
                </c:pt>
                <c:pt idx="5">
                  <c:v>8</c:v>
                </c:pt>
                <c:pt idx="6">
                  <c:v>9</c:v>
                </c:pt>
              </c:numCache>
            </c:numRef>
          </c:cat>
          <c:val>
            <c:numRef>
              <c:f>Sheet1!$B$4:$H$4</c:f>
              <c:numCache>
                <c:formatCode>General</c:formatCode>
                <c:ptCount val="7"/>
                <c:pt idx="0">
                  <c:v>95.058000000000007</c:v>
                </c:pt>
                <c:pt idx="1">
                  <c:v>118.80800000000001</c:v>
                </c:pt>
                <c:pt idx="2">
                  <c:v>108.587</c:v>
                </c:pt>
                <c:pt idx="3">
                  <c:v>109.664</c:v>
                </c:pt>
                <c:pt idx="4">
                  <c:v>109.33799999999999</c:v>
                </c:pt>
                <c:pt idx="5">
                  <c:v>106.509</c:v>
                </c:pt>
                <c:pt idx="6">
                  <c:v>98.162000000000006</c:v>
                </c:pt>
              </c:numCache>
            </c:numRef>
          </c:val>
          <c:smooth val="0"/>
          <c:extLst>
            <c:ext xmlns:c16="http://schemas.microsoft.com/office/drawing/2014/chart" uri="{C3380CC4-5D6E-409C-BE32-E72D297353CC}">
              <c16:uniqueId val="{00000000-D433-40D4-9039-B7DFA0635A2B}"/>
            </c:ext>
          </c:extLst>
        </c:ser>
        <c:dLbls>
          <c:dLblPos val="t"/>
          <c:showLegendKey val="0"/>
          <c:showVal val="1"/>
          <c:showCatName val="0"/>
          <c:showSerName val="0"/>
          <c:showPercent val="0"/>
          <c:showBubbleSize val="0"/>
        </c:dLbls>
        <c:marker val="1"/>
        <c:smooth val="0"/>
        <c:axId val="1427985808"/>
        <c:axId val="1427991088"/>
      </c:lineChart>
      <c:catAx>
        <c:axId val="14279858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Num of Clusters</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427991088"/>
        <c:crosses val="autoZero"/>
        <c:auto val="1"/>
        <c:lblAlgn val="ctr"/>
        <c:lblOffset val="100"/>
        <c:noMultiLvlLbl val="0"/>
      </c:catAx>
      <c:valAx>
        <c:axId val="1427991088"/>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CCC</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7985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Sheet1!$A$5</c:f>
              <c:strCache>
                <c:ptCount val="1"/>
                <c:pt idx="0">
                  <c:v>Pseudo F</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Sheet1!$B$2:$H$2</c:f>
              <c:numCache>
                <c:formatCode>General</c:formatCode>
                <c:ptCount val="7"/>
                <c:pt idx="0">
                  <c:v>3</c:v>
                </c:pt>
                <c:pt idx="1">
                  <c:v>4</c:v>
                </c:pt>
                <c:pt idx="2">
                  <c:v>5</c:v>
                </c:pt>
                <c:pt idx="3">
                  <c:v>6</c:v>
                </c:pt>
                <c:pt idx="4">
                  <c:v>7</c:v>
                </c:pt>
                <c:pt idx="5">
                  <c:v>8</c:v>
                </c:pt>
                <c:pt idx="6">
                  <c:v>9</c:v>
                </c:pt>
              </c:numCache>
            </c:numRef>
          </c:cat>
          <c:val>
            <c:numRef>
              <c:f>Sheet1!$B$5:$H$5</c:f>
              <c:numCache>
                <c:formatCode>General</c:formatCode>
                <c:ptCount val="7"/>
                <c:pt idx="0">
                  <c:v>6163.46</c:v>
                </c:pt>
                <c:pt idx="1">
                  <c:v>5942.24</c:v>
                </c:pt>
                <c:pt idx="2">
                  <c:v>5123.1000000000004</c:v>
                </c:pt>
                <c:pt idx="3">
                  <c:v>4658.75</c:v>
                </c:pt>
                <c:pt idx="4">
                  <c:v>4325.5200000000004</c:v>
                </c:pt>
                <c:pt idx="5">
                  <c:v>4023.44</c:v>
                </c:pt>
                <c:pt idx="6">
                  <c:v>3712.53</c:v>
                </c:pt>
              </c:numCache>
            </c:numRef>
          </c:val>
          <c:smooth val="0"/>
          <c:extLst>
            <c:ext xmlns:c16="http://schemas.microsoft.com/office/drawing/2014/chart" uri="{C3380CC4-5D6E-409C-BE32-E72D297353CC}">
              <c16:uniqueId val="{00000000-6BB5-4596-91DA-B5C56C8832FE}"/>
            </c:ext>
          </c:extLst>
        </c:ser>
        <c:dLbls>
          <c:dLblPos val="t"/>
          <c:showLegendKey val="0"/>
          <c:showVal val="1"/>
          <c:showCatName val="0"/>
          <c:showSerName val="0"/>
          <c:showPercent val="0"/>
          <c:showBubbleSize val="0"/>
        </c:dLbls>
        <c:marker val="1"/>
        <c:smooth val="0"/>
        <c:axId val="1416265072"/>
        <c:axId val="1416265552"/>
      </c:lineChart>
      <c:catAx>
        <c:axId val="14162650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Num of Clusters</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416265552"/>
        <c:crosses val="autoZero"/>
        <c:auto val="1"/>
        <c:lblAlgn val="ctr"/>
        <c:lblOffset val="100"/>
        <c:noMultiLvlLbl val="0"/>
      </c:catAx>
      <c:valAx>
        <c:axId val="1416265552"/>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Pseudo F Statistic</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62650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2D90BB-D49C-4935-A10E-838BD34F5EFC}"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7BBD7D0D-1C0B-4FB5-95E2-754ED4DE03D8}">
      <dgm:prSet custT="1"/>
      <dgm:spPr/>
      <dgm:t>
        <a:bodyPr/>
        <a:lstStyle/>
        <a:p>
          <a:pPr>
            <a:lnSpc>
              <a:spcPct val="100000"/>
            </a:lnSpc>
            <a:defRPr b="1"/>
          </a:pPr>
          <a:r>
            <a:rPr lang="en-US" sz="1400" dirty="0">
              <a:solidFill>
                <a:schemeClr val="tx2">
                  <a:lumMod val="90000"/>
                  <a:lumOff val="10000"/>
                </a:schemeClr>
              </a:solidFill>
            </a:rPr>
            <a:t>Fashion Orientation</a:t>
          </a:r>
        </a:p>
      </dgm:t>
    </dgm:pt>
    <dgm:pt modelId="{AE348B9B-5F32-4381-B0CD-9D83AEB248CE}" type="parTrans" cxnId="{0B3EA213-32A1-43D2-A3A1-DDD9BDE8A2B0}">
      <dgm:prSet/>
      <dgm:spPr/>
      <dgm:t>
        <a:bodyPr/>
        <a:lstStyle/>
        <a:p>
          <a:endParaRPr lang="en-US"/>
        </a:p>
      </dgm:t>
    </dgm:pt>
    <dgm:pt modelId="{FC0B5314-1DB0-4DC5-BCB1-376F67B70570}" type="sibTrans" cxnId="{0B3EA213-32A1-43D2-A3A1-DDD9BDE8A2B0}">
      <dgm:prSet/>
      <dgm:spPr/>
      <dgm:t>
        <a:bodyPr/>
        <a:lstStyle/>
        <a:p>
          <a:endParaRPr lang="en-US"/>
        </a:p>
      </dgm:t>
    </dgm:pt>
    <dgm:pt modelId="{F62F0778-B5BE-4630-B859-69848A0CB5FE}">
      <dgm:prSet custT="1"/>
      <dgm:spPr/>
      <dgm:t>
        <a:bodyPr/>
        <a:lstStyle/>
        <a:p>
          <a:pPr algn="l">
            <a:lnSpc>
              <a:spcPct val="100000"/>
            </a:lnSpc>
            <a:buFont typeface="Arial" panose="020B0604020202020204" pitchFamily="34" charset="0"/>
            <a:buChar char="•"/>
          </a:pPr>
          <a:r>
            <a:rPr lang="en-US" sz="1400" b="1" dirty="0">
              <a:solidFill>
                <a:schemeClr val="tx2">
                  <a:lumMod val="90000"/>
                  <a:lumOff val="10000"/>
                </a:schemeClr>
              </a:solidFill>
            </a:rPr>
            <a:t>Impulse Buying</a:t>
          </a:r>
          <a:r>
            <a:rPr lang="en-US" sz="1400" dirty="0">
              <a:solidFill>
                <a:schemeClr val="tx2">
                  <a:lumMod val="90000"/>
                  <a:lumOff val="10000"/>
                </a:schemeClr>
              </a:solidFill>
            </a:rPr>
            <a:t>: Often buy clothes I don’t really need.</a:t>
          </a:r>
        </a:p>
      </dgm:t>
    </dgm:pt>
    <dgm:pt modelId="{40647959-7275-453B-B253-FE7EE1D6A003}" type="parTrans" cxnId="{683FE68A-7CF8-45CD-983F-6DB35B68B5BF}">
      <dgm:prSet/>
      <dgm:spPr/>
      <dgm:t>
        <a:bodyPr/>
        <a:lstStyle/>
        <a:p>
          <a:endParaRPr lang="en-US"/>
        </a:p>
      </dgm:t>
    </dgm:pt>
    <dgm:pt modelId="{7854E65F-CF18-47C5-BB73-74B04B784427}" type="sibTrans" cxnId="{683FE68A-7CF8-45CD-983F-6DB35B68B5BF}">
      <dgm:prSet/>
      <dgm:spPr/>
      <dgm:t>
        <a:bodyPr/>
        <a:lstStyle/>
        <a:p>
          <a:endParaRPr lang="en-US"/>
        </a:p>
      </dgm:t>
    </dgm:pt>
    <dgm:pt modelId="{CC6E1048-0EF9-40F3-9910-9C17444C07E4}">
      <dgm:prSet custT="1"/>
      <dgm:spPr/>
      <dgm:t>
        <a:bodyPr/>
        <a:lstStyle/>
        <a:p>
          <a:pPr algn="l">
            <a:lnSpc>
              <a:spcPct val="100000"/>
            </a:lnSpc>
            <a:buFont typeface="Arial" panose="020B0604020202020204" pitchFamily="34" charset="0"/>
            <a:buChar char="•"/>
          </a:pPr>
          <a:r>
            <a:rPr lang="en-US" sz="1400" b="1" dirty="0">
              <a:solidFill>
                <a:schemeClr val="tx2">
                  <a:lumMod val="90000"/>
                  <a:lumOff val="10000"/>
                </a:schemeClr>
              </a:solidFill>
            </a:rPr>
            <a:t>Fashion Influence</a:t>
          </a:r>
          <a:r>
            <a:rPr lang="en-US" sz="1400" dirty="0">
              <a:solidFill>
                <a:schemeClr val="tx2">
                  <a:lumMod val="90000"/>
                  <a:lumOff val="10000"/>
                </a:schemeClr>
              </a:solidFill>
            </a:rPr>
            <a:t>: Fashion magazines play a major role in my purchase decisions.</a:t>
          </a:r>
        </a:p>
      </dgm:t>
    </dgm:pt>
    <dgm:pt modelId="{F8A5925F-17A4-41E3-B5B6-34838099B2BB}" type="parTrans" cxnId="{07E10557-1DCE-4E08-AC18-773141FE5294}">
      <dgm:prSet/>
      <dgm:spPr/>
      <dgm:t>
        <a:bodyPr/>
        <a:lstStyle/>
        <a:p>
          <a:endParaRPr lang="en-US"/>
        </a:p>
      </dgm:t>
    </dgm:pt>
    <dgm:pt modelId="{B8E8AC1A-0791-4A9D-83A3-2CF173F2C8E1}" type="sibTrans" cxnId="{07E10557-1DCE-4E08-AC18-773141FE5294}">
      <dgm:prSet/>
      <dgm:spPr/>
      <dgm:t>
        <a:bodyPr/>
        <a:lstStyle/>
        <a:p>
          <a:endParaRPr lang="en-US"/>
        </a:p>
      </dgm:t>
    </dgm:pt>
    <dgm:pt modelId="{5F8AB90D-8DA6-44A3-B459-C181D7A8ABAF}">
      <dgm:prSet custT="1"/>
      <dgm:spPr/>
      <dgm:t>
        <a:bodyPr/>
        <a:lstStyle/>
        <a:p>
          <a:pPr algn="l">
            <a:lnSpc>
              <a:spcPct val="100000"/>
            </a:lnSpc>
            <a:buFont typeface="Arial" panose="020B0604020202020204" pitchFamily="34" charset="0"/>
            <a:buChar char="•"/>
          </a:pPr>
          <a:r>
            <a:rPr lang="en-US" sz="1400" b="1" dirty="0">
              <a:solidFill>
                <a:schemeClr val="tx2">
                  <a:lumMod val="90000"/>
                  <a:lumOff val="10000"/>
                </a:schemeClr>
              </a:solidFill>
            </a:rPr>
            <a:t>Style Experimentation</a:t>
          </a:r>
          <a:r>
            <a:rPr lang="en-US" sz="1400" dirty="0">
              <a:solidFill>
                <a:schemeClr val="tx2">
                  <a:lumMod val="90000"/>
                  <a:lumOff val="10000"/>
                </a:schemeClr>
              </a:solidFill>
            </a:rPr>
            <a:t>: I enjoy trying out new and bold fashion styles.</a:t>
          </a:r>
        </a:p>
      </dgm:t>
    </dgm:pt>
    <dgm:pt modelId="{2DFD87D2-B6F6-4BC7-8A12-C6A0CDCFF143}" type="parTrans" cxnId="{AF60E7BD-CAA8-4374-AA6A-580E2EB8E013}">
      <dgm:prSet/>
      <dgm:spPr/>
      <dgm:t>
        <a:bodyPr/>
        <a:lstStyle/>
        <a:p>
          <a:endParaRPr lang="en-US"/>
        </a:p>
      </dgm:t>
    </dgm:pt>
    <dgm:pt modelId="{A2834ACF-008E-4468-8BF2-DD28C8D9B9F4}" type="sibTrans" cxnId="{AF60E7BD-CAA8-4374-AA6A-580E2EB8E013}">
      <dgm:prSet/>
      <dgm:spPr/>
      <dgm:t>
        <a:bodyPr/>
        <a:lstStyle/>
        <a:p>
          <a:endParaRPr lang="en-US"/>
        </a:p>
      </dgm:t>
    </dgm:pt>
    <dgm:pt modelId="{B9CD02F2-6B15-42DE-A8DD-BDA5020E1711}">
      <dgm:prSet custT="1"/>
      <dgm:spPr/>
      <dgm:t>
        <a:bodyPr/>
        <a:lstStyle/>
        <a:p>
          <a:pPr algn="l">
            <a:lnSpc>
              <a:spcPct val="100000"/>
            </a:lnSpc>
            <a:buFont typeface="Arial" panose="020B0604020202020204" pitchFamily="34" charset="0"/>
            <a:buChar char="•"/>
          </a:pPr>
          <a:r>
            <a:rPr lang="en-US" sz="1400" b="1" dirty="0">
              <a:solidFill>
                <a:schemeClr val="tx2">
                  <a:lumMod val="90000"/>
                  <a:lumOff val="10000"/>
                </a:schemeClr>
              </a:solidFill>
            </a:rPr>
            <a:t>Celebrity Influence</a:t>
          </a:r>
          <a:r>
            <a:rPr lang="en-US" sz="1400" dirty="0">
              <a:solidFill>
                <a:schemeClr val="tx2">
                  <a:lumMod val="90000"/>
                  <a:lumOff val="10000"/>
                </a:schemeClr>
              </a:solidFill>
            </a:rPr>
            <a:t>: I tend to buy products that celebrities endorse or use.</a:t>
          </a:r>
        </a:p>
      </dgm:t>
    </dgm:pt>
    <dgm:pt modelId="{9F95E8C0-F755-4684-8614-F3CD256D561E}" type="parTrans" cxnId="{F70387FC-3E27-45D7-9244-EC31E2BD60A4}">
      <dgm:prSet/>
      <dgm:spPr/>
      <dgm:t>
        <a:bodyPr/>
        <a:lstStyle/>
        <a:p>
          <a:endParaRPr lang="en-US"/>
        </a:p>
      </dgm:t>
    </dgm:pt>
    <dgm:pt modelId="{295D0637-2FE9-43BC-84E3-40639D79F5E5}" type="sibTrans" cxnId="{F70387FC-3E27-45D7-9244-EC31E2BD60A4}">
      <dgm:prSet/>
      <dgm:spPr/>
      <dgm:t>
        <a:bodyPr/>
        <a:lstStyle/>
        <a:p>
          <a:endParaRPr lang="en-US"/>
        </a:p>
      </dgm:t>
    </dgm:pt>
    <dgm:pt modelId="{CDCC4F78-2E42-456C-9BD4-338EE8FABED3}">
      <dgm:prSet custT="1"/>
      <dgm:spPr/>
      <dgm:t>
        <a:bodyPr/>
        <a:lstStyle/>
        <a:p>
          <a:pPr>
            <a:lnSpc>
              <a:spcPct val="100000"/>
            </a:lnSpc>
            <a:defRPr b="1"/>
          </a:pPr>
          <a:r>
            <a:rPr lang="en-US" sz="1400" dirty="0">
              <a:solidFill>
                <a:schemeClr val="tx2">
                  <a:lumMod val="90000"/>
                  <a:lumOff val="10000"/>
                </a:schemeClr>
              </a:solidFill>
            </a:rPr>
            <a:t>Practicality Orientation</a:t>
          </a:r>
        </a:p>
      </dgm:t>
    </dgm:pt>
    <dgm:pt modelId="{BCE9399E-07E0-4FCC-9E32-91F09C66BEE9}" type="parTrans" cxnId="{DB7BA79C-305F-43CE-993F-08DC589B6DF5}">
      <dgm:prSet/>
      <dgm:spPr/>
      <dgm:t>
        <a:bodyPr/>
        <a:lstStyle/>
        <a:p>
          <a:endParaRPr lang="en-US"/>
        </a:p>
      </dgm:t>
    </dgm:pt>
    <dgm:pt modelId="{90405909-3453-4D9C-8926-7A807E11E009}" type="sibTrans" cxnId="{DB7BA79C-305F-43CE-993F-08DC589B6DF5}">
      <dgm:prSet/>
      <dgm:spPr/>
      <dgm:t>
        <a:bodyPr/>
        <a:lstStyle/>
        <a:p>
          <a:endParaRPr lang="en-US"/>
        </a:p>
      </dgm:t>
    </dgm:pt>
    <dgm:pt modelId="{09FDC407-27FC-4418-8900-A708B3F9709F}">
      <dgm:prSet custT="1"/>
      <dgm:spPr/>
      <dgm:t>
        <a:bodyPr/>
        <a:lstStyle/>
        <a:p>
          <a:pPr algn="l">
            <a:lnSpc>
              <a:spcPct val="100000"/>
            </a:lnSpc>
          </a:pPr>
          <a:r>
            <a:rPr lang="en-US" sz="1400" b="1" dirty="0">
              <a:solidFill>
                <a:schemeClr val="tx2">
                  <a:lumMod val="90000"/>
                  <a:lumOff val="10000"/>
                </a:schemeClr>
              </a:solidFill>
            </a:rPr>
            <a:t>Brand and Image</a:t>
          </a:r>
          <a:r>
            <a:rPr lang="en-US" sz="1400" dirty="0">
              <a:solidFill>
                <a:schemeClr val="tx2">
                  <a:lumMod val="90000"/>
                  <a:lumOff val="10000"/>
                </a:schemeClr>
              </a:solidFill>
            </a:rPr>
            <a:t>: Designer labels improve a person’s image.</a:t>
          </a:r>
        </a:p>
      </dgm:t>
    </dgm:pt>
    <dgm:pt modelId="{2DF08FA8-3CE4-44E6-928A-FE6E49B033BE}" type="parTrans" cxnId="{F2BCA522-CEE3-46F9-A6E4-B7D0E5C14795}">
      <dgm:prSet/>
      <dgm:spPr/>
      <dgm:t>
        <a:bodyPr/>
        <a:lstStyle/>
        <a:p>
          <a:endParaRPr lang="en-US"/>
        </a:p>
      </dgm:t>
    </dgm:pt>
    <dgm:pt modelId="{598C1A97-9089-4A34-93E4-F23E52B6E9B4}" type="sibTrans" cxnId="{F2BCA522-CEE3-46F9-A6E4-B7D0E5C14795}">
      <dgm:prSet/>
      <dgm:spPr/>
      <dgm:t>
        <a:bodyPr/>
        <a:lstStyle/>
        <a:p>
          <a:endParaRPr lang="en-US"/>
        </a:p>
      </dgm:t>
    </dgm:pt>
    <dgm:pt modelId="{984524BB-B40C-41E7-A725-CF036EC9D210}">
      <dgm:prSet custT="1"/>
      <dgm:spPr/>
      <dgm:t>
        <a:bodyPr/>
        <a:lstStyle/>
        <a:p>
          <a:pPr algn="l">
            <a:lnSpc>
              <a:spcPct val="100000"/>
            </a:lnSpc>
          </a:pPr>
          <a:r>
            <a:rPr lang="en-US" sz="1400" b="1" dirty="0">
              <a:solidFill>
                <a:schemeClr val="tx2">
                  <a:lumMod val="90000"/>
                  <a:lumOff val="10000"/>
                </a:schemeClr>
              </a:solidFill>
            </a:rPr>
            <a:t>Functionality</a:t>
          </a:r>
          <a:r>
            <a:rPr lang="en-US" sz="1400" dirty="0">
              <a:solidFill>
                <a:schemeClr val="tx2">
                  <a:lumMod val="90000"/>
                  <a:lumOff val="10000"/>
                </a:schemeClr>
              </a:solidFill>
            </a:rPr>
            <a:t>: The functionality of clothing is the most important factor in my purchases.</a:t>
          </a:r>
        </a:p>
      </dgm:t>
    </dgm:pt>
    <dgm:pt modelId="{82FD25F4-548E-4B60-A73B-FA552F011561}" type="parTrans" cxnId="{3DB0B9B6-F86E-42F3-B7DC-C1435371FDCE}">
      <dgm:prSet/>
      <dgm:spPr/>
      <dgm:t>
        <a:bodyPr/>
        <a:lstStyle/>
        <a:p>
          <a:endParaRPr lang="en-US"/>
        </a:p>
      </dgm:t>
    </dgm:pt>
    <dgm:pt modelId="{354FCA2D-5A0A-47B7-BF3D-24A0E4B781D3}" type="sibTrans" cxnId="{3DB0B9B6-F86E-42F3-B7DC-C1435371FDCE}">
      <dgm:prSet/>
      <dgm:spPr/>
      <dgm:t>
        <a:bodyPr/>
        <a:lstStyle/>
        <a:p>
          <a:endParaRPr lang="en-US"/>
        </a:p>
      </dgm:t>
    </dgm:pt>
    <dgm:pt modelId="{7803B436-6D16-4310-A505-F43A787BCBA4}">
      <dgm:prSet custT="1"/>
      <dgm:spPr/>
      <dgm:t>
        <a:bodyPr/>
        <a:lstStyle/>
        <a:p>
          <a:pPr algn="l">
            <a:lnSpc>
              <a:spcPct val="100000"/>
            </a:lnSpc>
          </a:pPr>
          <a:r>
            <a:rPr lang="en-US" sz="1400" b="1">
              <a:solidFill>
                <a:schemeClr val="tx2">
                  <a:lumMod val="90000"/>
                  <a:lumOff val="10000"/>
                </a:schemeClr>
              </a:solidFill>
            </a:rPr>
            <a:t>Durability</a:t>
          </a:r>
          <a:r>
            <a:rPr lang="en-US" sz="1400">
              <a:solidFill>
                <a:schemeClr val="tx2">
                  <a:lumMod val="90000"/>
                  <a:lumOff val="10000"/>
                </a:schemeClr>
              </a:solidFill>
            </a:rPr>
            <a:t>: I make my clothes last as long as possible.</a:t>
          </a:r>
        </a:p>
      </dgm:t>
    </dgm:pt>
    <dgm:pt modelId="{9AEB3416-8A59-404D-B2B9-9C9029A264D6}" type="parTrans" cxnId="{18698CDD-A58C-4C9F-AEA0-5323ADA02B9F}">
      <dgm:prSet/>
      <dgm:spPr/>
      <dgm:t>
        <a:bodyPr/>
        <a:lstStyle/>
        <a:p>
          <a:endParaRPr lang="en-US"/>
        </a:p>
      </dgm:t>
    </dgm:pt>
    <dgm:pt modelId="{8E2C192A-AD85-40F8-928A-0F5568520F01}" type="sibTrans" cxnId="{18698CDD-A58C-4C9F-AEA0-5323ADA02B9F}">
      <dgm:prSet/>
      <dgm:spPr/>
      <dgm:t>
        <a:bodyPr/>
        <a:lstStyle/>
        <a:p>
          <a:endParaRPr lang="en-US"/>
        </a:p>
      </dgm:t>
    </dgm:pt>
    <dgm:pt modelId="{1201A5EA-FAFD-49D6-ADAA-61C4D2C86412}">
      <dgm:prSet custT="1"/>
      <dgm:spPr/>
      <dgm:t>
        <a:bodyPr/>
        <a:lstStyle/>
        <a:p>
          <a:pPr algn="l">
            <a:lnSpc>
              <a:spcPct val="100000"/>
            </a:lnSpc>
          </a:pPr>
          <a:r>
            <a:rPr lang="en-US" sz="1400" b="1" dirty="0">
              <a:solidFill>
                <a:schemeClr val="tx2">
                  <a:lumMod val="90000"/>
                  <a:lumOff val="10000"/>
                </a:schemeClr>
              </a:solidFill>
            </a:rPr>
            <a:t>Comfort</a:t>
          </a:r>
          <a:r>
            <a:rPr lang="en-US" sz="1400" dirty="0">
              <a:solidFill>
                <a:schemeClr val="tx2">
                  <a:lumMod val="90000"/>
                  <a:lumOff val="10000"/>
                </a:schemeClr>
              </a:solidFill>
            </a:rPr>
            <a:t>: Comfort is the most important consideration when buying clothes</a:t>
          </a:r>
        </a:p>
      </dgm:t>
    </dgm:pt>
    <dgm:pt modelId="{6B5458E7-E077-4574-AA4D-5DA058E8FC24}" type="parTrans" cxnId="{EC2C818C-C076-4FA3-A45D-53191E618877}">
      <dgm:prSet/>
      <dgm:spPr/>
      <dgm:t>
        <a:bodyPr/>
        <a:lstStyle/>
        <a:p>
          <a:endParaRPr lang="en-US"/>
        </a:p>
      </dgm:t>
    </dgm:pt>
    <dgm:pt modelId="{6EF4755C-078B-466B-91C7-B217E22F0619}" type="sibTrans" cxnId="{EC2C818C-C076-4FA3-A45D-53191E618877}">
      <dgm:prSet/>
      <dgm:spPr/>
      <dgm:t>
        <a:bodyPr/>
        <a:lstStyle/>
        <a:p>
          <a:endParaRPr lang="en-US"/>
        </a:p>
      </dgm:t>
    </dgm:pt>
    <dgm:pt modelId="{0C01EE97-CF6A-4990-832E-0255213BD137}" type="pres">
      <dgm:prSet presAssocID="{342D90BB-D49C-4935-A10E-838BD34F5EFC}" presName="root" presStyleCnt="0">
        <dgm:presLayoutVars>
          <dgm:dir/>
          <dgm:resizeHandles val="exact"/>
        </dgm:presLayoutVars>
      </dgm:prSet>
      <dgm:spPr/>
    </dgm:pt>
    <dgm:pt modelId="{8E8CCEC7-F739-46EA-A0F8-9870121D8F87}" type="pres">
      <dgm:prSet presAssocID="{7BBD7D0D-1C0B-4FB5-95E2-754ED4DE03D8}" presName="compNode" presStyleCnt="0"/>
      <dgm:spPr/>
    </dgm:pt>
    <dgm:pt modelId="{8BFCCF85-CEC0-4FF8-8049-E7377976E487}" type="pres">
      <dgm:prSet presAssocID="{7BBD7D0D-1C0B-4FB5-95E2-754ED4DE03D8}"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t="-8000" b="-8000"/>
          </a:stretch>
        </a:blipFill>
        <a:ln>
          <a:noFill/>
        </a:ln>
      </dgm:spPr>
      <dgm:extLst>
        <a:ext uri="{E40237B7-FDA0-4F09-8148-C483321AD2D9}">
          <dgm14:cNvPr xmlns:dgm14="http://schemas.microsoft.com/office/drawing/2010/diagram" id="0" name="" descr="Pants with solid fill"/>
        </a:ext>
      </dgm:extLst>
    </dgm:pt>
    <dgm:pt modelId="{A5C44ED2-12AE-47A7-950D-7E3986F50F78}" type="pres">
      <dgm:prSet presAssocID="{7BBD7D0D-1C0B-4FB5-95E2-754ED4DE03D8}" presName="iconSpace" presStyleCnt="0"/>
      <dgm:spPr/>
    </dgm:pt>
    <dgm:pt modelId="{A919AF2D-C931-40DA-BD52-A398107B4AA7}" type="pres">
      <dgm:prSet presAssocID="{7BBD7D0D-1C0B-4FB5-95E2-754ED4DE03D8}" presName="parTx" presStyleLbl="revTx" presStyleIdx="0" presStyleCnt="4">
        <dgm:presLayoutVars>
          <dgm:chMax val="0"/>
          <dgm:chPref val="0"/>
        </dgm:presLayoutVars>
      </dgm:prSet>
      <dgm:spPr/>
    </dgm:pt>
    <dgm:pt modelId="{3A5C01AF-4254-4449-AF41-AFF3E725771D}" type="pres">
      <dgm:prSet presAssocID="{7BBD7D0D-1C0B-4FB5-95E2-754ED4DE03D8}" presName="txSpace" presStyleCnt="0"/>
      <dgm:spPr/>
    </dgm:pt>
    <dgm:pt modelId="{E3EC9793-E0A6-4594-A130-441B1EBE3CD8}" type="pres">
      <dgm:prSet presAssocID="{7BBD7D0D-1C0B-4FB5-95E2-754ED4DE03D8}" presName="desTx" presStyleLbl="revTx" presStyleIdx="1" presStyleCnt="4">
        <dgm:presLayoutVars/>
      </dgm:prSet>
      <dgm:spPr/>
    </dgm:pt>
    <dgm:pt modelId="{D6CEE0ED-49CA-4348-9D14-78C21CE6D7B8}" type="pres">
      <dgm:prSet presAssocID="{FC0B5314-1DB0-4DC5-BCB1-376F67B70570}" presName="sibTrans" presStyleCnt="0"/>
      <dgm:spPr/>
    </dgm:pt>
    <dgm:pt modelId="{2A4FF084-B0A5-4CFF-B02A-0AC61748FBF4}" type="pres">
      <dgm:prSet presAssocID="{CDCC4F78-2E42-456C-9BD4-338EE8FABED3}" presName="compNode" presStyleCnt="0"/>
      <dgm:spPr/>
    </dgm:pt>
    <dgm:pt modelId="{986A18FD-0DE0-409A-85D7-283E6CD054CF}" type="pres">
      <dgm:prSet presAssocID="{CDCC4F78-2E42-456C-9BD4-338EE8FABED3}"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t="-8000" b="-8000"/>
          </a:stretch>
        </a:blipFill>
        <a:ln>
          <a:noFill/>
        </a:ln>
      </dgm:spPr>
      <dgm:extLst>
        <a:ext uri="{E40237B7-FDA0-4F09-8148-C483321AD2D9}">
          <dgm14:cNvPr xmlns:dgm14="http://schemas.microsoft.com/office/drawing/2010/diagram" id="0" name="" descr="Clipboard Badge outline"/>
        </a:ext>
      </dgm:extLst>
    </dgm:pt>
    <dgm:pt modelId="{F62A98A7-815C-482C-BC7F-FC9D51136A01}" type="pres">
      <dgm:prSet presAssocID="{CDCC4F78-2E42-456C-9BD4-338EE8FABED3}" presName="iconSpace" presStyleCnt="0"/>
      <dgm:spPr/>
    </dgm:pt>
    <dgm:pt modelId="{422B3BFA-A68A-4934-AFA5-808E8F569D62}" type="pres">
      <dgm:prSet presAssocID="{CDCC4F78-2E42-456C-9BD4-338EE8FABED3}" presName="parTx" presStyleLbl="revTx" presStyleIdx="2" presStyleCnt="4">
        <dgm:presLayoutVars>
          <dgm:chMax val="0"/>
          <dgm:chPref val="0"/>
        </dgm:presLayoutVars>
      </dgm:prSet>
      <dgm:spPr/>
    </dgm:pt>
    <dgm:pt modelId="{14566CF8-7484-4D45-861D-DE05F16D92A8}" type="pres">
      <dgm:prSet presAssocID="{CDCC4F78-2E42-456C-9BD4-338EE8FABED3}" presName="txSpace" presStyleCnt="0"/>
      <dgm:spPr/>
    </dgm:pt>
    <dgm:pt modelId="{EDB62602-8400-467D-B1F9-D243197DE9DC}" type="pres">
      <dgm:prSet presAssocID="{CDCC4F78-2E42-456C-9BD4-338EE8FABED3}" presName="desTx" presStyleLbl="revTx" presStyleIdx="3" presStyleCnt="4">
        <dgm:presLayoutVars/>
      </dgm:prSet>
      <dgm:spPr/>
    </dgm:pt>
  </dgm:ptLst>
  <dgm:cxnLst>
    <dgm:cxn modelId="{C4878313-A3E1-4CBB-B2D3-245C3C12AA44}" type="presOf" srcId="{F62F0778-B5BE-4630-B859-69848A0CB5FE}" destId="{E3EC9793-E0A6-4594-A130-441B1EBE3CD8}" srcOrd="0" destOrd="0" presId="urn:microsoft.com/office/officeart/2018/5/layout/CenteredIconLabelDescriptionList"/>
    <dgm:cxn modelId="{0B3EA213-32A1-43D2-A3A1-DDD9BDE8A2B0}" srcId="{342D90BB-D49C-4935-A10E-838BD34F5EFC}" destId="{7BBD7D0D-1C0B-4FB5-95E2-754ED4DE03D8}" srcOrd="0" destOrd="0" parTransId="{AE348B9B-5F32-4381-B0CD-9D83AEB248CE}" sibTransId="{FC0B5314-1DB0-4DC5-BCB1-376F67B70570}"/>
    <dgm:cxn modelId="{F2BCA522-CEE3-46F9-A6E4-B7D0E5C14795}" srcId="{CDCC4F78-2E42-456C-9BD4-338EE8FABED3}" destId="{09FDC407-27FC-4418-8900-A708B3F9709F}" srcOrd="0" destOrd="0" parTransId="{2DF08FA8-3CE4-44E6-928A-FE6E49B033BE}" sibTransId="{598C1A97-9089-4A34-93E4-F23E52B6E9B4}"/>
    <dgm:cxn modelId="{CF67F131-1F22-42C4-901E-478F96C7BEC1}" type="presOf" srcId="{CDCC4F78-2E42-456C-9BD4-338EE8FABED3}" destId="{422B3BFA-A68A-4934-AFA5-808E8F569D62}" srcOrd="0" destOrd="0" presId="urn:microsoft.com/office/officeart/2018/5/layout/CenteredIconLabelDescriptionList"/>
    <dgm:cxn modelId="{F9E0163C-F258-43E6-88E3-0F964F905E39}" type="presOf" srcId="{5F8AB90D-8DA6-44A3-B459-C181D7A8ABAF}" destId="{E3EC9793-E0A6-4594-A130-441B1EBE3CD8}" srcOrd="0" destOrd="2" presId="urn:microsoft.com/office/officeart/2018/5/layout/CenteredIconLabelDescriptionList"/>
    <dgm:cxn modelId="{25CAC360-8E67-463A-B3C8-05610304608A}" type="presOf" srcId="{B9CD02F2-6B15-42DE-A8DD-BDA5020E1711}" destId="{E3EC9793-E0A6-4594-A130-441B1EBE3CD8}" srcOrd="0" destOrd="3" presId="urn:microsoft.com/office/officeart/2018/5/layout/CenteredIconLabelDescriptionList"/>
    <dgm:cxn modelId="{11B57267-EDD3-4CE0-BFA6-7514DC5313BE}" type="presOf" srcId="{CC6E1048-0EF9-40F3-9910-9C17444C07E4}" destId="{E3EC9793-E0A6-4594-A130-441B1EBE3CD8}" srcOrd="0" destOrd="1" presId="urn:microsoft.com/office/officeart/2018/5/layout/CenteredIconLabelDescriptionList"/>
    <dgm:cxn modelId="{19896B6E-017F-47F1-AAD8-8D78E800F9AE}" type="presOf" srcId="{984524BB-B40C-41E7-A725-CF036EC9D210}" destId="{EDB62602-8400-467D-B1F9-D243197DE9DC}" srcOrd="0" destOrd="1" presId="urn:microsoft.com/office/officeart/2018/5/layout/CenteredIconLabelDescriptionList"/>
    <dgm:cxn modelId="{07E10557-1DCE-4E08-AC18-773141FE5294}" srcId="{7BBD7D0D-1C0B-4FB5-95E2-754ED4DE03D8}" destId="{CC6E1048-0EF9-40F3-9910-9C17444C07E4}" srcOrd="1" destOrd="0" parTransId="{F8A5925F-17A4-41E3-B5B6-34838099B2BB}" sibTransId="{B8E8AC1A-0791-4A9D-83A3-2CF173F2C8E1}"/>
    <dgm:cxn modelId="{D03A547B-6678-4C80-9670-E70EDF21278D}" type="presOf" srcId="{09FDC407-27FC-4418-8900-A708B3F9709F}" destId="{EDB62602-8400-467D-B1F9-D243197DE9DC}" srcOrd="0" destOrd="0" presId="urn:microsoft.com/office/officeart/2018/5/layout/CenteredIconLabelDescriptionList"/>
    <dgm:cxn modelId="{2B56687E-03D5-465F-9BEB-11345B548664}" type="presOf" srcId="{7BBD7D0D-1C0B-4FB5-95E2-754ED4DE03D8}" destId="{A919AF2D-C931-40DA-BD52-A398107B4AA7}" srcOrd="0" destOrd="0" presId="urn:microsoft.com/office/officeart/2018/5/layout/CenteredIconLabelDescriptionList"/>
    <dgm:cxn modelId="{683FE68A-7CF8-45CD-983F-6DB35B68B5BF}" srcId="{7BBD7D0D-1C0B-4FB5-95E2-754ED4DE03D8}" destId="{F62F0778-B5BE-4630-B859-69848A0CB5FE}" srcOrd="0" destOrd="0" parTransId="{40647959-7275-453B-B253-FE7EE1D6A003}" sibTransId="{7854E65F-CF18-47C5-BB73-74B04B784427}"/>
    <dgm:cxn modelId="{EC2C818C-C076-4FA3-A45D-53191E618877}" srcId="{CDCC4F78-2E42-456C-9BD4-338EE8FABED3}" destId="{1201A5EA-FAFD-49D6-ADAA-61C4D2C86412}" srcOrd="3" destOrd="0" parTransId="{6B5458E7-E077-4574-AA4D-5DA058E8FC24}" sibTransId="{6EF4755C-078B-466B-91C7-B217E22F0619}"/>
    <dgm:cxn modelId="{DB7BA79C-305F-43CE-993F-08DC589B6DF5}" srcId="{342D90BB-D49C-4935-A10E-838BD34F5EFC}" destId="{CDCC4F78-2E42-456C-9BD4-338EE8FABED3}" srcOrd="1" destOrd="0" parTransId="{BCE9399E-07E0-4FCC-9E32-91F09C66BEE9}" sibTransId="{90405909-3453-4D9C-8926-7A807E11E009}"/>
    <dgm:cxn modelId="{3DB0B9B6-F86E-42F3-B7DC-C1435371FDCE}" srcId="{CDCC4F78-2E42-456C-9BD4-338EE8FABED3}" destId="{984524BB-B40C-41E7-A725-CF036EC9D210}" srcOrd="1" destOrd="0" parTransId="{82FD25F4-548E-4B60-A73B-FA552F011561}" sibTransId="{354FCA2D-5A0A-47B7-BF3D-24A0E4B781D3}"/>
    <dgm:cxn modelId="{AF60E7BD-CAA8-4374-AA6A-580E2EB8E013}" srcId="{7BBD7D0D-1C0B-4FB5-95E2-754ED4DE03D8}" destId="{5F8AB90D-8DA6-44A3-B459-C181D7A8ABAF}" srcOrd="2" destOrd="0" parTransId="{2DFD87D2-B6F6-4BC7-8A12-C6A0CDCFF143}" sibTransId="{A2834ACF-008E-4468-8BF2-DD28C8D9B9F4}"/>
    <dgm:cxn modelId="{5999B6DC-9738-4A36-B155-9B139A6AF2DE}" type="presOf" srcId="{7803B436-6D16-4310-A505-F43A787BCBA4}" destId="{EDB62602-8400-467D-B1F9-D243197DE9DC}" srcOrd="0" destOrd="2" presId="urn:microsoft.com/office/officeart/2018/5/layout/CenteredIconLabelDescriptionList"/>
    <dgm:cxn modelId="{18698CDD-A58C-4C9F-AEA0-5323ADA02B9F}" srcId="{CDCC4F78-2E42-456C-9BD4-338EE8FABED3}" destId="{7803B436-6D16-4310-A505-F43A787BCBA4}" srcOrd="2" destOrd="0" parTransId="{9AEB3416-8A59-404D-B2B9-9C9029A264D6}" sibTransId="{8E2C192A-AD85-40F8-928A-0F5568520F01}"/>
    <dgm:cxn modelId="{868108E7-A260-432A-B310-A4FD8B870D51}" type="presOf" srcId="{342D90BB-D49C-4935-A10E-838BD34F5EFC}" destId="{0C01EE97-CF6A-4990-832E-0255213BD137}" srcOrd="0" destOrd="0" presId="urn:microsoft.com/office/officeart/2018/5/layout/CenteredIconLabelDescriptionList"/>
    <dgm:cxn modelId="{3843E1F8-6CD9-4DE6-84C0-D6C64A7DFF15}" type="presOf" srcId="{1201A5EA-FAFD-49D6-ADAA-61C4D2C86412}" destId="{EDB62602-8400-467D-B1F9-D243197DE9DC}" srcOrd="0" destOrd="3" presId="urn:microsoft.com/office/officeart/2018/5/layout/CenteredIconLabelDescriptionList"/>
    <dgm:cxn modelId="{F70387FC-3E27-45D7-9244-EC31E2BD60A4}" srcId="{7BBD7D0D-1C0B-4FB5-95E2-754ED4DE03D8}" destId="{B9CD02F2-6B15-42DE-A8DD-BDA5020E1711}" srcOrd="3" destOrd="0" parTransId="{9F95E8C0-F755-4684-8614-F3CD256D561E}" sibTransId="{295D0637-2FE9-43BC-84E3-40639D79F5E5}"/>
    <dgm:cxn modelId="{84FC9391-650F-4802-8464-F5B4A0B3F98E}" type="presParOf" srcId="{0C01EE97-CF6A-4990-832E-0255213BD137}" destId="{8E8CCEC7-F739-46EA-A0F8-9870121D8F87}" srcOrd="0" destOrd="0" presId="urn:microsoft.com/office/officeart/2018/5/layout/CenteredIconLabelDescriptionList"/>
    <dgm:cxn modelId="{52212C2F-B16B-4209-B9DD-90926A3A0BA8}" type="presParOf" srcId="{8E8CCEC7-F739-46EA-A0F8-9870121D8F87}" destId="{8BFCCF85-CEC0-4FF8-8049-E7377976E487}" srcOrd="0" destOrd="0" presId="urn:microsoft.com/office/officeart/2018/5/layout/CenteredIconLabelDescriptionList"/>
    <dgm:cxn modelId="{36271553-A605-49C9-8A5C-FC4448DF0A41}" type="presParOf" srcId="{8E8CCEC7-F739-46EA-A0F8-9870121D8F87}" destId="{A5C44ED2-12AE-47A7-950D-7E3986F50F78}" srcOrd="1" destOrd="0" presId="urn:microsoft.com/office/officeart/2018/5/layout/CenteredIconLabelDescriptionList"/>
    <dgm:cxn modelId="{118DEEAB-9EED-4303-BACB-4A6BA6F43ED9}" type="presParOf" srcId="{8E8CCEC7-F739-46EA-A0F8-9870121D8F87}" destId="{A919AF2D-C931-40DA-BD52-A398107B4AA7}" srcOrd="2" destOrd="0" presId="urn:microsoft.com/office/officeart/2018/5/layout/CenteredIconLabelDescriptionList"/>
    <dgm:cxn modelId="{572DF6DE-A618-4268-928F-761F7C679E08}" type="presParOf" srcId="{8E8CCEC7-F739-46EA-A0F8-9870121D8F87}" destId="{3A5C01AF-4254-4449-AF41-AFF3E725771D}" srcOrd="3" destOrd="0" presId="urn:microsoft.com/office/officeart/2018/5/layout/CenteredIconLabelDescriptionList"/>
    <dgm:cxn modelId="{6686773F-0595-4205-A51D-52954BD1BF24}" type="presParOf" srcId="{8E8CCEC7-F739-46EA-A0F8-9870121D8F87}" destId="{E3EC9793-E0A6-4594-A130-441B1EBE3CD8}" srcOrd="4" destOrd="0" presId="urn:microsoft.com/office/officeart/2018/5/layout/CenteredIconLabelDescriptionList"/>
    <dgm:cxn modelId="{5B4094D2-A3EC-4B68-88F0-7D99D556C319}" type="presParOf" srcId="{0C01EE97-CF6A-4990-832E-0255213BD137}" destId="{D6CEE0ED-49CA-4348-9D14-78C21CE6D7B8}" srcOrd="1" destOrd="0" presId="urn:microsoft.com/office/officeart/2018/5/layout/CenteredIconLabelDescriptionList"/>
    <dgm:cxn modelId="{6B4175FB-4CBC-42A8-823A-0B6C19432267}" type="presParOf" srcId="{0C01EE97-CF6A-4990-832E-0255213BD137}" destId="{2A4FF084-B0A5-4CFF-B02A-0AC61748FBF4}" srcOrd="2" destOrd="0" presId="urn:microsoft.com/office/officeart/2018/5/layout/CenteredIconLabelDescriptionList"/>
    <dgm:cxn modelId="{8377AF8A-F129-4F4B-A3CE-DA8C085BCC18}" type="presParOf" srcId="{2A4FF084-B0A5-4CFF-B02A-0AC61748FBF4}" destId="{986A18FD-0DE0-409A-85D7-283E6CD054CF}" srcOrd="0" destOrd="0" presId="urn:microsoft.com/office/officeart/2018/5/layout/CenteredIconLabelDescriptionList"/>
    <dgm:cxn modelId="{4822020E-4158-4B8B-8B67-A8049070BFD8}" type="presParOf" srcId="{2A4FF084-B0A5-4CFF-B02A-0AC61748FBF4}" destId="{F62A98A7-815C-482C-BC7F-FC9D51136A01}" srcOrd="1" destOrd="0" presId="urn:microsoft.com/office/officeart/2018/5/layout/CenteredIconLabelDescriptionList"/>
    <dgm:cxn modelId="{A5A6A61C-A31A-445F-800B-A1CFDE17E288}" type="presParOf" srcId="{2A4FF084-B0A5-4CFF-B02A-0AC61748FBF4}" destId="{422B3BFA-A68A-4934-AFA5-808E8F569D62}" srcOrd="2" destOrd="0" presId="urn:microsoft.com/office/officeart/2018/5/layout/CenteredIconLabelDescriptionList"/>
    <dgm:cxn modelId="{0010E9BA-41B8-46D4-9298-B39CCA821989}" type="presParOf" srcId="{2A4FF084-B0A5-4CFF-B02A-0AC61748FBF4}" destId="{14566CF8-7484-4D45-861D-DE05F16D92A8}" srcOrd="3" destOrd="0" presId="urn:microsoft.com/office/officeart/2018/5/layout/CenteredIconLabelDescriptionList"/>
    <dgm:cxn modelId="{5DFC2953-A108-4F1A-A2F9-E95C27F311F4}" type="presParOf" srcId="{2A4FF084-B0A5-4CFF-B02A-0AC61748FBF4}" destId="{EDB62602-8400-467D-B1F9-D243197DE9DC}"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5BCFB3-4ED9-48F3-A86A-2EA88EBC97A4}" type="doc">
      <dgm:prSet loTypeId="urn:microsoft.com/office/officeart/2018/2/layout/IconVerticalSolidList" loCatId="icon" qsTypeId="urn:microsoft.com/office/officeart/2005/8/quickstyle/simple1" qsCatId="simple" csTypeId="urn:microsoft.com/office/officeart/2005/8/colors/colorful4" csCatId="colorful" phldr="1"/>
      <dgm:spPr/>
      <dgm:t>
        <a:bodyPr/>
        <a:lstStyle/>
        <a:p>
          <a:endParaRPr lang="en-US"/>
        </a:p>
      </dgm:t>
    </dgm:pt>
    <dgm:pt modelId="{0F245DC1-8956-4C75-868D-9D10CBB9A4DB}">
      <dgm:prSet custT="1"/>
      <dgm:spPr/>
      <dgm:t>
        <a:bodyPr/>
        <a:lstStyle/>
        <a:p>
          <a:pPr>
            <a:lnSpc>
              <a:spcPct val="100000"/>
            </a:lnSpc>
          </a:pPr>
          <a:r>
            <a:rPr lang="en-US" sz="1400" b="0" dirty="0">
              <a:solidFill>
                <a:schemeClr val="bg1"/>
              </a:solidFill>
            </a:rPr>
            <a:t>Factor Extraction Criteria: Use the Kaiser Criterion, retaining factors with eigenvalues &gt; 1.</a:t>
          </a:r>
        </a:p>
      </dgm:t>
    </dgm:pt>
    <dgm:pt modelId="{4CF6A16F-69A1-42CA-8353-863D154F21DF}" type="parTrans" cxnId="{222852D5-63AA-430C-BA67-A6DDF736E69B}">
      <dgm:prSet/>
      <dgm:spPr/>
      <dgm:t>
        <a:bodyPr/>
        <a:lstStyle/>
        <a:p>
          <a:endParaRPr lang="en-US"/>
        </a:p>
      </dgm:t>
    </dgm:pt>
    <dgm:pt modelId="{67E37A7E-BCF9-4348-B954-156E191DB72B}" type="sibTrans" cxnId="{222852D5-63AA-430C-BA67-A6DDF736E69B}">
      <dgm:prSet/>
      <dgm:spPr/>
      <dgm:t>
        <a:bodyPr/>
        <a:lstStyle/>
        <a:p>
          <a:endParaRPr lang="en-US"/>
        </a:p>
      </dgm:t>
    </dgm:pt>
    <dgm:pt modelId="{98A9CE69-704F-428E-8239-9364135F1BF0}">
      <dgm:prSet custT="1"/>
      <dgm:spPr/>
      <dgm:t>
        <a:bodyPr/>
        <a:lstStyle/>
        <a:p>
          <a:pPr>
            <a:lnSpc>
              <a:spcPct val="100000"/>
            </a:lnSpc>
          </a:pPr>
          <a:r>
            <a:rPr lang="en-US" sz="1400" b="0" dirty="0">
              <a:solidFill>
                <a:schemeClr val="bg1"/>
              </a:solidFill>
            </a:rPr>
            <a:t>Number of Factors: Two factors were extracted, explaining 51.46% of the variance.</a:t>
          </a:r>
        </a:p>
      </dgm:t>
    </dgm:pt>
    <dgm:pt modelId="{E5DAB4EE-C371-4058-A46A-4777DE2C4CB8}" type="sibTrans" cxnId="{25A52F2C-5DDD-40D6-9C2F-20CBFC281344}">
      <dgm:prSet/>
      <dgm:spPr/>
      <dgm:t>
        <a:bodyPr/>
        <a:lstStyle/>
        <a:p>
          <a:endParaRPr lang="en-US"/>
        </a:p>
      </dgm:t>
    </dgm:pt>
    <dgm:pt modelId="{A52DE13B-C2DB-4044-859D-0778C8927E97}" type="parTrans" cxnId="{25A52F2C-5DDD-40D6-9C2F-20CBFC281344}">
      <dgm:prSet/>
      <dgm:spPr/>
      <dgm:t>
        <a:bodyPr/>
        <a:lstStyle/>
        <a:p>
          <a:endParaRPr lang="en-US"/>
        </a:p>
      </dgm:t>
    </dgm:pt>
    <dgm:pt modelId="{A2C8D126-0E38-4666-9D2F-790856B68141}">
      <dgm:prSet custT="1"/>
      <dgm:spPr/>
      <dgm:t>
        <a:bodyPr/>
        <a:lstStyle/>
        <a:p>
          <a:pPr>
            <a:lnSpc>
              <a:spcPct val="100000"/>
            </a:lnSpc>
          </a:pPr>
          <a:r>
            <a:rPr lang="en-US" sz="1400" b="0" dirty="0">
              <a:solidFill>
                <a:schemeClr val="bg1"/>
              </a:solidFill>
            </a:rPr>
            <a:t>Extraction Technique : PCA for dimensionality reduction and maximizing variance</a:t>
          </a:r>
        </a:p>
      </dgm:t>
    </dgm:pt>
    <dgm:pt modelId="{C7CE07AE-4AD8-4604-A469-71749A6E6B05}" type="parTrans" cxnId="{94950750-0DB1-4CB0-992D-DC01F54F58EC}">
      <dgm:prSet/>
      <dgm:spPr/>
      <dgm:t>
        <a:bodyPr/>
        <a:lstStyle/>
        <a:p>
          <a:endParaRPr lang="en-US"/>
        </a:p>
      </dgm:t>
    </dgm:pt>
    <dgm:pt modelId="{81A78A23-2202-445C-9476-AE8F67D02FB4}" type="sibTrans" cxnId="{94950750-0DB1-4CB0-992D-DC01F54F58EC}">
      <dgm:prSet/>
      <dgm:spPr/>
      <dgm:t>
        <a:bodyPr/>
        <a:lstStyle/>
        <a:p>
          <a:endParaRPr lang="en-US"/>
        </a:p>
      </dgm:t>
    </dgm:pt>
    <dgm:pt modelId="{85C81484-8DF6-4088-9939-CCCF1DB21261}">
      <dgm:prSet custT="1"/>
      <dgm:spPr/>
      <dgm:t>
        <a:bodyPr/>
        <a:lstStyle/>
        <a:p>
          <a:pPr>
            <a:lnSpc>
              <a:spcPct val="100000"/>
            </a:lnSpc>
          </a:pPr>
          <a:r>
            <a:rPr lang="en-US" sz="1400" b="0" dirty="0">
              <a:solidFill>
                <a:schemeClr val="bg1"/>
              </a:solidFill>
            </a:rPr>
            <a:t>Rotation Method : Varimax Rotation is used for simpler interpretation of variable contribution to each factor</a:t>
          </a:r>
        </a:p>
      </dgm:t>
    </dgm:pt>
    <dgm:pt modelId="{91F3F080-14A1-4A90-BB9B-76A1F99A28F4}" type="parTrans" cxnId="{2DC8EFC0-FCCB-497C-8A2B-5BAE0F715FBF}">
      <dgm:prSet/>
      <dgm:spPr/>
      <dgm:t>
        <a:bodyPr/>
        <a:lstStyle/>
        <a:p>
          <a:endParaRPr lang="en-US"/>
        </a:p>
      </dgm:t>
    </dgm:pt>
    <dgm:pt modelId="{9C6688E4-3BA3-4DC4-B46C-DB3D104ECFB3}" type="sibTrans" cxnId="{2DC8EFC0-FCCB-497C-8A2B-5BAE0F715FBF}">
      <dgm:prSet/>
      <dgm:spPr/>
      <dgm:t>
        <a:bodyPr/>
        <a:lstStyle/>
        <a:p>
          <a:endParaRPr lang="en-US"/>
        </a:p>
      </dgm:t>
    </dgm:pt>
    <dgm:pt modelId="{5121ACEC-0B13-4C3E-9974-C80E69FD6B49}" type="pres">
      <dgm:prSet presAssocID="{425BCFB3-4ED9-48F3-A86A-2EA88EBC97A4}" presName="root" presStyleCnt="0">
        <dgm:presLayoutVars>
          <dgm:dir/>
          <dgm:resizeHandles val="exact"/>
        </dgm:presLayoutVars>
      </dgm:prSet>
      <dgm:spPr/>
    </dgm:pt>
    <dgm:pt modelId="{6AAC12BE-CC3D-461C-8EE3-E787BFEBCD9B}" type="pres">
      <dgm:prSet presAssocID="{A2C8D126-0E38-4666-9D2F-790856B68141}" presName="compNode" presStyleCnt="0"/>
      <dgm:spPr/>
    </dgm:pt>
    <dgm:pt modelId="{FDC27E97-C681-4219-B981-F90C68868ED0}" type="pres">
      <dgm:prSet presAssocID="{A2C8D126-0E38-4666-9D2F-790856B68141}" presName="bgRect" presStyleLbl="bgShp" presStyleIdx="0" presStyleCnt="4"/>
      <dgm:spPr>
        <a:solidFill>
          <a:schemeClr val="accent1"/>
        </a:solidFill>
      </dgm:spPr>
    </dgm:pt>
    <dgm:pt modelId="{453C849D-B174-4521-833E-FD0176887BB9}" type="pres">
      <dgm:prSet presAssocID="{A2C8D126-0E38-4666-9D2F-790856B68141}" presName="iconRect" presStyleLbl="node1" presStyleIdx="0" presStyleCnt="4"/>
      <dgm:spPr/>
    </dgm:pt>
    <dgm:pt modelId="{A5039142-18A3-402F-B494-9B325A517C3B}" type="pres">
      <dgm:prSet presAssocID="{A2C8D126-0E38-4666-9D2F-790856B68141}" presName="spaceRect" presStyleCnt="0"/>
      <dgm:spPr/>
    </dgm:pt>
    <dgm:pt modelId="{584C9A8E-13CD-4651-9277-2A7425C367A6}" type="pres">
      <dgm:prSet presAssocID="{A2C8D126-0E38-4666-9D2F-790856B68141}" presName="parTx" presStyleLbl="revTx" presStyleIdx="0" presStyleCnt="4">
        <dgm:presLayoutVars>
          <dgm:chMax val="0"/>
          <dgm:chPref val="0"/>
        </dgm:presLayoutVars>
      </dgm:prSet>
      <dgm:spPr/>
    </dgm:pt>
    <dgm:pt modelId="{10E0FAB1-2C1A-41D3-A144-89777A0EB8B8}" type="pres">
      <dgm:prSet presAssocID="{81A78A23-2202-445C-9476-AE8F67D02FB4}" presName="sibTrans" presStyleCnt="0"/>
      <dgm:spPr/>
    </dgm:pt>
    <dgm:pt modelId="{211A86BA-8A01-4BB5-9449-63FE201DA3F5}" type="pres">
      <dgm:prSet presAssocID="{85C81484-8DF6-4088-9939-CCCF1DB21261}" presName="compNode" presStyleCnt="0"/>
      <dgm:spPr/>
    </dgm:pt>
    <dgm:pt modelId="{9F49E0F1-BD53-4B78-8344-31C8855D2E50}" type="pres">
      <dgm:prSet presAssocID="{85C81484-8DF6-4088-9939-CCCF1DB21261}" presName="bgRect" presStyleLbl="bgShp" presStyleIdx="1" presStyleCnt="4"/>
      <dgm:spPr>
        <a:solidFill>
          <a:schemeClr val="accent1"/>
        </a:solidFill>
      </dgm:spPr>
    </dgm:pt>
    <dgm:pt modelId="{D1F225A5-0050-478F-B6DB-5A32836E9AF7}" type="pres">
      <dgm:prSet presAssocID="{85C81484-8DF6-4088-9939-CCCF1DB21261}" presName="iconRect" presStyleLbl="node1" presStyleIdx="1" presStyleCnt="4"/>
      <dgm:spPr/>
    </dgm:pt>
    <dgm:pt modelId="{6FBE4687-39E0-4A31-A7B7-A5DB9BC4F278}" type="pres">
      <dgm:prSet presAssocID="{85C81484-8DF6-4088-9939-CCCF1DB21261}" presName="spaceRect" presStyleCnt="0"/>
      <dgm:spPr/>
    </dgm:pt>
    <dgm:pt modelId="{1A789D84-FD74-49C4-ADF1-DED02A1AA5D2}" type="pres">
      <dgm:prSet presAssocID="{85C81484-8DF6-4088-9939-CCCF1DB21261}" presName="parTx" presStyleLbl="revTx" presStyleIdx="1" presStyleCnt="4">
        <dgm:presLayoutVars>
          <dgm:chMax val="0"/>
          <dgm:chPref val="0"/>
        </dgm:presLayoutVars>
      </dgm:prSet>
      <dgm:spPr/>
    </dgm:pt>
    <dgm:pt modelId="{7CC0DB10-6E93-49F2-AE2B-CEF30A62738B}" type="pres">
      <dgm:prSet presAssocID="{9C6688E4-3BA3-4DC4-B46C-DB3D104ECFB3}" presName="sibTrans" presStyleCnt="0"/>
      <dgm:spPr/>
    </dgm:pt>
    <dgm:pt modelId="{8743334A-99F2-4490-AC1E-5743A1B21181}" type="pres">
      <dgm:prSet presAssocID="{0F245DC1-8956-4C75-868D-9D10CBB9A4DB}" presName="compNode" presStyleCnt="0"/>
      <dgm:spPr/>
    </dgm:pt>
    <dgm:pt modelId="{EB72EECB-3934-4CE8-8F74-378E89F7F589}" type="pres">
      <dgm:prSet presAssocID="{0F245DC1-8956-4C75-868D-9D10CBB9A4DB}" presName="bgRect" presStyleLbl="bgShp" presStyleIdx="2" presStyleCnt="4"/>
      <dgm:spPr>
        <a:solidFill>
          <a:schemeClr val="accent1"/>
        </a:solidFill>
      </dgm:spPr>
    </dgm:pt>
    <dgm:pt modelId="{FE47C313-CAB5-40A7-B6DF-697125578C46}" type="pres">
      <dgm:prSet presAssocID="{0F245DC1-8956-4C75-868D-9D10CBB9A4DB}" presName="iconRect" presStyleLbl="node1" presStyleIdx="2"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estions"/>
        </a:ext>
      </dgm:extLst>
    </dgm:pt>
    <dgm:pt modelId="{C393949C-6595-4CA3-990C-120463ECF0ED}" type="pres">
      <dgm:prSet presAssocID="{0F245DC1-8956-4C75-868D-9D10CBB9A4DB}" presName="spaceRect" presStyleCnt="0"/>
      <dgm:spPr/>
    </dgm:pt>
    <dgm:pt modelId="{6C0FED51-F636-4553-879B-8ED19F23FE0B}" type="pres">
      <dgm:prSet presAssocID="{0F245DC1-8956-4C75-868D-9D10CBB9A4DB}" presName="parTx" presStyleLbl="revTx" presStyleIdx="2" presStyleCnt="4">
        <dgm:presLayoutVars>
          <dgm:chMax val="0"/>
          <dgm:chPref val="0"/>
        </dgm:presLayoutVars>
      </dgm:prSet>
      <dgm:spPr/>
    </dgm:pt>
    <dgm:pt modelId="{EC490245-C610-471B-8115-45C3745D0F57}" type="pres">
      <dgm:prSet presAssocID="{67E37A7E-BCF9-4348-B954-156E191DB72B}" presName="sibTrans" presStyleCnt="0"/>
      <dgm:spPr/>
    </dgm:pt>
    <dgm:pt modelId="{3D52D67A-809B-4321-998E-3B84402843B8}" type="pres">
      <dgm:prSet presAssocID="{98A9CE69-704F-428E-8239-9364135F1BF0}" presName="compNode" presStyleCnt="0"/>
      <dgm:spPr/>
    </dgm:pt>
    <dgm:pt modelId="{3C3F475B-3307-4406-8777-918ED45840F9}" type="pres">
      <dgm:prSet presAssocID="{98A9CE69-704F-428E-8239-9364135F1BF0}" presName="bgRect" presStyleLbl="bgShp" presStyleIdx="3" presStyleCnt="4"/>
      <dgm:spPr>
        <a:solidFill>
          <a:schemeClr val="accent1"/>
        </a:solidFill>
      </dgm:spPr>
    </dgm:pt>
    <dgm:pt modelId="{252FA620-D383-4D0C-A765-7E21BA2A6C3D}" type="pres">
      <dgm:prSet presAssocID="{98A9CE69-704F-428E-8239-9364135F1BF0}" presName="iconRect" presStyleLbl="node1" presStyleIdx="3"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D922CD66-F56C-444D-9F01-3BEB9E092981}" type="pres">
      <dgm:prSet presAssocID="{98A9CE69-704F-428E-8239-9364135F1BF0}" presName="spaceRect" presStyleCnt="0"/>
      <dgm:spPr/>
    </dgm:pt>
    <dgm:pt modelId="{4D40560F-2432-4897-990F-21D507C59C83}" type="pres">
      <dgm:prSet presAssocID="{98A9CE69-704F-428E-8239-9364135F1BF0}" presName="parTx" presStyleLbl="revTx" presStyleIdx="3" presStyleCnt="4">
        <dgm:presLayoutVars>
          <dgm:chMax val="0"/>
          <dgm:chPref val="0"/>
        </dgm:presLayoutVars>
      </dgm:prSet>
      <dgm:spPr/>
    </dgm:pt>
  </dgm:ptLst>
  <dgm:cxnLst>
    <dgm:cxn modelId="{25A52F2C-5DDD-40D6-9C2F-20CBFC281344}" srcId="{425BCFB3-4ED9-48F3-A86A-2EA88EBC97A4}" destId="{98A9CE69-704F-428E-8239-9364135F1BF0}" srcOrd="3" destOrd="0" parTransId="{A52DE13B-C2DB-4044-859D-0778C8927E97}" sibTransId="{E5DAB4EE-C371-4058-A46A-4777DE2C4CB8}"/>
    <dgm:cxn modelId="{D896EB3C-D208-497D-9C6A-16E130021955}" type="presOf" srcId="{425BCFB3-4ED9-48F3-A86A-2EA88EBC97A4}" destId="{5121ACEC-0B13-4C3E-9974-C80E69FD6B49}" srcOrd="0" destOrd="0" presId="urn:microsoft.com/office/officeart/2018/2/layout/IconVerticalSolidList"/>
    <dgm:cxn modelId="{22FFC23E-D04A-42DB-AD5B-DFCE9050FC45}" type="presOf" srcId="{98A9CE69-704F-428E-8239-9364135F1BF0}" destId="{4D40560F-2432-4897-990F-21D507C59C83}" srcOrd="0" destOrd="0" presId="urn:microsoft.com/office/officeart/2018/2/layout/IconVerticalSolidList"/>
    <dgm:cxn modelId="{94950750-0DB1-4CB0-992D-DC01F54F58EC}" srcId="{425BCFB3-4ED9-48F3-A86A-2EA88EBC97A4}" destId="{A2C8D126-0E38-4666-9D2F-790856B68141}" srcOrd="0" destOrd="0" parTransId="{C7CE07AE-4AD8-4604-A469-71749A6E6B05}" sibTransId="{81A78A23-2202-445C-9476-AE8F67D02FB4}"/>
    <dgm:cxn modelId="{79EFE78B-1AC8-4074-8C49-52422A6D37D4}" type="presOf" srcId="{A2C8D126-0E38-4666-9D2F-790856B68141}" destId="{584C9A8E-13CD-4651-9277-2A7425C367A6}" srcOrd="0" destOrd="0" presId="urn:microsoft.com/office/officeart/2018/2/layout/IconVerticalSolidList"/>
    <dgm:cxn modelId="{2DC8EFC0-FCCB-497C-8A2B-5BAE0F715FBF}" srcId="{425BCFB3-4ED9-48F3-A86A-2EA88EBC97A4}" destId="{85C81484-8DF6-4088-9939-CCCF1DB21261}" srcOrd="1" destOrd="0" parTransId="{91F3F080-14A1-4A90-BB9B-76A1F99A28F4}" sibTransId="{9C6688E4-3BA3-4DC4-B46C-DB3D104ECFB3}"/>
    <dgm:cxn modelId="{4FF248CF-3D52-4F88-ADDC-D671FB6DD96F}" type="presOf" srcId="{85C81484-8DF6-4088-9939-CCCF1DB21261}" destId="{1A789D84-FD74-49C4-ADF1-DED02A1AA5D2}" srcOrd="0" destOrd="0" presId="urn:microsoft.com/office/officeart/2018/2/layout/IconVerticalSolidList"/>
    <dgm:cxn modelId="{222852D5-63AA-430C-BA67-A6DDF736E69B}" srcId="{425BCFB3-4ED9-48F3-A86A-2EA88EBC97A4}" destId="{0F245DC1-8956-4C75-868D-9D10CBB9A4DB}" srcOrd="2" destOrd="0" parTransId="{4CF6A16F-69A1-42CA-8353-863D154F21DF}" sibTransId="{67E37A7E-BCF9-4348-B954-156E191DB72B}"/>
    <dgm:cxn modelId="{3A72A4F3-2C97-42F4-8615-79E562C29D60}" type="presOf" srcId="{0F245DC1-8956-4C75-868D-9D10CBB9A4DB}" destId="{6C0FED51-F636-4553-879B-8ED19F23FE0B}" srcOrd="0" destOrd="0" presId="urn:microsoft.com/office/officeart/2018/2/layout/IconVerticalSolidList"/>
    <dgm:cxn modelId="{CBFCA00D-3E15-4CB4-BF0C-E18B4F90969A}" type="presParOf" srcId="{5121ACEC-0B13-4C3E-9974-C80E69FD6B49}" destId="{6AAC12BE-CC3D-461C-8EE3-E787BFEBCD9B}" srcOrd="0" destOrd="0" presId="urn:microsoft.com/office/officeart/2018/2/layout/IconVerticalSolidList"/>
    <dgm:cxn modelId="{3E654586-3203-4F82-B221-BAEC459A2027}" type="presParOf" srcId="{6AAC12BE-CC3D-461C-8EE3-E787BFEBCD9B}" destId="{FDC27E97-C681-4219-B981-F90C68868ED0}" srcOrd="0" destOrd="0" presId="urn:microsoft.com/office/officeart/2018/2/layout/IconVerticalSolidList"/>
    <dgm:cxn modelId="{CD890AB0-AD16-4513-9229-608F88781D18}" type="presParOf" srcId="{6AAC12BE-CC3D-461C-8EE3-E787BFEBCD9B}" destId="{453C849D-B174-4521-833E-FD0176887BB9}" srcOrd="1" destOrd="0" presId="urn:microsoft.com/office/officeart/2018/2/layout/IconVerticalSolidList"/>
    <dgm:cxn modelId="{49F141D6-7154-42EC-9605-13A905723987}" type="presParOf" srcId="{6AAC12BE-CC3D-461C-8EE3-E787BFEBCD9B}" destId="{A5039142-18A3-402F-B494-9B325A517C3B}" srcOrd="2" destOrd="0" presId="urn:microsoft.com/office/officeart/2018/2/layout/IconVerticalSolidList"/>
    <dgm:cxn modelId="{A8648B12-6AA7-4D01-AF14-ED304A7B5833}" type="presParOf" srcId="{6AAC12BE-CC3D-461C-8EE3-E787BFEBCD9B}" destId="{584C9A8E-13CD-4651-9277-2A7425C367A6}" srcOrd="3" destOrd="0" presId="urn:microsoft.com/office/officeart/2018/2/layout/IconVerticalSolidList"/>
    <dgm:cxn modelId="{75FB50B5-2490-4F99-A419-C3108B3F8F9B}" type="presParOf" srcId="{5121ACEC-0B13-4C3E-9974-C80E69FD6B49}" destId="{10E0FAB1-2C1A-41D3-A144-89777A0EB8B8}" srcOrd="1" destOrd="0" presId="urn:microsoft.com/office/officeart/2018/2/layout/IconVerticalSolidList"/>
    <dgm:cxn modelId="{C3C76270-7E9F-4E98-A58B-90FBCA1E80A7}" type="presParOf" srcId="{5121ACEC-0B13-4C3E-9974-C80E69FD6B49}" destId="{211A86BA-8A01-4BB5-9449-63FE201DA3F5}" srcOrd="2" destOrd="0" presId="urn:microsoft.com/office/officeart/2018/2/layout/IconVerticalSolidList"/>
    <dgm:cxn modelId="{5B7C3482-1A27-4BE3-A968-E859F0CEB76C}" type="presParOf" srcId="{211A86BA-8A01-4BB5-9449-63FE201DA3F5}" destId="{9F49E0F1-BD53-4B78-8344-31C8855D2E50}" srcOrd="0" destOrd="0" presId="urn:microsoft.com/office/officeart/2018/2/layout/IconVerticalSolidList"/>
    <dgm:cxn modelId="{29602038-16B3-460B-8687-88F20B72F9CF}" type="presParOf" srcId="{211A86BA-8A01-4BB5-9449-63FE201DA3F5}" destId="{D1F225A5-0050-478F-B6DB-5A32836E9AF7}" srcOrd="1" destOrd="0" presId="urn:microsoft.com/office/officeart/2018/2/layout/IconVerticalSolidList"/>
    <dgm:cxn modelId="{B77BE990-BE28-4AED-BDB6-C9EAC6D2307D}" type="presParOf" srcId="{211A86BA-8A01-4BB5-9449-63FE201DA3F5}" destId="{6FBE4687-39E0-4A31-A7B7-A5DB9BC4F278}" srcOrd="2" destOrd="0" presId="urn:microsoft.com/office/officeart/2018/2/layout/IconVerticalSolidList"/>
    <dgm:cxn modelId="{DE2C1F23-7C13-44B2-A85C-5BC4C9660CAC}" type="presParOf" srcId="{211A86BA-8A01-4BB5-9449-63FE201DA3F5}" destId="{1A789D84-FD74-49C4-ADF1-DED02A1AA5D2}" srcOrd="3" destOrd="0" presId="urn:microsoft.com/office/officeart/2018/2/layout/IconVerticalSolidList"/>
    <dgm:cxn modelId="{BC999D16-AEB8-4EEC-8337-F098949424A8}" type="presParOf" srcId="{5121ACEC-0B13-4C3E-9974-C80E69FD6B49}" destId="{7CC0DB10-6E93-49F2-AE2B-CEF30A62738B}" srcOrd="3" destOrd="0" presId="urn:microsoft.com/office/officeart/2018/2/layout/IconVerticalSolidList"/>
    <dgm:cxn modelId="{748EF9AE-C31D-4FF3-B9FB-D6CD0C4E7BF8}" type="presParOf" srcId="{5121ACEC-0B13-4C3E-9974-C80E69FD6B49}" destId="{8743334A-99F2-4490-AC1E-5743A1B21181}" srcOrd="4" destOrd="0" presId="urn:microsoft.com/office/officeart/2018/2/layout/IconVerticalSolidList"/>
    <dgm:cxn modelId="{CBE3E958-3638-4095-9039-0A607E4C8654}" type="presParOf" srcId="{8743334A-99F2-4490-AC1E-5743A1B21181}" destId="{EB72EECB-3934-4CE8-8F74-378E89F7F589}" srcOrd="0" destOrd="0" presId="urn:microsoft.com/office/officeart/2018/2/layout/IconVerticalSolidList"/>
    <dgm:cxn modelId="{5FC06EA8-048A-46F9-B037-45EB343407A3}" type="presParOf" srcId="{8743334A-99F2-4490-AC1E-5743A1B21181}" destId="{FE47C313-CAB5-40A7-B6DF-697125578C46}" srcOrd="1" destOrd="0" presId="urn:microsoft.com/office/officeart/2018/2/layout/IconVerticalSolidList"/>
    <dgm:cxn modelId="{370AD8CD-B878-4046-87B1-2E9FB091837D}" type="presParOf" srcId="{8743334A-99F2-4490-AC1E-5743A1B21181}" destId="{C393949C-6595-4CA3-990C-120463ECF0ED}" srcOrd="2" destOrd="0" presId="urn:microsoft.com/office/officeart/2018/2/layout/IconVerticalSolidList"/>
    <dgm:cxn modelId="{996C1FE2-6D33-4338-A599-D31294DA26E0}" type="presParOf" srcId="{8743334A-99F2-4490-AC1E-5743A1B21181}" destId="{6C0FED51-F636-4553-879B-8ED19F23FE0B}" srcOrd="3" destOrd="0" presId="urn:microsoft.com/office/officeart/2018/2/layout/IconVerticalSolidList"/>
    <dgm:cxn modelId="{942AE7E3-7F65-4D64-8B0C-0A2D858C8AE3}" type="presParOf" srcId="{5121ACEC-0B13-4C3E-9974-C80E69FD6B49}" destId="{EC490245-C610-471B-8115-45C3745D0F57}" srcOrd="5" destOrd="0" presId="urn:microsoft.com/office/officeart/2018/2/layout/IconVerticalSolidList"/>
    <dgm:cxn modelId="{0465811D-328A-442F-9675-5D971F2D37E6}" type="presParOf" srcId="{5121ACEC-0B13-4C3E-9974-C80E69FD6B49}" destId="{3D52D67A-809B-4321-998E-3B84402843B8}" srcOrd="6" destOrd="0" presId="urn:microsoft.com/office/officeart/2018/2/layout/IconVerticalSolidList"/>
    <dgm:cxn modelId="{B0E29257-0F4F-4807-A405-55052D1AAA65}" type="presParOf" srcId="{3D52D67A-809B-4321-998E-3B84402843B8}" destId="{3C3F475B-3307-4406-8777-918ED45840F9}" srcOrd="0" destOrd="0" presId="urn:microsoft.com/office/officeart/2018/2/layout/IconVerticalSolidList"/>
    <dgm:cxn modelId="{77905C7A-BF0B-4A47-97AD-065A5C3DCA36}" type="presParOf" srcId="{3D52D67A-809B-4321-998E-3B84402843B8}" destId="{252FA620-D383-4D0C-A765-7E21BA2A6C3D}" srcOrd="1" destOrd="0" presId="urn:microsoft.com/office/officeart/2018/2/layout/IconVerticalSolidList"/>
    <dgm:cxn modelId="{2EA3DCEF-7BA2-4895-9AD6-E4059DC06FB8}" type="presParOf" srcId="{3D52D67A-809B-4321-998E-3B84402843B8}" destId="{D922CD66-F56C-444D-9F01-3BEB9E092981}" srcOrd="2" destOrd="0" presId="urn:microsoft.com/office/officeart/2018/2/layout/IconVerticalSolidList"/>
    <dgm:cxn modelId="{66A5B42D-8707-40B3-90CF-84AB1E6B07D7}" type="presParOf" srcId="{3D52D67A-809B-4321-998E-3B84402843B8}" destId="{4D40560F-2432-4897-990F-21D507C59C8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2A1D34-8287-48D0-A5C4-F5499830BB5D}" type="doc">
      <dgm:prSet loTypeId="urn:microsoft.com/office/officeart/2005/8/layout/vList2" loCatId="list" qsTypeId="urn:microsoft.com/office/officeart/2005/8/quickstyle/simple2" qsCatId="simple" csTypeId="urn:microsoft.com/office/officeart/2005/8/colors/accent0_3" csCatId="mainScheme" phldr="1"/>
      <dgm:spPr/>
      <dgm:t>
        <a:bodyPr/>
        <a:lstStyle/>
        <a:p>
          <a:endParaRPr lang="en-US"/>
        </a:p>
      </dgm:t>
    </dgm:pt>
    <dgm:pt modelId="{E4B09FBB-E6B3-42E1-85C8-6C2262998BFE}">
      <dgm:prSet custT="1"/>
      <dgm:spPr>
        <a:solidFill>
          <a:schemeClr val="accent1">
            <a:lumMod val="75000"/>
          </a:schemeClr>
        </a:solidFill>
      </dgm:spPr>
      <dgm:t>
        <a:bodyPr/>
        <a:lstStyle/>
        <a:p>
          <a:r>
            <a:rPr lang="en-US" sz="1400" dirty="0"/>
            <a:t>The plot shows a </a:t>
          </a:r>
          <a:r>
            <a:rPr lang="en-US" sz="1400" b="1" dirty="0"/>
            <a:t>sharp decline in eigenvalues after</a:t>
          </a:r>
          <a:r>
            <a:rPr lang="en-US" sz="1400" dirty="0"/>
            <a:t> the </a:t>
          </a:r>
          <a:r>
            <a:rPr lang="en-US" sz="1400" b="1" dirty="0"/>
            <a:t>second factor</a:t>
          </a:r>
          <a:r>
            <a:rPr lang="en-US" sz="1400" dirty="0"/>
            <a:t> suggesting that the first two factors explain a significant amount of variance</a:t>
          </a:r>
        </a:p>
      </dgm:t>
    </dgm:pt>
    <dgm:pt modelId="{59035174-82AC-4DE5-8930-954485BDFC17}" type="parTrans" cxnId="{7E6FE2F5-3619-41E8-9C2F-28ACD3AAFF92}">
      <dgm:prSet/>
      <dgm:spPr/>
      <dgm:t>
        <a:bodyPr/>
        <a:lstStyle/>
        <a:p>
          <a:endParaRPr lang="en-US"/>
        </a:p>
      </dgm:t>
    </dgm:pt>
    <dgm:pt modelId="{EEFE7D19-C808-486F-871C-6475809D654B}" type="sibTrans" cxnId="{7E6FE2F5-3619-41E8-9C2F-28ACD3AAFF92}">
      <dgm:prSet/>
      <dgm:spPr/>
      <dgm:t>
        <a:bodyPr/>
        <a:lstStyle/>
        <a:p>
          <a:endParaRPr lang="en-US"/>
        </a:p>
      </dgm:t>
    </dgm:pt>
    <dgm:pt modelId="{85C757FC-716F-4A0C-960D-FAE6A8716C1C}" type="pres">
      <dgm:prSet presAssocID="{CC2A1D34-8287-48D0-A5C4-F5499830BB5D}" presName="linear" presStyleCnt="0">
        <dgm:presLayoutVars>
          <dgm:animLvl val="lvl"/>
          <dgm:resizeHandles val="exact"/>
        </dgm:presLayoutVars>
      </dgm:prSet>
      <dgm:spPr/>
    </dgm:pt>
    <dgm:pt modelId="{DCD77CC1-2B20-47A7-9E44-D633F808FF81}" type="pres">
      <dgm:prSet presAssocID="{E4B09FBB-E6B3-42E1-85C8-6C2262998BFE}" presName="parentText" presStyleLbl="node1" presStyleIdx="0" presStyleCnt="1">
        <dgm:presLayoutVars>
          <dgm:chMax val="0"/>
          <dgm:bulletEnabled val="1"/>
        </dgm:presLayoutVars>
      </dgm:prSet>
      <dgm:spPr>
        <a:prstGeom prst="snip2DiagRect">
          <a:avLst/>
        </a:prstGeom>
      </dgm:spPr>
    </dgm:pt>
  </dgm:ptLst>
  <dgm:cxnLst>
    <dgm:cxn modelId="{E4A75B42-2FD7-401F-BAC2-A029F5BB474A}" type="presOf" srcId="{CC2A1D34-8287-48D0-A5C4-F5499830BB5D}" destId="{85C757FC-716F-4A0C-960D-FAE6A8716C1C}" srcOrd="0" destOrd="0" presId="urn:microsoft.com/office/officeart/2005/8/layout/vList2"/>
    <dgm:cxn modelId="{790DDCE2-66AB-49AA-BD0A-46EEF69EBD10}" type="presOf" srcId="{E4B09FBB-E6B3-42E1-85C8-6C2262998BFE}" destId="{DCD77CC1-2B20-47A7-9E44-D633F808FF81}" srcOrd="0" destOrd="0" presId="urn:microsoft.com/office/officeart/2005/8/layout/vList2"/>
    <dgm:cxn modelId="{7E6FE2F5-3619-41E8-9C2F-28ACD3AAFF92}" srcId="{CC2A1D34-8287-48D0-A5C4-F5499830BB5D}" destId="{E4B09FBB-E6B3-42E1-85C8-6C2262998BFE}" srcOrd="0" destOrd="0" parTransId="{59035174-82AC-4DE5-8930-954485BDFC17}" sibTransId="{EEFE7D19-C808-486F-871C-6475809D654B}"/>
    <dgm:cxn modelId="{77AE270A-3CE9-4689-A4EA-83F4B9A9FF82}" type="presParOf" srcId="{85C757FC-716F-4A0C-960D-FAE6A8716C1C}" destId="{DCD77CC1-2B20-47A7-9E44-D633F808FF81}"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B84BEB-52BF-457F-BEF9-A4A2B4EABEB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07328A8-BC28-4C91-AB18-21F211134D27}">
      <dgm:prSet custT="1"/>
      <dgm:spPr>
        <a:solidFill>
          <a:schemeClr val="accent1">
            <a:lumMod val="75000"/>
          </a:schemeClr>
        </a:solidFill>
      </dgm:spPr>
      <dgm:t>
        <a:bodyPr/>
        <a:lstStyle/>
        <a:p>
          <a:r>
            <a:rPr lang="en-US" sz="1400" dirty="0"/>
            <a:t>Factor 1: Fashion Orientation </a:t>
          </a:r>
        </a:p>
      </dgm:t>
    </dgm:pt>
    <dgm:pt modelId="{7EEA3ECA-6EF1-401A-BA5F-8F13000F7F2C}" type="parTrans" cxnId="{3A9770AB-84BE-49F6-AABC-07896DB7DBBC}">
      <dgm:prSet/>
      <dgm:spPr/>
      <dgm:t>
        <a:bodyPr/>
        <a:lstStyle/>
        <a:p>
          <a:endParaRPr lang="en-US"/>
        </a:p>
      </dgm:t>
    </dgm:pt>
    <dgm:pt modelId="{4C4BCF34-E4D9-44B7-8C8C-66D30724989E}" type="sibTrans" cxnId="{3A9770AB-84BE-49F6-AABC-07896DB7DBBC}">
      <dgm:prSet/>
      <dgm:spPr/>
      <dgm:t>
        <a:bodyPr/>
        <a:lstStyle/>
        <a:p>
          <a:endParaRPr lang="en-US"/>
        </a:p>
      </dgm:t>
    </dgm:pt>
    <dgm:pt modelId="{5AEDF3A8-188F-45D4-A113-BDAAB38BDA08}">
      <dgm:prSet custT="1"/>
      <dgm:spPr/>
      <dgm:t>
        <a:bodyPr/>
        <a:lstStyle/>
        <a:p>
          <a:r>
            <a:rPr lang="en-US" sz="1400" dirty="0">
              <a:solidFill>
                <a:schemeClr val="tx2">
                  <a:lumMod val="90000"/>
                  <a:lumOff val="10000"/>
                </a:schemeClr>
              </a:solidFill>
            </a:rPr>
            <a:t>Frequent buying of clothes (</a:t>
          </a:r>
          <a:r>
            <a:rPr lang="en-US" sz="1400" dirty="0" err="1">
              <a:solidFill>
                <a:schemeClr val="tx2">
                  <a:lumMod val="90000"/>
                  <a:lumOff val="10000"/>
                </a:schemeClr>
              </a:solidFill>
            </a:rPr>
            <a:t>often_buy_clothes</a:t>
          </a:r>
          <a:r>
            <a:rPr lang="en-US" sz="1400" dirty="0">
              <a:solidFill>
                <a:schemeClr val="tx2">
                  <a:lumMod val="90000"/>
                  <a:lumOff val="10000"/>
                </a:schemeClr>
              </a:solidFill>
            </a:rPr>
            <a:t>)</a:t>
          </a:r>
        </a:p>
      </dgm:t>
    </dgm:pt>
    <dgm:pt modelId="{7FF312E7-0244-4F3F-954A-0995B58185C3}" type="parTrans" cxnId="{0C334EB4-06B6-487C-AEA5-42037E8444AA}">
      <dgm:prSet/>
      <dgm:spPr/>
      <dgm:t>
        <a:bodyPr/>
        <a:lstStyle/>
        <a:p>
          <a:endParaRPr lang="en-US"/>
        </a:p>
      </dgm:t>
    </dgm:pt>
    <dgm:pt modelId="{79959CF1-3CD6-45C7-8375-69ACBBCF91FC}" type="sibTrans" cxnId="{0C334EB4-06B6-487C-AEA5-42037E8444AA}">
      <dgm:prSet/>
      <dgm:spPr/>
      <dgm:t>
        <a:bodyPr/>
        <a:lstStyle/>
        <a:p>
          <a:endParaRPr lang="en-US"/>
        </a:p>
      </dgm:t>
    </dgm:pt>
    <dgm:pt modelId="{E435A2BA-2524-496A-8C23-5B41268AF323}">
      <dgm:prSet custT="1"/>
      <dgm:spPr/>
      <dgm:t>
        <a:bodyPr/>
        <a:lstStyle/>
        <a:p>
          <a:r>
            <a:rPr lang="en-US" sz="1400" dirty="0">
              <a:solidFill>
                <a:schemeClr val="tx2">
                  <a:lumMod val="90000"/>
                  <a:lumOff val="10000"/>
                </a:schemeClr>
              </a:solidFill>
            </a:rPr>
            <a:t>Influence of fashion magazines (</a:t>
          </a:r>
          <a:r>
            <a:rPr lang="en-US" sz="1400" dirty="0" err="1">
              <a:solidFill>
                <a:schemeClr val="tx2">
                  <a:lumMod val="90000"/>
                  <a:lumOff val="10000"/>
                </a:schemeClr>
              </a:solidFill>
            </a:rPr>
            <a:t>fashion_mags</a:t>
          </a:r>
          <a:r>
            <a:rPr lang="en-US" sz="1400" dirty="0">
              <a:solidFill>
                <a:schemeClr val="tx2">
                  <a:lumMod val="90000"/>
                  <a:lumOff val="10000"/>
                </a:schemeClr>
              </a:solidFill>
            </a:rPr>
            <a:t>)</a:t>
          </a:r>
        </a:p>
      </dgm:t>
    </dgm:pt>
    <dgm:pt modelId="{B5243DF1-E596-41C2-883D-A2D05F31D94E}" type="parTrans" cxnId="{067F202D-9FD9-480B-8D3C-CA9BB9220BCC}">
      <dgm:prSet/>
      <dgm:spPr/>
      <dgm:t>
        <a:bodyPr/>
        <a:lstStyle/>
        <a:p>
          <a:endParaRPr lang="en-US"/>
        </a:p>
      </dgm:t>
    </dgm:pt>
    <dgm:pt modelId="{151B64DD-615E-491F-A8D4-9A5E6613D442}" type="sibTrans" cxnId="{067F202D-9FD9-480B-8D3C-CA9BB9220BCC}">
      <dgm:prSet/>
      <dgm:spPr/>
      <dgm:t>
        <a:bodyPr/>
        <a:lstStyle/>
        <a:p>
          <a:endParaRPr lang="en-US"/>
        </a:p>
      </dgm:t>
    </dgm:pt>
    <dgm:pt modelId="{4A487C52-CFF6-4946-BB41-A6468F780E45}">
      <dgm:prSet custT="1"/>
      <dgm:spPr/>
      <dgm:t>
        <a:bodyPr/>
        <a:lstStyle/>
        <a:p>
          <a:r>
            <a:rPr lang="en-US" sz="1400" dirty="0">
              <a:solidFill>
                <a:schemeClr val="tx2">
                  <a:lumMod val="90000"/>
                  <a:lumOff val="10000"/>
                </a:schemeClr>
              </a:solidFill>
            </a:rPr>
            <a:t>Interest in experimenting with new styles (</a:t>
          </a:r>
          <a:r>
            <a:rPr lang="en-US" sz="1400" dirty="0" err="1">
              <a:solidFill>
                <a:schemeClr val="tx2">
                  <a:lumMod val="90000"/>
                  <a:lumOff val="10000"/>
                </a:schemeClr>
              </a:solidFill>
            </a:rPr>
            <a:t>experiment_new_styles</a:t>
          </a:r>
          <a:r>
            <a:rPr lang="en-US" sz="1400" dirty="0">
              <a:solidFill>
                <a:schemeClr val="tx2">
                  <a:lumMod val="90000"/>
                  <a:lumOff val="10000"/>
                </a:schemeClr>
              </a:solidFill>
            </a:rPr>
            <a:t>)</a:t>
          </a:r>
        </a:p>
      </dgm:t>
    </dgm:pt>
    <dgm:pt modelId="{EBD4A77B-E5C1-40B4-85E0-3D8D7FE28864}" type="parTrans" cxnId="{941521EA-2064-4A71-82A4-92E2BFC80009}">
      <dgm:prSet/>
      <dgm:spPr/>
      <dgm:t>
        <a:bodyPr/>
        <a:lstStyle/>
        <a:p>
          <a:endParaRPr lang="en-US"/>
        </a:p>
      </dgm:t>
    </dgm:pt>
    <dgm:pt modelId="{7880A4FF-8B68-4526-91CD-632C7ED0EAE0}" type="sibTrans" cxnId="{941521EA-2064-4A71-82A4-92E2BFC80009}">
      <dgm:prSet/>
      <dgm:spPr/>
      <dgm:t>
        <a:bodyPr/>
        <a:lstStyle/>
        <a:p>
          <a:endParaRPr lang="en-US"/>
        </a:p>
      </dgm:t>
    </dgm:pt>
    <dgm:pt modelId="{39874088-6B58-48DA-9494-B84E4EA31BED}">
      <dgm:prSet custT="1"/>
      <dgm:spPr/>
      <dgm:t>
        <a:bodyPr/>
        <a:lstStyle/>
        <a:p>
          <a:r>
            <a:rPr lang="en-US" sz="1400" dirty="0">
              <a:solidFill>
                <a:schemeClr val="tx2">
                  <a:lumMod val="90000"/>
                  <a:lumOff val="10000"/>
                </a:schemeClr>
              </a:solidFill>
            </a:rPr>
            <a:t>Buy same products that celebrities use (</a:t>
          </a:r>
          <a:r>
            <a:rPr lang="en-US" sz="1400" dirty="0" err="1">
              <a:solidFill>
                <a:schemeClr val="tx2">
                  <a:lumMod val="90000"/>
                  <a:lumOff val="10000"/>
                </a:schemeClr>
              </a:solidFill>
            </a:rPr>
            <a:t>buy_celebrity_products</a:t>
          </a:r>
          <a:r>
            <a:rPr lang="en-US" sz="1400" dirty="0">
              <a:solidFill>
                <a:schemeClr val="tx2">
                  <a:lumMod val="90000"/>
                  <a:lumOff val="10000"/>
                </a:schemeClr>
              </a:solidFill>
            </a:rPr>
            <a:t>)</a:t>
          </a:r>
        </a:p>
      </dgm:t>
    </dgm:pt>
    <dgm:pt modelId="{D49AD20C-0DCF-4BFE-85DD-CD38410F07C7}" type="parTrans" cxnId="{C080FB60-1349-4778-AF2D-A85BFC7745AD}">
      <dgm:prSet/>
      <dgm:spPr/>
      <dgm:t>
        <a:bodyPr/>
        <a:lstStyle/>
        <a:p>
          <a:endParaRPr lang="en-US"/>
        </a:p>
      </dgm:t>
    </dgm:pt>
    <dgm:pt modelId="{5658D1EB-5FEC-4EB9-B064-87015D89DAB5}" type="sibTrans" cxnId="{C080FB60-1349-4778-AF2D-A85BFC7745AD}">
      <dgm:prSet/>
      <dgm:spPr/>
      <dgm:t>
        <a:bodyPr/>
        <a:lstStyle/>
        <a:p>
          <a:endParaRPr lang="en-US"/>
        </a:p>
      </dgm:t>
    </dgm:pt>
    <dgm:pt modelId="{F97339FF-71A4-4D18-BA6F-0F316AFB95D6}">
      <dgm:prSet custT="1"/>
      <dgm:spPr/>
      <dgm:t>
        <a:bodyPr/>
        <a:lstStyle/>
        <a:p>
          <a:r>
            <a:rPr lang="en-US" sz="1400" dirty="0">
              <a:solidFill>
                <a:schemeClr val="tx2">
                  <a:lumMod val="90000"/>
                  <a:lumOff val="10000"/>
                </a:schemeClr>
              </a:solidFill>
            </a:rPr>
            <a:t>Designer label improves a person's image (</a:t>
          </a:r>
          <a:r>
            <a:rPr lang="en-US" sz="1400" dirty="0" err="1">
              <a:solidFill>
                <a:schemeClr val="tx2">
                  <a:lumMod val="90000"/>
                  <a:lumOff val="10000"/>
                </a:schemeClr>
              </a:solidFill>
            </a:rPr>
            <a:t>designer_label_image</a:t>
          </a:r>
          <a:r>
            <a:rPr lang="en-US" sz="1400" dirty="0">
              <a:solidFill>
                <a:schemeClr val="tx2">
                  <a:lumMod val="90000"/>
                  <a:lumOff val="10000"/>
                </a:schemeClr>
              </a:solidFill>
            </a:rPr>
            <a:t>)</a:t>
          </a:r>
        </a:p>
      </dgm:t>
    </dgm:pt>
    <dgm:pt modelId="{B8FA2B50-DB71-4ABB-9C45-255B0DD08ECB}" type="parTrans" cxnId="{A541F6A4-21DD-4FED-A11D-8A0C6CA2DB3D}">
      <dgm:prSet/>
      <dgm:spPr/>
      <dgm:t>
        <a:bodyPr/>
        <a:lstStyle/>
        <a:p>
          <a:endParaRPr lang="en-US"/>
        </a:p>
      </dgm:t>
    </dgm:pt>
    <dgm:pt modelId="{6A090F5D-4996-4F57-BA7E-04F56CF15672}" type="sibTrans" cxnId="{A541F6A4-21DD-4FED-A11D-8A0C6CA2DB3D}">
      <dgm:prSet/>
      <dgm:spPr/>
      <dgm:t>
        <a:bodyPr/>
        <a:lstStyle/>
        <a:p>
          <a:endParaRPr lang="en-US"/>
        </a:p>
      </dgm:t>
    </dgm:pt>
    <dgm:pt modelId="{3AE881B8-8EE9-470F-B59F-A56DF47AF2D4}">
      <dgm:prSet custT="1"/>
      <dgm:spPr>
        <a:solidFill>
          <a:schemeClr val="accent1">
            <a:lumMod val="75000"/>
          </a:schemeClr>
        </a:solidFill>
      </dgm:spPr>
      <dgm:t>
        <a:bodyPr/>
        <a:lstStyle/>
        <a:p>
          <a:r>
            <a:rPr lang="en-US" sz="1400" dirty="0"/>
            <a:t>Factor 2: Practicality Orientation</a:t>
          </a:r>
        </a:p>
      </dgm:t>
    </dgm:pt>
    <dgm:pt modelId="{032244AA-58DA-4FC6-9E54-C915FF55FEBF}" type="parTrans" cxnId="{7DF62B59-B380-4D96-973F-81CEFBCD08AA}">
      <dgm:prSet/>
      <dgm:spPr/>
      <dgm:t>
        <a:bodyPr/>
        <a:lstStyle/>
        <a:p>
          <a:endParaRPr lang="en-US"/>
        </a:p>
      </dgm:t>
    </dgm:pt>
    <dgm:pt modelId="{B7118375-4B6A-46AD-8802-F8DED723B9C4}" type="sibTrans" cxnId="{7DF62B59-B380-4D96-973F-81CEFBCD08AA}">
      <dgm:prSet/>
      <dgm:spPr/>
      <dgm:t>
        <a:bodyPr/>
        <a:lstStyle/>
        <a:p>
          <a:endParaRPr lang="en-US"/>
        </a:p>
      </dgm:t>
    </dgm:pt>
    <dgm:pt modelId="{23EFA274-E50E-474D-B2AA-4BD98711537B}">
      <dgm:prSet custT="1"/>
      <dgm:spPr/>
      <dgm:t>
        <a:bodyPr/>
        <a:lstStyle/>
        <a:p>
          <a:endParaRPr lang="en-US" sz="1400" dirty="0">
            <a:solidFill>
              <a:schemeClr val="tx2">
                <a:lumMod val="90000"/>
                <a:lumOff val="10000"/>
              </a:schemeClr>
            </a:solidFill>
          </a:endParaRPr>
        </a:p>
      </dgm:t>
    </dgm:pt>
    <dgm:pt modelId="{CDF6F2AB-8737-4739-B765-C1087D080509}" type="parTrans" cxnId="{4F8D73F0-338D-4BC3-B1A4-D6438EA56963}">
      <dgm:prSet/>
      <dgm:spPr/>
      <dgm:t>
        <a:bodyPr/>
        <a:lstStyle/>
        <a:p>
          <a:endParaRPr lang="en-US"/>
        </a:p>
      </dgm:t>
    </dgm:pt>
    <dgm:pt modelId="{AFCBF8E5-F4D1-44DA-94EB-A8DA1D02860A}" type="sibTrans" cxnId="{4F8D73F0-338D-4BC3-B1A4-D6438EA56963}">
      <dgm:prSet/>
      <dgm:spPr/>
      <dgm:t>
        <a:bodyPr/>
        <a:lstStyle/>
        <a:p>
          <a:endParaRPr lang="en-US"/>
        </a:p>
      </dgm:t>
    </dgm:pt>
    <dgm:pt modelId="{C92450E2-81CE-42C4-92FF-A8C1ECF7A12E}">
      <dgm:prSet custT="1"/>
      <dgm:spPr/>
      <dgm:t>
        <a:bodyPr/>
        <a:lstStyle/>
        <a:p>
          <a:r>
            <a:rPr lang="en-US" sz="1400" dirty="0">
              <a:solidFill>
                <a:schemeClr val="tx2">
                  <a:lumMod val="90000"/>
                  <a:lumOff val="10000"/>
                </a:schemeClr>
              </a:solidFill>
            </a:rPr>
            <a:t>Importance of functionality (</a:t>
          </a:r>
          <a:r>
            <a:rPr lang="en-US" sz="1400" dirty="0" err="1">
              <a:solidFill>
                <a:schemeClr val="tx2">
                  <a:lumMod val="90000"/>
                  <a:lumOff val="10000"/>
                </a:schemeClr>
              </a:solidFill>
            </a:rPr>
            <a:t>functionality_important</a:t>
          </a:r>
          <a:r>
            <a:rPr lang="en-US" sz="1400" dirty="0">
              <a:solidFill>
                <a:schemeClr val="tx2">
                  <a:lumMod val="90000"/>
                  <a:lumOff val="10000"/>
                </a:schemeClr>
              </a:solidFill>
            </a:rPr>
            <a:t>)</a:t>
          </a:r>
        </a:p>
      </dgm:t>
    </dgm:pt>
    <dgm:pt modelId="{45E553C9-420B-452D-9776-934695D04060}" type="parTrans" cxnId="{F5E6B396-6001-4ED5-80F1-6F6A6A5F2627}">
      <dgm:prSet/>
      <dgm:spPr/>
      <dgm:t>
        <a:bodyPr/>
        <a:lstStyle/>
        <a:p>
          <a:endParaRPr lang="en-US"/>
        </a:p>
      </dgm:t>
    </dgm:pt>
    <dgm:pt modelId="{28109942-E47E-4F84-934D-466C18842AE3}" type="sibTrans" cxnId="{F5E6B396-6001-4ED5-80F1-6F6A6A5F2627}">
      <dgm:prSet/>
      <dgm:spPr/>
      <dgm:t>
        <a:bodyPr/>
        <a:lstStyle/>
        <a:p>
          <a:endParaRPr lang="en-US"/>
        </a:p>
      </dgm:t>
    </dgm:pt>
    <dgm:pt modelId="{2B0C2412-233F-405C-93E2-490928E1314B}">
      <dgm:prSet custT="1"/>
      <dgm:spPr/>
      <dgm:t>
        <a:bodyPr/>
        <a:lstStyle/>
        <a:p>
          <a:r>
            <a:rPr lang="en-US" sz="1400" dirty="0">
              <a:solidFill>
                <a:schemeClr val="tx2">
                  <a:lumMod val="90000"/>
                  <a:lumOff val="10000"/>
                </a:schemeClr>
              </a:solidFill>
            </a:rPr>
            <a:t>Preference for making clothes last (</a:t>
          </a:r>
          <a:r>
            <a:rPr lang="en-US" sz="1400" dirty="0" err="1">
              <a:solidFill>
                <a:schemeClr val="tx2">
                  <a:lumMod val="90000"/>
                  <a:lumOff val="10000"/>
                </a:schemeClr>
              </a:solidFill>
            </a:rPr>
            <a:t>make_clothes_last</a:t>
          </a:r>
          <a:r>
            <a:rPr lang="en-US" sz="1400" dirty="0">
              <a:solidFill>
                <a:schemeClr val="tx2">
                  <a:lumMod val="90000"/>
                  <a:lumOff val="10000"/>
                </a:schemeClr>
              </a:solidFill>
            </a:rPr>
            <a:t>)</a:t>
          </a:r>
        </a:p>
      </dgm:t>
    </dgm:pt>
    <dgm:pt modelId="{5D618AAA-7D11-4E00-9162-75E1E179F169}" type="parTrans" cxnId="{5B9535BA-834B-4F60-ACC3-AAF4E2E95776}">
      <dgm:prSet/>
      <dgm:spPr/>
      <dgm:t>
        <a:bodyPr/>
        <a:lstStyle/>
        <a:p>
          <a:endParaRPr lang="en-US"/>
        </a:p>
      </dgm:t>
    </dgm:pt>
    <dgm:pt modelId="{DBACF66C-D37B-418C-91CA-C0FC07A0392D}" type="sibTrans" cxnId="{5B9535BA-834B-4F60-ACC3-AAF4E2E95776}">
      <dgm:prSet/>
      <dgm:spPr/>
      <dgm:t>
        <a:bodyPr/>
        <a:lstStyle/>
        <a:p>
          <a:endParaRPr lang="en-US"/>
        </a:p>
      </dgm:t>
    </dgm:pt>
    <dgm:pt modelId="{FF895B36-8BAE-457E-8FDA-721022C14E78}">
      <dgm:prSet custT="1"/>
      <dgm:spPr/>
      <dgm:t>
        <a:bodyPr/>
        <a:lstStyle/>
        <a:p>
          <a:r>
            <a:rPr lang="en-US" sz="1400" dirty="0">
              <a:solidFill>
                <a:schemeClr val="tx2">
                  <a:lumMod val="90000"/>
                  <a:lumOff val="10000"/>
                </a:schemeClr>
              </a:solidFill>
            </a:rPr>
            <a:t>Emphasis on comfort (</a:t>
          </a:r>
          <a:r>
            <a:rPr lang="en-US" sz="1400" dirty="0" err="1">
              <a:solidFill>
                <a:schemeClr val="tx2">
                  <a:lumMod val="90000"/>
                  <a:lumOff val="10000"/>
                </a:schemeClr>
              </a:solidFill>
            </a:rPr>
            <a:t>comfort_important</a:t>
          </a:r>
          <a:r>
            <a:rPr lang="en-US" sz="1400" dirty="0">
              <a:solidFill>
                <a:schemeClr val="tx2">
                  <a:lumMod val="90000"/>
                  <a:lumOff val="10000"/>
                </a:schemeClr>
              </a:solidFill>
            </a:rPr>
            <a:t>)</a:t>
          </a:r>
        </a:p>
      </dgm:t>
    </dgm:pt>
    <dgm:pt modelId="{CFDE5BDE-33B3-479B-A6B7-32FE03F7ED5B}" type="parTrans" cxnId="{CD70E588-3411-4603-B4BB-DD3B62A5475B}">
      <dgm:prSet/>
      <dgm:spPr/>
      <dgm:t>
        <a:bodyPr/>
        <a:lstStyle/>
        <a:p>
          <a:endParaRPr lang="en-US"/>
        </a:p>
      </dgm:t>
    </dgm:pt>
    <dgm:pt modelId="{EE35CE8A-351C-4362-B387-01078898EDC5}" type="sibTrans" cxnId="{CD70E588-3411-4603-B4BB-DD3B62A5475B}">
      <dgm:prSet/>
      <dgm:spPr/>
      <dgm:t>
        <a:bodyPr/>
        <a:lstStyle/>
        <a:p>
          <a:endParaRPr lang="en-US"/>
        </a:p>
      </dgm:t>
    </dgm:pt>
    <dgm:pt modelId="{8A56E127-C1FB-43E7-A38F-E3291D883A2D}" type="pres">
      <dgm:prSet presAssocID="{15B84BEB-52BF-457F-BEF9-A4A2B4EABEB0}" presName="linear" presStyleCnt="0">
        <dgm:presLayoutVars>
          <dgm:animLvl val="lvl"/>
          <dgm:resizeHandles val="exact"/>
        </dgm:presLayoutVars>
      </dgm:prSet>
      <dgm:spPr/>
    </dgm:pt>
    <dgm:pt modelId="{ED2523A5-A8CF-4FAA-ACAC-ADC2AFB17AEC}" type="pres">
      <dgm:prSet presAssocID="{607328A8-BC28-4C91-AB18-21F211134D27}" presName="parentText" presStyleLbl="node1" presStyleIdx="0" presStyleCnt="2" custScaleY="32321">
        <dgm:presLayoutVars>
          <dgm:chMax val="0"/>
          <dgm:bulletEnabled val="1"/>
        </dgm:presLayoutVars>
      </dgm:prSet>
      <dgm:spPr/>
    </dgm:pt>
    <dgm:pt modelId="{EF0D4B58-4B8F-4DCF-AD44-F608ACDC9C8A}" type="pres">
      <dgm:prSet presAssocID="{607328A8-BC28-4C91-AB18-21F211134D27}" presName="childText" presStyleLbl="revTx" presStyleIdx="0" presStyleCnt="2">
        <dgm:presLayoutVars>
          <dgm:bulletEnabled val="1"/>
        </dgm:presLayoutVars>
      </dgm:prSet>
      <dgm:spPr/>
    </dgm:pt>
    <dgm:pt modelId="{558B0AF5-C4C8-474D-AFDB-892E4A974C91}" type="pres">
      <dgm:prSet presAssocID="{3AE881B8-8EE9-470F-B59F-A56DF47AF2D4}" presName="parentText" presStyleLbl="node1" presStyleIdx="1" presStyleCnt="2" custScaleY="31653">
        <dgm:presLayoutVars>
          <dgm:chMax val="0"/>
          <dgm:bulletEnabled val="1"/>
        </dgm:presLayoutVars>
      </dgm:prSet>
      <dgm:spPr/>
    </dgm:pt>
    <dgm:pt modelId="{87949044-324A-4AC1-B942-0FBAA90FCE9F}" type="pres">
      <dgm:prSet presAssocID="{3AE881B8-8EE9-470F-B59F-A56DF47AF2D4}" presName="childText" presStyleLbl="revTx" presStyleIdx="1" presStyleCnt="2">
        <dgm:presLayoutVars>
          <dgm:bulletEnabled val="1"/>
        </dgm:presLayoutVars>
      </dgm:prSet>
      <dgm:spPr/>
    </dgm:pt>
  </dgm:ptLst>
  <dgm:cxnLst>
    <dgm:cxn modelId="{74B38311-BFA3-41EA-98A3-9A4759A8F61F}" type="presOf" srcId="{4A487C52-CFF6-4946-BB41-A6468F780E45}" destId="{EF0D4B58-4B8F-4DCF-AD44-F608ACDC9C8A}" srcOrd="0" destOrd="2" presId="urn:microsoft.com/office/officeart/2005/8/layout/vList2"/>
    <dgm:cxn modelId="{067F202D-9FD9-480B-8D3C-CA9BB9220BCC}" srcId="{607328A8-BC28-4C91-AB18-21F211134D27}" destId="{E435A2BA-2524-496A-8C23-5B41268AF323}" srcOrd="1" destOrd="0" parTransId="{B5243DF1-E596-41C2-883D-A2D05F31D94E}" sibTransId="{151B64DD-615E-491F-A8D4-9A5E6613D442}"/>
    <dgm:cxn modelId="{4CC22A2D-D38B-47E4-A722-7BFE14E9BD0D}" type="presOf" srcId="{39874088-6B58-48DA-9494-B84E4EA31BED}" destId="{EF0D4B58-4B8F-4DCF-AD44-F608ACDC9C8A}" srcOrd="0" destOrd="3" presId="urn:microsoft.com/office/officeart/2005/8/layout/vList2"/>
    <dgm:cxn modelId="{C85FB62F-BE32-4D3C-A9E0-AEE9E2B5FB85}" type="presOf" srcId="{FF895B36-8BAE-457E-8FDA-721022C14E78}" destId="{87949044-324A-4AC1-B942-0FBAA90FCE9F}" srcOrd="0" destOrd="3" presId="urn:microsoft.com/office/officeart/2005/8/layout/vList2"/>
    <dgm:cxn modelId="{87D69D37-BA6D-438A-9C0C-F91D5E0450FE}" type="presOf" srcId="{2B0C2412-233F-405C-93E2-490928E1314B}" destId="{87949044-324A-4AC1-B942-0FBAA90FCE9F}" srcOrd="0" destOrd="2" presId="urn:microsoft.com/office/officeart/2005/8/layout/vList2"/>
    <dgm:cxn modelId="{C080FB60-1349-4778-AF2D-A85BFC7745AD}" srcId="{607328A8-BC28-4C91-AB18-21F211134D27}" destId="{39874088-6B58-48DA-9494-B84E4EA31BED}" srcOrd="3" destOrd="0" parTransId="{D49AD20C-0DCF-4BFE-85DD-CD38410F07C7}" sibTransId="{5658D1EB-5FEC-4EB9-B064-87015D89DAB5}"/>
    <dgm:cxn modelId="{A6EDD269-7AF6-476A-99A9-F04BE0669BEA}" type="presOf" srcId="{23EFA274-E50E-474D-B2AA-4BD98711537B}" destId="{87949044-324A-4AC1-B942-0FBAA90FCE9F}" srcOrd="0" destOrd="0" presId="urn:microsoft.com/office/officeart/2005/8/layout/vList2"/>
    <dgm:cxn modelId="{26D8E94F-958C-4A9F-8460-0CF8ECD47850}" type="presOf" srcId="{607328A8-BC28-4C91-AB18-21F211134D27}" destId="{ED2523A5-A8CF-4FAA-ACAC-ADC2AFB17AEC}" srcOrd="0" destOrd="0" presId="urn:microsoft.com/office/officeart/2005/8/layout/vList2"/>
    <dgm:cxn modelId="{7DF62B59-B380-4D96-973F-81CEFBCD08AA}" srcId="{15B84BEB-52BF-457F-BEF9-A4A2B4EABEB0}" destId="{3AE881B8-8EE9-470F-B59F-A56DF47AF2D4}" srcOrd="1" destOrd="0" parTransId="{032244AA-58DA-4FC6-9E54-C915FF55FEBF}" sibTransId="{B7118375-4B6A-46AD-8802-F8DED723B9C4}"/>
    <dgm:cxn modelId="{CD70E588-3411-4603-B4BB-DD3B62A5475B}" srcId="{3AE881B8-8EE9-470F-B59F-A56DF47AF2D4}" destId="{FF895B36-8BAE-457E-8FDA-721022C14E78}" srcOrd="3" destOrd="0" parTransId="{CFDE5BDE-33B3-479B-A6B7-32FE03F7ED5B}" sibTransId="{EE35CE8A-351C-4362-B387-01078898EDC5}"/>
    <dgm:cxn modelId="{1C0F8194-AA2F-454D-8795-E854F169B096}" type="presOf" srcId="{F97339FF-71A4-4D18-BA6F-0F316AFB95D6}" destId="{EF0D4B58-4B8F-4DCF-AD44-F608ACDC9C8A}" srcOrd="0" destOrd="4" presId="urn:microsoft.com/office/officeart/2005/8/layout/vList2"/>
    <dgm:cxn modelId="{F5E6B396-6001-4ED5-80F1-6F6A6A5F2627}" srcId="{3AE881B8-8EE9-470F-B59F-A56DF47AF2D4}" destId="{C92450E2-81CE-42C4-92FF-A8C1ECF7A12E}" srcOrd="1" destOrd="0" parTransId="{45E553C9-420B-452D-9776-934695D04060}" sibTransId="{28109942-E47E-4F84-934D-466C18842AE3}"/>
    <dgm:cxn modelId="{3823CFA2-D3C3-4C86-97A1-8287BB6F2E76}" type="presOf" srcId="{15B84BEB-52BF-457F-BEF9-A4A2B4EABEB0}" destId="{8A56E127-C1FB-43E7-A38F-E3291D883A2D}" srcOrd="0" destOrd="0" presId="urn:microsoft.com/office/officeart/2005/8/layout/vList2"/>
    <dgm:cxn modelId="{A541F6A4-21DD-4FED-A11D-8A0C6CA2DB3D}" srcId="{607328A8-BC28-4C91-AB18-21F211134D27}" destId="{F97339FF-71A4-4D18-BA6F-0F316AFB95D6}" srcOrd="4" destOrd="0" parTransId="{B8FA2B50-DB71-4ABB-9C45-255B0DD08ECB}" sibTransId="{6A090F5D-4996-4F57-BA7E-04F56CF15672}"/>
    <dgm:cxn modelId="{3A9770AB-84BE-49F6-AABC-07896DB7DBBC}" srcId="{15B84BEB-52BF-457F-BEF9-A4A2B4EABEB0}" destId="{607328A8-BC28-4C91-AB18-21F211134D27}" srcOrd="0" destOrd="0" parTransId="{7EEA3ECA-6EF1-401A-BA5F-8F13000F7F2C}" sibTransId="{4C4BCF34-E4D9-44B7-8C8C-66D30724989E}"/>
    <dgm:cxn modelId="{0C334EB4-06B6-487C-AEA5-42037E8444AA}" srcId="{607328A8-BC28-4C91-AB18-21F211134D27}" destId="{5AEDF3A8-188F-45D4-A113-BDAAB38BDA08}" srcOrd="0" destOrd="0" parTransId="{7FF312E7-0244-4F3F-954A-0995B58185C3}" sibTransId="{79959CF1-3CD6-45C7-8375-69ACBBCF91FC}"/>
    <dgm:cxn modelId="{5B9535BA-834B-4F60-ACC3-AAF4E2E95776}" srcId="{3AE881B8-8EE9-470F-B59F-A56DF47AF2D4}" destId="{2B0C2412-233F-405C-93E2-490928E1314B}" srcOrd="2" destOrd="0" parTransId="{5D618AAA-7D11-4E00-9162-75E1E179F169}" sibTransId="{DBACF66C-D37B-418C-91CA-C0FC07A0392D}"/>
    <dgm:cxn modelId="{E9905ABA-6139-48FE-8E77-EFB1CD719A7B}" type="presOf" srcId="{C92450E2-81CE-42C4-92FF-A8C1ECF7A12E}" destId="{87949044-324A-4AC1-B942-0FBAA90FCE9F}" srcOrd="0" destOrd="1" presId="urn:microsoft.com/office/officeart/2005/8/layout/vList2"/>
    <dgm:cxn modelId="{E9C6B3BD-9134-47ED-9A2E-A1C638E5DF5D}" type="presOf" srcId="{3AE881B8-8EE9-470F-B59F-A56DF47AF2D4}" destId="{558B0AF5-C4C8-474D-AFDB-892E4A974C91}" srcOrd="0" destOrd="0" presId="urn:microsoft.com/office/officeart/2005/8/layout/vList2"/>
    <dgm:cxn modelId="{97F4C6D2-D5B5-42F6-BBA0-10EF32EF93CF}" type="presOf" srcId="{E435A2BA-2524-496A-8C23-5B41268AF323}" destId="{EF0D4B58-4B8F-4DCF-AD44-F608ACDC9C8A}" srcOrd="0" destOrd="1" presId="urn:microsoft.com/office/officeart/2005/8/layout/vList2"/>
    <dgm:cxn modelId="{941521EA-2064-4A71-82A4-92E2BFC80009}" srcId="{607328A8-BC28-4C91-AB18-21F211134D27}" destId="{4A487C52-CFF6-4946-BB41-A6468F780E45}" srcOrd="2" destOrd="0" parTransId="{EBD4A77B-E5C1-40B4-85E0-3D8D7FE28864}" sibTransId="{7880A4FF-8B68-4526-91CD-632C7ED0EAE0}"/>
    <dgm:cxn modelId="{4F8D73F0-338D-4BC3-B1A4-D6438EA56963}" srcId="{3AE881B8-8EE9-470F-B59F-A56DF47AF2D4}" destId="{23EFA274-E50E-474D-B2AA-4BD98711537B}" srcOrd="0" destOrd="0" parTransId="{CDF6F2AB-8737-4739-B765-C1087D080509}" sibTransId="{AFCBF8E5-F4D1-44DA-94EB-A8DA1D02860A}"/>
    <dgm:cxn modelId="{1FA767F4-4305-4437-9597-2B1E0021DB33}" type="presOf" srcId="{5AEDF3A8-188F-45D4-A113-BDAAB38BDA08}" destId="{EF0D4B58-4B8F-4DCF-AD44-F608ACDC9C8A}" srcOrd="0" destOrd="0" presId="urn:microsoft.com/office/officeart/2005/8/layout/vList2"/>
    <dgm:cxn modelId="{0BF6352E-0B1B-4499-B118-A75942F0C7AB}" type="presParOf" srcId="{8A56E127-C1FB-43E7-A38F-E3291D883A2D}" destId="{ED2523A5-A8CF-4FAA-ACAC-ADC2AFB17AEC}" srcOrd="0" destOrd="0" presId="urn:microsoft.com/office/officeart/2005/8/layout/vList2"/>
    <dgm:cxn modelId="{C7ED5FB7-AA2F-4D46-B0D4-6885882BF504}" type="presParOf" srcId="{8A56E127-C1FB-43E7-A38F-E3291D883A2D}" destId="{EF0D4B58-4B8F-4DCF-AD44-F608ACDC9C8A}" srcOrd="1" destOrd="0" presId="urn:microsoft.com/office/officeart/2005/8/layout/vList2"/>
    <dgm:cxn modelId="{AD72AC10-7F09-407B-8575-5E1CF4E90B22}" type="presParOf" srcId="{8A56E127-C1FB-43E7-A38F-E3291D883A2D}" destId="{558B0AF5-C4C8-474D-AFDB-892E4A974C91}" srcOrd="2" destOrd="0" presId="urn:microsoft.com/office/officeart/2005/8/layout/vList2"/>
    <dgm:cxn modelId="{1BF60928-0200-4ECE-8E00-EABAE8045A63}" type="presParOf" srcId="{8A56E127-C1FB-43E7-A38F-E3291D883A2D}" destId="{87949044-324A-4AC1-B942-0FBAA90FCE9F}"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5AD4C3-0DFD-4828-B1B5-7C817368D78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63F57AC-9AC1-484B-B372-687D75A9438A}">
      <dgm:prSet custT="1"/>
      <dgm:spPr/>
      <dgm:t>
        <a:bodyPr/>
        <a:lstStyle/>
        <a:p>
          <a:r>
            <a:rPr lang="en-US" sz="1600" dirty="0">
              <a:latin typeface="+mn-lt"/>
            </a:rPr>
            <a:t>Based on K-Means results, the 4-cluster solution has fewer ties (7.14%) than the 3-cluster solution (14.29%).</a:t>
          </a:r>
          <a:endParaRPr lang="en-US" sz="1600" dirty="0">
            <a:latin typeface="+mn-lt"/>
            <a:ea typeface="Calibri" panose="020F0502020204030204" pitchFamily="34" charset="0"/>
            <a:cs typeface="Calibri" panose="020F0502020204030204" pitchFamily="34" charset="0"/>
          </a:endParaRPr>
        </a:p>
      </dgm:t>
    </dgm:pt>
    <dgm:pt modelId="{93A67EFC-2180-4C14-A67C-DB4A31DD14AD}" type="parTrans" cxnId="{8529DB31-635B-46CA-B704-4E63903BC068}">
      <dgm:prSet/>
      <dgm:spPr/>
      <dgm:t>
        <a:bodyPr/>
        <a:lstStyle/>
        <a:p>
          <a:endParaRPr lang="en-US"/>
        </a:p>
      </dgm:t>
    </dgm:pt>
    <dgm:pt modelId="{F3CD0BA1-218E-46D4-851F-8FA2D1AB9496}" type="sibTrans" cxnId="{8529DB31-635B-46CA-B704-4E63903BC068}">
      <dgm:prSet/>
      <dgm:spPr/>
      <dgm:t>
        <a:bodyPr/>
        <a:lstStyle/>
        <a:p>
          <a:endParaRPr lang="en-US"/>
        </a:p>
      </dgm:t>
    </dgm:pt>
    <dgm:pt modelId="{E858DF59-ED48-4A07-9F1B-2E72C2F219A6}">
      <dgm:prSet custT="1"/>
      <dgm:spPr/>
      <dgm:t>
        <a:bodyPr/>
        <a:lstStyle/>
        <a:p>
          <a:r>
            <a:rPr lang="en-US" sz="1600" b="0" i="0" baseline="0" dirty="0">
              <a:latin typeface="+mn-lt"/>
              <a:ea typeface="Calibri" panose="020F0502020204030204" pitchFamily="34" charset="0"/>
              <a:cs typeface="Calibri" panose="020F0502020204030204" pitchFamily="34" charset="0"/>
            </a:rPr>
            <a:t>Therefore, while the 3-cluster solution is viable, </a:t>
          </a:r>
          <a:r>
            <a:rPr lang="en-US" sz="1600" dirty="0">
              <a:latin typeface="+mn-lt"/>
            </a:rPr>
            <a:t>The 4-cluster solution was chosen for better differentiation.</a:t>
          </a:r>
          <a:endParaRPr lang="en-US" sz="1600" dirty="0">
            <a:latin typeface="+mn-lt"/>
            <a:ea typeface="Calibri" panose="020F0502020204030204" pitchFamily="34" charset="0"/>
            <a:cs typeface="Calibri" panose="020F0502020204030204" pitchFamily="34" charset="0"/>
          </a:endParaRPr>
        </a:p>
      </dgm:t>
    </dgm:pt>
    <dgm:pt modelId="{4A87F9AB-9136-47FF-AEBC-D1A7EB43DEC3}" type="parTrans" cxnId="{5DA0E0D5-F3FC-4389-A947-1898FCB5203B}">
      <dgm:prSet/>
      <dgm:spPr/>
      <dgm:t>
        <a:bodyPr/>
        <a:lstStyle/>
        <a:p>
          <a:endParaRPr lang="en-US"/>
        </a:p>
      </dgm:t>
    </dgm:pt>
    <dgm:pt modelId="{2EC7CBBD-74C3-4B8D-8743-0D1490D24B68}" type="sibTrans" cxnId="{5DA0E0D5-F3FC-4389-A947-1898FCB5203B}">
      <dgm:prSet/>
      <dgm:spPr/>
      <dgm:t>
        <a:bodyPr/>
        <a:lstStyle/>
        <a:p>
          <a:endParaRPr lang="en-US"/>
        </a:p>
      </dgm:t>
    </dgm:pt>
    <dgm:pt modelId="{C8A65834-A804-46EE-92C8-41CBBF3D4C8C}" type="pres">
      <dgm:prSet presAssocID="{375AD4C3-0DFD-4828-B1B5-7C817368D78E}" presName="linear" presStyleCnt="0">
        <dgm:presLayoutVars>
          <dgm:animLvl val="lvl"/>
          <dgm:resizeHandles val="exact"/>
        </dgm:presLayoutVars>
      </dgm:prSet>
      <dgm:spPr/>
    </dgm:pt>
    <dgm:pt modelId="{4B4F5EEB-36C3-4FBC-9954-52C700DC8A55}" type="pres">
      <dgm:prSet presAssocID="{163F57AC-9AC1-484B-B372-687D75A9438A}" presName="parentText" presStyleLbl="node1" presStyleIdx="0" presStyleCnt="2">
        <dgm:presLayoutVars>
          <dgm:chMax val="0"/>
          <dgm:bulletEnabled val="1"/>
        </dgm:presLayoutVars>
      </dgm:prSet>
      <dgm:spPr/>
    </dgm:pt>
    <dgm:pt modelId="{91FD47D2-5570-49EC-B75F-6351FA89F19C}" type="pres">
      <dgm:prSet presAssocID="{F3CD0BA1-218E-46D4-851F-8FA2D1AB9496}" presName="spacer" presStyleCnt="0"/>
      <dgm:spPr/>
    </dgm:pt>
    <dgm:pt modelId="{B7E5F11C-3D03-4DF5-979B-0D7A191A1B9D}" type="pres">
      <dgm:prSet presAssocID="{E858DF59-ED48-4A07-9F1B-2E72C2F219A6}" presName="parentText" presStyleLbl="node1" presStyleIdx="1" presStyleCnt="2">
        <dgm:presLayoutVars>
          <dgm:chMax val="0"/>
          <dgm:bulletEnabled val="1"/>
        </dgm:presLayoutVars>
      </dgm:prSet>
      <dgm:spPr/>
    </dgm:pt>
  </dgm:ptLst>
  <dgm:cxnLst>
    <dgm:cxn modelId="{8529DB31-635B-46CA-B704-4E63903BC068}" srcId="{375AD4C3-0DFD-4828-B1B5-7C817368D78E}" destId="{163F57AC-9AC1-484B-B372-687D75A9438A}" srcOrd="0" destOrd="0" parTransId="{93A67EFC-2180-4C14-A67C-DB4A31DD14AD}" sibTransId="{F3CD0BA1-218E-46D4-851F-8FA2D1AB9496}"/>
    <dgm:cxn modelId="{D3BE2054-FA52-45E7-BEE5-5768EB86BABA}" type="presOf" srcId="{E858DF59-ED48-4A07-9F1B-2E72C2F219A6}" destId="{B7E5F11C-3D03-4DF5-979B-0D7A191A1B9D}" srcOrd="0" destOrd="0" presId="urn:microsoft.com/office/officeart/2005/8/layout/vList2"/>
    <dgm:cxn modelId="{3E514C59-BE70-4221-8612-C9577F640E8F}" type="presOf" srcId="{163F57AC-9AC1-484B-B372-687D75A9438A}" destId="{4B4F5EEB-36C3-4FBC-9954-52C700DC8A55}" srcOrd="0" destOrd="0" presId="urn:microsoft.com/office/officeart/2005/8/layout/vList2"/>
    <dgm:cxn modelId="{A7D04FC4-11F4-4E96-9C1F-05FCA7E805F6}" type="presOf" srcId="{375AD4C3-0DFD-4828-B1B5-7C817368D78E}" destId="{C8A65834-A804-46EE-92C8-41CBBF3D4C8C}" srcOrd="0" destOrd="0" presId="urn:microsoft.com/office/officeart/2005/8/layout/vList2"/>
    <dgm:cxn modelId="{5DA0E0D5-F3FC-4389-A947-1898FCB5203B}" srcId="{375AD4C3-0DFD-4828-B1B5-7C817368D78E}" destId="{E858DF59-ED48-4A07-9F1B-2E72C2F219A6}" srcOrd="1" destOrd="0" parTransId="{4A87F9AB-9136-47FF-AEBC-D1A7EB43DEC3}" sibTransId="{2EC7CBBD-74C3-4B8D-8743-0D1490D24B68}"/>
    <dgm:cxn modelId="{C0036C3D-B7A3-4A0A-8393-C4D121812C4E}" type="presParOf" srcId="{C8A65834-A804-46EE-92C8-41CBBF3D4C8C}" destId="{4B4F5EEB-36C3-4FBC-9954-52C700DC8A55}" srcOrd="0" destOrd="0" presId="urn:microsoft.com/office/officeart/2005/8/layout/vList2"/>
    <dgm:cxn modelId="{B418030D-2C11-4DEA-AFAB-F206DB2A30C9}" type="presParOf" srcId="{C8A65834-A804-46EE-92C8-41CBBF3D4C8C}" destId="{91FD47D2-5570-49EC-B75F-6351FA89F19C}" srcOrd="1" destOrd="0" presId="urn:microsoft.com/office/officeart/2005/8/layout/vList2"/>
    <dgm:cxn modelId="{E1DEFD4F-5E62-4019-84AA-344283974FE9}" type="presParOf" srcId="{C8A65834-A804-46EE-92C8-41CBBF3D4C8C}" destId="{B7E5F11C-3D03-4DF5-979B-0D7A191A1B9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4A76155-1F55-402C-8DA3-7B9A0D02ED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0D7284A-D9D2-4774-AFE0-C39BC7FDB6F5}">
      <dgm:prSet custT="1"/>
      <dgm:spPr/>
      <dgm:t>
        <a:bodyPr/>
        <a:lstStyle/>
        <a:p>
          <a:r>
            <a:rPr lang="en-US" sz="1600" b="1" dirty="0">
              <a:latin typeface="+mn-lt"/>
            </a:rPr>
            <a:t>Value Seekers</a:t>
          </a:r>
          <a:endParaRPr lang="en-US" sz="1600" dirty="0">
            <a:latin typeface="+mn-lt"/>
          </a:endParaRPr>
        </a:p>
      </dgm:t>
    </dgm:pt>
    <dgm:pt modelId="{CA244A59-4676-4039-8AE2-4719E4B9CE82}" type="parTrans" cxnId="{91E260F9-8888-42CF-A0D8-CE72162A1143}">
      <dgm:prSet/>
      <dgm:spPr/>
      <dgm:t>
        <a:bodyPr/>
        <a:lstStyle/>
        <a:p>
          <a:endParaRPr lang="en-US"/>
        </a:p>
      </dgm:t>
    </dgm:pt>
    <dgm:pt modelId="{620AAA84-EBAF-4121-BEB8-B68998F311F3}" type="sibTrans" cxnId="{91E260F9-8888-42CF-A0D8-CE72162A1143}">
      <dgm:prSet/>
      <dgm:spPr/>
      <dgm:t>
        <a:bodyPr/>
        <a:lstStyle/>
        <a:p>
          <a:endParaRPr lang="en-US"/>
        </a:p>
      </dgm:t>
    </dgm:pt>
    <dgm:pt modelId="{8B63E60A-AD4A-4D8B-A069-94082B6BB56D}">
      <dgm:prSet custT="1"/>
      <dgm:spPr/>
      <dgm:t>
        <a:bodyPr/>
        <a:lstStyle/>
        <a:p>
          <a:pPr>
            <a:buFont typeface="Arial" panose="020B0604020202020204" pitchFamily="34" charset="0"/>
            <a:buChar char="•"/>
          </a:pPr>
          <a:r>
            <a:rPr lang="en-US" sz="1600" b="1" dirty="0">
              <a:solidFill>
                <a:schemeClr val="accent1">
                  <a:lumMod val="50000"/>
                </a:schemeClr>
              </a:solidFill>
              <a:latin typeface="+mn-lt"/>
            </a:rPr>
            <a:t>Profile:</a:t>
          </a:r>
          <a:r>
            <a:rPr lang="en-US" sz="1600" dirty="0">
              <a:solidFill>
                <a:schemeClr val="accent1">
                  <a:lumMod val="50000"/>
                </a:schemeClr>
              </a:solidFill>
              <a:latin typeface="+mn-lt"/>
            </a:rPr>
            <a:t> Aged 25-34, low income, slightly female-skewed.</a:t>
          </a:r>
        </a:p>
      </dgm:t>
    </dgm:pt>
    <dgm:pt modelId="{C17E24D9-488A-4DE6-B585-672953AB6790}" type="parTrans" cxnId="{E9C9C113-ED9D-41E4-BFFE-32E30DD80809}">
      <dgm:prSet/>
      <dgm:spPr/>
      <dgm:t>
        <a:bodyPr/>
        <a:lstStyle/>
        <a:p>
          <a:endParaRPr lang="en-US"/>
        </a:p>
      </dgm:t>
    </dgm:pt>
    <dgm:pt modelId="{82D68E1C-96FD-456A-8A77-E5D42880C6D7}" type="sibTrans" cxnId="{E9C9C113-ED9D-41E4-BFFE-32E30DD80809}">
      <dgm:prSet/>
      <dgm:spPr/>
      <dgm:t>
        <a:bodyPr/>
        <a:lstStyle/>
        <a:p>
          <a:endParaRPr lang="en-US"/>
        </a:p>
      </dgm:t>
    </dgm:pt>
    <dgm:pt modelId="{C17A6CCB-628A-40A2-9D79-E3FD3FB9BBD7}">
      <dgm:prSet custT="1"/>
      <dgm:spPr/>
      <dgm:t>
        <a:bodyPr/>
        <a:lstStyle/>
        <a:p>
          <a:pPr>
            <a:buFont typeface="Arial" panose="020B0604020202020204" pitchFamily="34" charset="0"/>
            <a:buChar char="•"/>
          </a:pPr>
          <a:r>
            <a:rPr lang="en-US" sz="1600" b="1" dirty="0">
              <a:solidFill>
                <a:schemeClr val="accent1">
                  <a:lumMod val="50000"/>
                </a:schemeClr>
              </a:solidFill>
              <a:latin typeface="+mn-lt"/>
            </a:rPr>
            <a:t>Traits:</a:t>
          </a:r>
          <a:r>
            <a:rPr lang="en-US" sz="1600" dirty="0">
              <a:solidFill>
                <a:schemeClr val="accent1">
                  <a:lumMod val="50000"/>
                </a:schemeClr>
              </a:solidFill>
              <a:latin typeface="+mn-lt"/>
            </a:rPr>
            <a:t> Focus on affordability, practicality, and special offers.</a:t>
          </a:r>
        </a:p>
      </dgm:t>
    </dgm:pt>
    <dgm:pt modelId="{AF3A7E9F-3C89-4FFE-ADC1-A72A760B8A59}" type="parTrans" cxnId="{64364827-4AEE-4320-B643-208505859B4B}">
      <dgm:prSet/>
      <dgm:spPr/>
      <dgm:t>
        <a:bodyPr/>
        <a:lstStyle/>
        <a:p>
          <a:endParaRPr lang="en-US"/>
        </a:p>
      </dgm:t>
    </dgm:pt>
    <dgm:pt modelId="{AA4F99C8-6ED5-46E6-9D22-2C9A4977A9AB}" type="sibTrans" cxnId="{64364827-4AEE-4320-B643-208505859B4B}">
      <dgm:prSet/>
      <dgm:spPr/>
      <dgm:t>
        <a:bodyPr/>
        <a:lstStyle/>
        <a:p>
          <a:endParaRPr lang="en-US"/>
        </a:p>
      </dgm:t>
    </dgm:pt>
    <dgm:pt modelId="{1C177FA6-E58C-4DF7-A21E-89FFF9F9B482}">
      <dgm:prSet custT="1"/>
      <dgm:spPr/>
      <dgm:t>
        <a:bodyPr/>
        <a:lstStyle/>
        <a:p>
          <a:pPr>
            <a:buFont typeface="Arial" panose="020B0604020202020204" pitchFamily="34" charset="0"/>
            <a:buChar char="•"/>
          </a:pPr>
          <a:r>
            <a:rPr lang="en-US" sz="1600" b="1" dirty="0">
              <a:solidFill>
                <a:schemeClr val="accent1">
                  <a:lumMod val="50000"/>
                </a:schemeClr>
              </a:solidFill>
              <a:latin typeface="+mn-lt"/>
            </a:rPr>
            <a:t>Gap Appeal:</a:t>
          </a:r>
          <a:r>
            <a:rPr lang="en-US" sz="1600" dirty="0">
              <a:solidFill>
                <a:schemeClr val="accent1">
                  <a:lumMod val="50000"/>
                </a:schemeClr>
              </a:solidFill>
              <a:latin typeface="+mn-lt"/>
            </a:rPr>
            <a:t> Emphasize budget-friendly, everyday styles.</a:t>
          </a:r>
        </a:p>
      </dgm:t>
    </dgm:pt>
    <dgm:pt modelId="{EEC2FCF2-6234-4825-A4A4-D7D12D1340CC}" type="parTrans" cxnId="{D86BA0CF-F443-4C39-B29D-44D9B07EBAC6}">
      <dgm:prSet/>
      <dgm:spPr/>
      <dgm:t>
        <a:bodyPr/>
        <a:lstStyle/>
        <a:p>
          <a:endParaRPr lang="en-US"/>
        </a:p>
      </dgm:t>
    </dgm:pt>
    <dgm:pt modelId="{1A2C94AB-8C01-4F20-B037-08AF432C7D93}" type="sibTrans" cxnId="{D86BA0CF-F443-4C39-B29D-44D9B07EBAC6}">
      <dgm:prSet/>
      <dgm:spPr/>
      <dgm:t>
        <a:bodyPr/>
        <a:lstStyle/>
        <a:p>
          <a:endParaRPr lang="en-US"/>
        </a:p>
      </dgm:t>
    </dgm:pt>
    <dgm:pt modelId="{B6D206E8-5E18-4EB4-A836-8A9344CFA02E}">
      <dgm:prSet custT="1"/>
      <dgm:spPr/>
      <dgm:t>
        <a:bodyPr/>
        <a:lstStyle/>
        <a:p>
          <a:r>
            <a:rPr lang="en-US" sz="1600" b="1" dirty="0">
              <a:latin typeface="+mn-lt"/>
            </a:rPr>
            <a:t>Sustainability Advocates</a:t>
          </a:r>
          <a:endParaRPr lang="en-US" sz="1600" dirty="0">
            <a:latin typeface="+mn-lt"/>
          </a:endParaRPr>
        </a:p>
      </dgm:t>
    </dgm:pt>
    <dgm:pt modelId="{5500C505-0D7F-4C45-AE1D-E27EDB790599}" type="parTrans" cxnId="{79CE8FB2-15C4-4086-A020-46E69DAFF9A7}">
      <dgm:prSet/>
      <dgm:spPr/>
      <dgm:t>
        <a:bodyPr/>
        <a:lstStyle/>
        <a:p>
          <a:endParaRPr lang="en-US"/>
        </a:p>
      </dgm:t>
    </dgm:pt>
    <dgm:pt modelId="{5817B0B2-0907-47DB-B6F5-B0BCF1FFCF83}" type="sibTrans" cxnId="{79CE8FB2-15C4-4086-A020-46E69DAFF9A7}">
      <dgm:prSet/>
      <dgm:spPr/>
      <dgm:t>
        <a:bodyPr/>
        <a:lstStyle/>
        <a:p>
          <a:endParaRPr lang="en-US"/>
        </a:p>
      </dgm:t>
    </dgm:pt>
    <dgm:pt modelId="{C9051BB5-F720-438C-B5CC-6613AF681DE7}">
      <dgm:prSet custT="1"/>
      <dgm:spPr/>
      <dgm:t>
        <a:bodyPr/>
        <a:lstStyle/>
        <a:p>
          <a:pPr>
            <a:buFont typeface="Arial" panose="020B0604020202020204" pitchFamily="34" charset="0"/>
            <a:buChar char="•"/>
          </a:pPr>
          <a:r>
            <a:rPr lang="en-US" sz="1600" b="1" dirty="0">
              <a:solidFill>
                <a:schemeClr val="accent1">
                  <a:lumMod val="50000"/>
                </a:schemeClr>
              </a:solidFill>
              <a:latin typeface="+mn-lt"/>
            </a:rPr>
            <a:t>Profile:</a:t>
          </a:r>
          <a:r>
            <a:rPr lang="en-US" sz="1600" dirty="0">
              <a:solidFill>
                <a:schemeClr val="accent1">
                  <a:lumMod val="50000"/>
                </a:schemeClr>
              </a:solidFill>
              <a:latin typeface="+mn-lt"/>
            </a:rPr>
            <a:t> Aged 25-34, eco-conscious, slightly more female-dominated.</a:t>
          </a:r>
        </a:p>
      </dgm:t>
    </dgm:pt>
    <dgm:pt modelId="{5C74113C-82A4-42C6-9363-588475D0393A}" type="parTrans" cxnId="{D7F2AE83-F4AA-4513-B427-0B7772E871FD}">
      <dgm:prSet/>
      <dgm:spPr/>
      <dgm:t>
        <a:bodyPr/>
        <a:lstStyle/>
        <a:p>
          <a:endParaRPr lang="en-US"/>
        </a:p>
      </dgm:t>
    </dgm:pt>
    <dgm:pt modelId="{26166FFB-13E7-4378-89DA-EE9C9F18C95D}" type="sibTrans" cxnId="{D7F2AE83-F4AA-4513-B427-0B7772E871FD}">
      <dgm:prSet/>
      <dgm:spPr/>
      <dgm:t>
        <a:bodyPr/>
        <a:lstStyle/>
        <a:p>
          <a:endParaRPr lang="en-US"/>
        </a:p>
      </dgm:t>
    </dgm:pt>
    <dgm:pt modelId="{2F302D7B-0B83-4AC4-9C0E-FDB8C6F0D3BA}">
      <dgm:prSet custT="1"/>
      <dgm:spPr/>
      <dgm:t>
        <a:bodyPr/>
        <a:lstStyle/>
        <a:p>
          <a:pPr>
            <a:buFont typeface="Arial" panose="020B0604020202020204" pitchFamily="34" charset="0"/>
            <a:buChar char="•"/>
          </a:pPr>
          <a:r>
            <a:rPr lang="en-US" sz="1600" b="1" dirty="0">
              <a:solidFill>
                <a:schemeClr val="accent1">
                  <a:lumMod val="50000"/>
                </a:schemeClr>
              </a:solidFill>
              <a:latin typeface="+mn-lt"/>
            </a:rPr>
            <a:t>Traits:</a:t>
          </a:r>
          <a:r>
            <a:rPr lang="en-US" sz="1600" dirty="0">
              <a:solidFill>
                <a:schemeClr val="accent1">
                  <a:lumMod val="50000"/>
                </a:schemeClr>
              </a:solidFill>
              <a:latin typeface="+mn-lt"/>
            </a:rPr>
            <a:t> Value sustainability, engage with TV and lifestyle content.</a:t>
          </a:r>
        </a:p>
      </dgm:t>
    </dgm:pt>
    <dgm:pt modelId="{CB08A33C-FF23-428E-87C2-32400F2F48D1}" type="parTrans" cxnId="{EEFD847B-892E-41F0-9AA4-8098145E38F5}">
      <dgm:prSet/>
      <dgm:spPr/>
      <dgm:t>
        <a:bodyPr/>
        <a:lstStyle/>
        <a:p>
          <a:endParaRPr lang="en-US"/>
        </a:p>
      </dgm:t>
    </dgm:pt>
    <dgm:pt modelId="{C1958379-51C7-4619-A465-699FB4443217}" type="sibTrans" cxnId="{EEFD847B-892E-41F0-9AA4-8098145E38F5}">
      <dgm:prSet/>
      <dgm:spPr/>
      <dgm:t>
        <a:bodyPr/>
        <a:lstStyle/>
        <a:p>
          <a:endParaRPr lang="en-US"/>
        </a:p>
      </dgm:t>
    </dgm:pt>
    <dgm:pt modelId="{E61B7163-63F9-43F5-B4BA-479F379583B3}">
      <dgm:prSet custT="1"/>
      <dgm:spPr/>
      <dgm:t>
        <a:bodyPr/>
        <a:lstStyle/>
        <a:p>
          <a:pPr>
            <a:buFont typeface="Arial" panose="020B0604020202020204" pitchFamily="34" charset="0"/>
            <a:buChar char="•"/>
          </a:pPr>
          <a:r>
            <a:rPr lang="en-US" sz="1600" b="1" dirty="0">
              <a:solidFill>
                <a:schemeClr val="accent1">
                  <a:lumMod val="50000"/>
                </a:schemeClr>
              </a:solidFill>
              <a:latin typeface="+mn-lt"/>
            </a:rPr>
            <a:t>Gap Appeal:</a:t>
          </a:r>
          <a:r>
            <a:rPr lang="en-US" sz="1600" dirty="0">
              <a:solidFill>
                <a:schemeClr val="accent1">
                  <a:lumMod val="50000"/>
                </a:schemeClr>
              </a:solidFill>
              <a:latin typeface="+mn-lt"/>
            </a:rPr>
            <a:t> Highlight eco-friendly initiatives and sustainable designs.</a:t>
          </a:r>
        </a:p>
      </dgm:t>
    </dgm:pt>
    <dgm:pt modelId="{BFC64D7B-6A29-42B2-B631-F6F25470C2E7}" type="parTrans" cxnId="{78591B1B-DCC3-4FCF-AF0A-70D92A32AB9F}">
      <dgm:prSet/>
      <dgm:spPr/>
      <dgm:t>
        <a:bodyPr/>
        <a:lstStyle/>
        <a:p>
          <a:endParaRPr lang="en-US"/>
        </a:p>
      </dgm:t>
    </dgm:pt>
    <dgm:pt modelId="{26C8FD5E-FB9E-4013-AC61-662684CE1508}" type="sibTrans" cxnId="{78591B1B-DCC3-4FCF-AF0A-70D92A32AB9F}">
      <dgm:prSet/>
      <dgm:spPr/>
      <dgm:t>
        <a:bodyPr/>
        <a:lstStyle/>
        <a:p>
          <a:endParaRPr lang="en-US"/>
        </a:p>
      </dgm:t>
    </dgm:pt>
    <dgm:pt modelId="{A980B5E5-42F2-4683-863C-660755E44B53}">
      <dgm:prSet custT="1"/>
      <dgm:spPr/>
      <dgm:t>
        <a:bodyPr/>
        <a:lstStyle/>
        <a:p>
          <a:r>
            <a:rPr lang="en-US" sz="1600" b="1" dirty="0">
              <a:latin typeface="+mn-lt"/>
            </a:rPr>
            <a:t>Pragmatic Minimalists</a:t>
          </a:r>
          <a:endParaRPr lang="en-US" sz="1600" dirty="0">
            <a:latin typeface="+mn-lt"/>
          </a:endParaRPr>
        </a:p>
      </dgm:t>
    </dgm:pt>
    <dgm:pt modelId="{FAE48235-DA2E-4E11-830D-B0068CAE3061}" type="parTrans" cxnId="{BEEE405B-7CBC-4B01-9307-0D336CDB2D55}">
      <dgm:prSet/>
      <dgm:spPr/>
      <dgm:t>
        <a:bodyPr/>
        <a:lstStyle/>
        <a:p>
          <a:endParaRPr lang="en-US"/>
        </a:p>
      </dgm:t>
    </dgm:pt>
    <dgm:pt modelId="{594025F5-258A-4E47-97F2-A0F77EA3EA68}" type="sibTrans" cxnId="{BEEE405B-7CBC-4B01-9307-0D336CDB2D55}">
      <dgm:prSet/>
      <dgm:spPr/>
      <dgm:t>
        <a:bodyPr/>
        <a:lstStyle/>
        <a:p>
          <a:endParaRPr lang="en-US"/>
        </a:p>
      </dgm:t>
    </dgm:pt>
    <dgm:pt modelId="{3B2D465E-B2D0-4A69-B75C-0D448FE4F23D}">
      <dgm:prSet custT="1"/>
      <dgm:spPr/>
      <dgm:t>
        <a:bodyPr/>
        <a:lstStyle/>
        <a:p>
          <a:pPr>
            <a:buFont typeface="Arial" panose="020B0604020202020204" pitchFamily="34" charset="0"/>
            <a:buChar char="•"/>
          </a:pPr>
          <a:r>
            <a:rPr lang="en-US" sz="1600" b="1" dirty="0">
              <a:solidFill>
                <a:schemeClr val="accent1">
                  <a:lumMod val="50000"/>
                </a:schemeClr>
              </a:solidFill>
              <a:latin typeface="+mn-lt"/>
            </a:rPr>
            <a:t>Profile:</a:t>
          </a:r>
          <a:r>
            <a:rPr lang="en-US" sz="1600" dirty="0">
              <a:solidFill>
                <a:schemeClr val="accent1">
                  <a:lumMod val="50000"/>
                </a:schemeClr>
              </a:solidFill>
              <a:latin typeface="+mn-lt"/>
            </a:rPr>
            <a:t> Aged 35-49, balanced gender representation.</a:t>
          </a:r>
        </a:p>
      </dgm:t>
    </dgm:pt>
    <dgm:pt modelId="{E81AE639-0086-4F6D-9123-E91089AD64C6}" type="parTrans" cxnId="{60A18984-CADC-4CBF-91F2-DB8FB67A09EE}">
      <dgm:prSet/>
      <dgm:spPr/>
      <dgm:t>
        <a:bodyPr/>
        <a:lstStyle/>
        <a:p>
          <a:endParaRPr lang="en-US"/>
        </a:p>
      </dgm:t>
    </dgm:pt>
    <dgm:pt modelId="{3AB882AA-276E-4575-9132-EA3CEE4E1C96}" type="sibTrans" cxnId="{60A18984-CADC-4CBF-91F2-DB8FB67A09EE}">
      <dgm:prSet/>
      <dgm:spPr/>
      <dgm:t>
        <a:bodyPr/>
        <a:lstStyle/>
        <a:p>
          <a:endParaRPr lang="en-US"/>
        </a:p>
      </dgm:t>
    </dgm:pt>
    <dgm:pt modelId="{D64FC5FB-1630-45BA-B566-64E66F49655B}">
      <dgm:prSet custT="1"/>
      <dgm:spPr/>
      <dgm:t>
        <a:bodyPr/>
        <a:lstStyle/>
        <a:p>
          <a:pPr>
            <a:buFont typeface="Arial" panose="020B0604020202020204" pitchFamily="34" charset="0"/>
            <a:buChar char="•"/>
          </a:pPr>
          <a:r>
            <a:rPr lang="en-US" sz="1600" b="1" dirty="0">
              <a:solidFill>
                <a:schemeClr val="accent1">
                  <a:lumMod val="50000"/>
                </a:schemeClr>
              </a:solidFill>
              <a:latin typeface="+mn-lt"/>
            </a:rPr>
            <a:t>Traits:</a:t>
          </a:r>
          <a:r>
            <a:rPr lang="en-US" sz="1600" dirty="0">
              <a:solidFill>
                <a:schemeClr val="accent1">
                  <a:lumMod val="50000"/>
                </a:schemeClr>
              </a:solidFill>
              <a:latin typeface="+mn-lt"/>
            </a:rPr>
            <a:t> Value simplicity, practicality, low media engagement.</a:t>
          </a:r>
        </a:p>
      </dgm:t>
    </dgm:pt>
    <dgm:pt modelId="{8919D07F-208F-4144-A839-BACDDEAF5AA3}" type="parTrans" cxnId="{FAE9E0EF-E302-45B7-B58B-9D99618595D7}">
      <dgm:prSet/>
      <dgm:spPr/>
      <dgm:t>
        <a:bodyPr/>
        <a:lstStyle/>
        <a:p>
          <a:endParaRPr lang="en-US"/>
        </a:p>
      </dgm:t>
    </dgm:pt>
    <dgm:pt modelId="{FE228AE6-4CA3-443E-B645-1BAEEEFBC27C}" type="sibTrans" cxnId="{FAE9E0EF-E302-45B7-B58B-9D99618595D7}">
      <dgm:prSet/>
      <dgm:spPr/>
      <dgm:t>
        <a:bodyPr/>
        <a:lstStyle/>
        <a:p>
          <a:endParaRPr lang="en-US"/>
        </a:p>
      </dgm:t>
    </dgm:pt>
    <dgm:pt modelId="{6E7F899F-FA5F-4E5A-825E-FDF92F862A57}">
      <dgm:prSet custT="1"/>
      <dgm:spPr/>
      <dgm:t>
        <a:bodyPr/>
        <a:lstStyle/>
        <a:p>
          <a:pPr>
            <a:buFont typeface="Arial" panose="020B0604020202020204" pitchFamily="34" charset="0"/>
            <a:buChar char="•"/>
          </a:pPr>
          <a:r>
            <a:rPr lang="en-US" sz="1600" b="1" dirty="0">
              <a:solidFill>
                <a:schemeClr val="accent1">
                  <a:lumMod val="50000"/>
                </a:schemeClr>
              </a:solidFill>
              <a:latin typeface="+mn-lt"/>
            </a:rPr>
            <a:t>Gap Appeal:</a:t>
          </a:r>
          <a:r>
            <a:rPr lang="en-US" sz="1600" dirty="0">
              <a:solidFill>
                <a:schemeClr val="accent1">
                  <a:lumMod val="50000"/>
                </a:schemeClr>
              </a:solidFill>
              <a:latin typeface="+mn-lt"/>
            </a:rPr>
            <a:t> Focus on timeless, functional, and versatile clothing.</a:t>
          </a:r>
        </a:p>
      </dgm:t>
    </dgm:pt>
    <dgm:pt modelId="{3CCE30BA-AD7B-49D5-8A6F-8317A0AE07F8}" type="parTrans" cxnId="{9821A819-FED6-42AE-A9FF-42C54733EF67}">
      <dgm:prSet/>
      <dgm:spPr/>
      <dgm:t>
        <a:bodyPr/>
        <a:lstStyle/>
        <a:p>
          <a:endParaRPr lang="en-US"/>
        </a:p>
      </dgm:t>
    </dgm:pt>
    <dgm:pt modelId="{948FA6A0-3F53-4962-AE4A-45C13937BF9E}" type="sibTrans" cxnId="{9821A819-FED6-42AE-A9FF-42C54733EF67}">
      <dgm:prSet/>
      <dgm:spPr/>
      <dgm:t>
        <a:bodyPr/>
        <a:lstStyle/>
        <a:p>
          <a:endParaRPr lang="en-US"/>
        </a:p>
      </dgm:t>
    </dgm:pt>
    <dgm:pt modelId="{97982E06-9CDD-431C-A15B-17092A29BAC6}">
      <dgm:prSet custT="1"/>
      <dgm:spPr/>
      <dgm:t>
        <a:bodyPr/>
        <a:lstStyle/>
        <a:p>
          <a:r>
            <a:rPr lang="en-US" sz="1600" b="1" dirty="0">
              <a:latin typeface="+mn-lt"/>
            </a:rPr>
            <a:t>Quality Enthusiasts</a:t>
          </a:r>
          <a:endParaRPr lang="en-US" sz="1600" dirty="0">
            <a:latin typeface="+mn-lt"/>
          </a:endParaRPr>
        </a:p>
      </dgm:t>
    </dgm:pt>
    <dgm:pt modelId="{3425D820-E6CD-4F12-B296-AD018631C1B0}" type="parTrans" cxnId="{388BC875-9E72-463E-8CAB-DE78B9A9AB93}">
      <dgm:prSet/>
      <dgm:spPr/>
      <dgm:t>
        <a:bodyPr/>
        <a:lstStyle/>
        <a:p>
          <a:endParaRPr lang="en-US"/>
        </a:p>
      </dgm:t>
    </dgm:pt>
    <dgm:pt modelId="{41D4F7F7-8438-450B-A7E7-22572EA259A4}" type="sibTrans" cxnId="{388BC875-9E72-463E-8CAB-DE78B9A9AB93}">
      <dgm:prSet/>
      <dgm:spPr/>
      <dgm:t>
        <a:bodyPr/>
        <a:lstStyle/>
        <a:p>
          <a:endParaRPr lang="en-US"/>
        </a:p>
      </dgm:t>
    </dgm:pt>
    <dgm:pt modelId="{E557EEC0-399D-4F13-B5FC-430BDF3BBA96}">
      <dgm:prSet custT="1"/>
      <dgm:spPr/>
      <dgm:t>
        <a:bodyPr/>
        <a:lstStyle/>
        <a:p>
          <a:pPr>
            <a:buFont typeface="Arial" panose="020B0604020202020204" pitchFamily="34" charset="0"/>
            <a:buChar char="•"/>
          </a:pPr>
          <a:r>
            <a:rPr lang="en-US" sz="1600" b="1" dirty="0">
              <a:solidFill>
                <a:schemeClr val="accent1">
                  <a:lumMod val="50000"/>
                </a:schemeClr>
              </a:solidFill>
              <a:latin typeface="+mn-lt"/>
            </a:rPr>
            <a:t>Profile:</a:t>
          </a:r>
          <a:r>
            <a:rPr lang="en-US" sz="1600" dirty="0">
              <a:solidFill>
                <a:schemeClr val="accent1">
                  <a:lumMod val="50000"/>
                </a:schemeClr>
              </a:solidFill>
              <a:latin typeface="+mn-lt"/>
            </a:rPr>
            <a:t> Aged 50+, higher income, balanced gender representation.</a:t>
          </a:r>
        </a:p>
      </dgm:t>
    </dgm:pt>
    <dgm:pt modelId="{EB07C383-0B26-491F-A7FC-9440C3690C06}" type="parTrans" cxnId="{E31B0743-08D1-4088-8BB3-4C099264E13A}">
      <dgm:prSet/>
      <dgm:spPr/>
      <dgm:t>
        <a:bodyPr/>
        <a:lstStyle/>
        <a:p>
          <a:endParaRPr lang="en-US"/>
        </a:p>
      </dgm:t>
    </dgm:pt>
    <dgm:pt modelId="{FAA475FA-060B-461E-ACED-99007015DA48}" type="sibTrans" cxnId="{E31B0743-08D1-4088-8BB3-4C099264E13A}">
      <dgm:prSet/>
      <dgm:spPr/>
      <dgm:t>
        <a:bodyPr/>
        <a:lstStyle/>
        <a:p>
          <a:endParaRPr lang="en-US"/>
        </a:p>
      </dgm:t>
    </dgm:pt>
    <dgm:pt modelId="{60958189-958B-4E00-B93F-B98CF6BB2DA0}">
      <dgm:prSet custT="1"/>
      <dgm:spPr/>
      <dgm:t>
        <a:bodyPr/>
        <a:lstStyle/>
        <a:p>
          <a:pPr>
            <a:buFont typeface="Arial" panose="020B0604020202020204" pitchFamily="34" charset="0"/>
            <a:buChar char="•"/>
          </a:pPr>
          <a:r>
            <a:rPr lang="en-US" sz="1600" b="1" dirty="0">
              <a:solidFill>
                <a:schemeClr val="accent1">
                  <a:lumMod val="50000"/>
                </a:schemeClr>
              </a:solidFill>
              <a:latin typeface="+mn-lt"/>
            </a:rPr>
            <a:t>Traits:</a:t>
          </a:r>
          <a:r>
            <a:rPr lang="en-US" sz="1600" dirty="0">
              <a:solidFill>
                <a:schemeClr val="accent1">
                  <a:lumMod val="50000"/>
                </a:schemeClr>
              </a:solidFill>
              <a:latin typeface="+mn-lt"/>
            </a:rPr>
            <a:t> Value quality, brand loyalty, moderate media engagement.</a:t>
          </a:r>
        </a:p>
      </dgm:t>
    </dgm:pt>
    <dgm:pt modelId="{F04C78F4-D574-4DF3-BC0B-D2964A91D321}" type="parTrans" cxnId="{14AA994E-D03B-4791-BE69-B5BA541281CB}">
      <dgm:prSet/>
      <dgm:spPr/>
      <dgm:t>
        <a:bodyPr/>
        <a:lstStyle/>
        <a:p>
          <a:endParaRPr lang="en-US"/>
        </a:p>
      </dgm:t>
    </dgm:pt>
    <dgm:pt modelId="{DF55271F-A5E6-40E9-B487-844973BA7ED6}" type="sibTrans" cxnId="{14AA994E-D03B-4791-BE69-B5BA541281CB}">
      <dgm:prSet/>
      <dgm:spPr/>
      <dgm:t>
        <a:bodyPr/>
        <a:lstStyle/>
        <a:p>
          <a:endParaRPr lang="en-US"/>
        </a:p>
      </dgm:t>
    </dgm:pt>
    <dgm:pt modelId="{43FE02CB-A9BD-4F5E-8004-BE15F02FD18B}">
      <dgm:prSet custT="1"/>
      <dgm:spPr/>
      <dgm:t>
        <a:bodyPr/>
        <a:lstStyle/>
        <a:p>
          <a:pPr>
            <a:buFont typeface="Arial" panose="020B0604020202020204" pitchFamily="34" charset="0"/>
            <a:buChar char="•"/>
          </a:pPr>
          <a:r>
            <a:rPr lang="en-US" sz="1600" b="1" dirty="0">
              <a:solidFill>
                <a:schemeClr val="accent1">
                  <a:lumMod val="50000"/>
                </a:schemeClr>
              </a:solidFill>
              <a:latin typeface="+mn-lt"/>
            </a:rPr>
            <a:t>Gap Appeal:</a:t>
          </a:r>
          <a:r>
            <a:rPr lang="en-US" sz="1600" dirty="0">
              <a:solidFill>
                <a:schemeClr val="accent1">
                  <a:lumMod val="50000"/>
                </a:schemeClr>
              </a:solidFill>
              <a:latin typeface="+mn-lt"/>
            </a:rPr>
            <a:t> Emphasize premium, sustainable styles and brand trust.</a:t>
          </a:r>
        </a:p>
      </dgm:t>
    </dgm:pt>
    <dgm:pt modelId="{FB489905-0EB9-4547-A8A3-63BD4F7A4795}" type="parTrans" cxnId="{49852327-AE16-4930-8B0E-49F4954DAB2D}">
      <dgm:prSet/>
      <dgm:spPr/>
      <dgm:t>
        <a:bodyPr/>
        <a:lstStyle/>
        <a:p>
          <a:endParaRPr lang="en-US"/>
        </a:p>
      </dgm:t>
    </dgm:pt>
    <dgm:pt modelId="{A436F0D0-0122-49C6-AF4B-0CB1451A06AD}" type="sibTrans" cxnId="{49852327-AE16-4930-8B0E-49F4954DAB2D}">
      <dgm:prSet/>
      <dgm:spPr/>
      <dgm:t>
        <a:bodyPr/>
        <a:lstStyle/>
        <a:p>
          <a:endParaRPr lang="en-US"/>
        </a:p>
      </dgm:t>
    </dgm:pt>
    <dgm:pt modelId="{8621DB2D-7123-4FB0-B8E6-26ECAD36EED7}" type="pres">
      <dgm:prSet presAssocID="{04A76155-1F55-402C-8DA3-7B9A0D02ED4F}" presName="linear" presStyleCnt="0">
        <dgm:presLayoutVars>
          <dgm:animLvl val="lvl"/>
          <dgm:resizeHandles val="exact"/>
        </dgm:presLayoutVars>
      </dgm:prSet>
      <dgm:spPr/>
    </dgm:pt>
    <dgm:pt modelId="{F9DC81B2-B581-41A6-87BF-8561C71035E5}" type="pres">
      <dgm:prSet presAssocID="{50D7284A-D9D2-4774-AFE0-C39BC7FDB6F5}" presName="parentText" presStyleLbl="node1" presStyleIdx="0" presStyleCnt="4">
        <dgm:presLayoutVars>
          <dgm:chMax val="0"/>
          <dgm:bulletEnabled val="1"/>
        </dgm:presLayoutVars>
      </dgm:prSet>
      <dgm:spPr/>
    </dgm:pt>
    <dgm:pt modelId="{2E466B05-26E4-4B24-B142-C9D0C5204AB5}" type="pres">
      <dgm:prSet presAssocID="{50D7284A-D9D2-4774-AFE0-C39BC7FDB6F5}" presName="childText" presStyleLbl="revTx" presStyleIdx="0" presStyleCnt="4">
        <dgm:presLayoutVars>
          <dgm:bulletEnabled val="1"/>
        </dgm:presLayoutVars>
      </dgm:prSet>
      <dgm:spPr/>
    </dgm:pt>
    <dgm:pt modelId="{EABB44A4-D8C4-46AF-9BEF-503FC9E943A9}" type="pres">
      <dgm:prSet presAssocID="{B6D206E8-5E18-4EB4-A836-8A9344CFA02E}" presName="parentText" presStyleLbl="node1" presStyleIdx="1" presStyleCnt="4">
        <dgm:presLayoutVars>
          <dgm:chMax val="0"/>
          <dgm:bulletEnabled val="1"/>
        </dgm:presLayoutVars>
      </dgm:prSet>
      <dgm:spPr/>
    </dgm:pt>
    <dgm:pt modelId="{EC58C83B-63F4-4B15-B3D5-F47C359E6627}" type="pres">
      <dgm:prSet presAssocID="{B6D206E8-5E18-4EB4-A836-8A9344CFA02E}" presName="childText" presStyleLbl="revTx" presStyleIdx="1" presStyleCnt="4">
        <dgm:presLayoutVars>
          <dgm:bulletEnabled val="1"/>
        </dgm:presLayoutVars>
      </dgm:prSet>
      <dgm:spPr/>
    </dgm:pt>
    <dgm:pt modelId="{D79490CD-DE62-47C8-827F-066FA852A07B}" type="pres">
      <dgm:prSet presAssocID="{A980B5E5-42F2-4683-863C-660755E44B53}" presName="parentText" presStyleLbl="node1" presStyleIdx="2" presStyleCnt="4">
        <dgm:presLayoutVars>
          <dgm:chMax val="0"/>
          <dgm:bulletEnabled val="1"/>
        </dgm:presLayoutVars>
      </dgm:prSet>
      <dgm:spPr/>
    </dgm:pt>
    <dgm:pt modelId="{607FEEB2-87B9-4DCF-8AAE-0991892B925E}" type="pres">
      <dgm:prSet presAssocID="{A980B5E5-42F2-4683-863C-660755E44B53}" presName="childText" presStyleLbl="revTx" presStyleIdx="2" presStyleCnt="4">
        <dgm:presLayoutVars>
          <dgm:bulletEnabled val="1"/>
        </dgm:presLayoutVars>
      </dgm:prSet>
      <dgm:spPr/>
    </dgm:pt>
    <dgm:pt modelId="{44C0E5C1-E234-4039-A068-75C860D26EC3}" type="pres">
      <dgm:prSet presAssocID="{97982E06-9CDD-431C-A15B-17092A29BAC6}" presName="parentText" presStyleLbl="node1" presStyleIdx="3" presStyleCnt="4">
        <dgm:presLayoutVars>
          <dgm:chMax val="0"/>
          <dgm:bulletEnabled val="1"/>
        </dgm:presLayoutVars>
      </dgm:prSet>
      <dgm:spPr/>
    </dgm:pt>
    <dgm:pt modelId="{A2E9CC31-DDD8-4A36-A9A0-CE76591FB661}" type="pres">
      <dgm:prSet presAssocID="{97982E06-9CDD-431C-A15B-17092A29BAC6}" presName="childText" presStyleLbl="revTx" presStyleIdx="3" presStyleCnt="4">
        <dgm:presLayoutVars>
          <dgm:bulletEnabled val="1"/>
        </dgm:presLayoutVars>
      </dgm:prSet>
      <dgm:spPr/>
    </dgm:pt>
  </dgm:ptLst>
  <dgm:cxnLst>
    <dgm:cxn modelId="{43352102-B67D-4F4D-AB3B-A7BC53BBEE1D}" type="presOf" srcId="{97982E06-9CDD-431C-A15B-17092A29BAC6}" destId="{44C0E5C1-E234-4039-A068-75C860D26EC3}" srcOrd="0" destOrd="0" presId="urn:microsoft.com/office/officeart/2005/8/layout/vList2"/>
    <dgm:cxn modelId="{E9C9C113-ED9D-41E4-BFFE-32E30DD80809}" srcId="{50D7284A-D9D2-4774-AFE0-C39BC7FDB6F5}" destId="{8B63E60A-AD4A-4D8B-A069-94082B6BB56D}" srcOrd="0" destOrd="0" parTransId="{C17E24D9-488A-4DE6-B585-672953AB6790}" sibTransId="{82D68E1C-96FD-456A-8A77-E5D42880C6D7}"/>
    <dgm:cxn modelId="{EFF92917-3121-4E9C-8615-6E8156B3FE0B}" type="presOf" srcId="{50D7284A-D9D2-4774-AFE0-C39BC7FDB6F5}" destId="{F9DC81B2-B581-41A6-87BF-8561C71035E5}" srcOrd="0" destOrd="0" presId="urn:microsoft.com/office/officeart/2005/8/layout/vList2"/>
    <dgm:cxn modelId="{9821A819-FED6-42AE-A9FF-42C54733EF67}" srcId="{A980B5E5-42F2-4683-863C-660755E44B53}" destId="{6E7F899F-FA5F-4E5A-825E-FDF92F862A57}" srcOrd="2" destOrd="0" parTransId="{3CCE30BA-AD7B-49D5-8A6F-8317A0AE07F8}" sibTransId="{948FA6A0-3F53-4962-AE4A-45C13937BF9E}"/>
    <dgm:cxn modelId="{78591B1B-DCC3-4FCF-AF0A-70D92A32AB9F}" srcId="{B6D206E8-5E18-4EB4-A836-8A9344CFA02E}" destId="{E61B7163-63F9-43F5-B4BA-479F379583B3}" srcOrd="2" destOrd="0" parTransId="{BFC64D7B-6A29-42B2-B631-F6F25470C2E7}" sibTransId="{26C8FD5E-FB9E-4013-AC61-662684CE1508}"/>
    <dgm:cxn modelId="{6A9A2623-05E1-478A-A8DD-5ACEE2ADF77F}" type="presOf" srcId="{2F302D7B-0B83-4AC4-9C0E-FDB8C6F0D3BA}" destId="{EC58C83B-63F4-4B15-B3D5-F47C359E6627}" srcOrd="0" destOrd="1" presId="urn:microsoft.com/office/officeart/2005/8/layout/vList2"/>
    <dgm:cxn modelId="{49852327-AE16-4930-8B0E-49F4954DAB2D}" srcId="{97982E06-9CDD-431C-A15B-17092A29BAC6}" destId="{43FE02CB-A9BD-4F5E-8004-BE15F02FD18B}" srcOrd="2" destOrd="0" parTransId="{FB489905-0EB9-4547-A8A3-63BD4F7A4795}" sibTransId="{A436F0D0-0122-49C6-AF4B-0CB1451A06AD}"/>
    <dgm:cxn modelId="{64364827-4AEE-4320-B643-208505859B4B}" srcId="{50D7284A-D9D2-4774-AFE0-C39BC7FDB6F5}" destId="{C17A6CCB-628A-40A2-9D79-E3FD3FB9BBD7}" srcOrd="1" destOrd="0" parTransId="{AF3A7E9F-3C89-4FFE-ADC1-A72A760B8A59}" sibTransId="{AA4F99C8-6ED5-46E6-9D22-2C9A4977A9AB}"/>
    <dgm:cxn modelId="{31DE4E2D-4088-45B1-8B22-51A313710551}" type="presOf" srcId="{1C177FA6-E58C-4DF7-A21E-89FFF9F9B482}" destId="{2E466B05-26E4-4B24-B142-C9D0C5204AB5}" srcOrd="0" destOrd="2" presId="urn:microsoft.com/office/officeart/2005/8/layout/vList2"/>
    <dgm:cxn modelId="{98654B32-3D21-4A20-830D-7D99990F15D9}" type="presOf" srcId="{8B63E60A-AD4A-4D8B-A069-94082B6BB56D}" destId="{2E466B05-26E4-4B24-B142-C9D0C5204AB5}" srcOrd="0" destOrd="0" presId="urn:microsoft.com/office/officeart/2005/8/layout/vList2"/>
    <dgm:cxn modelId="{9EF0F43C-0D3F-4242-907F-2B150DB76D26}" type="presOf" srcId="{60958189-958B-4E00-B93F-B98CF6BB2DA0}" destId="{A2E9CC31-DDD8-4A36-A9A0-CE76591FB661}" srcOrd="0" destOrd="1" presId="urn:microsoft.com/office/officeart/2005/8/layout/vList2"/>
    <dgm:cxn modelId="{BEEE405B-7CBC-4B01-9307-0D336CDB2D55}" srcId="{04A76155-1F55-402C-8DA3-7B9A0D02ED4F}" destId="{A980B5E5-42F2-4683-863C-660755E44B53}" srcOrd="2" destOrd="0" parTransId="{FAE48235-DA2E-4E11-830D-B0068CAE3061}" sibTransId="{594025F5-258A-4E47-97F2-A0F77EA3EA68}"/>
    <dgm:cxn modelId="{C2C1A65D-A15A-4C57-98EA-5D8115A77192}" type="presOf" srcId="{E61B7163-63F9-43F5-B4BA-479F379583B3}" destId="{EC58C83B-63F4-4B15-B3D5-F47C359E6627}" srcOrd="0" destOrd="2" presId="urn:microsoft.com/office/officeart/2005/8/layout/vList2"/>
    <dgm:cxn modelId="{88239160-8E96-4105-A567-7974BA512BED}" type="presOf" srcId="{B6D206E8-5E18-4EB4-A836-8A9344CFA02E}" destId="{EABB44A4-D8C4-46AF-9BEF-503FC9E943A9}" srcOrd="0" destOrd="0" presId="urn:microsoft.com/office/officeart/2005/8/layout/vList2"/>
    <dgm:cxn modelId="{E31B0743-08D1-4088-8BB3-4C099264E13A}" srcId="{97982E06-9CDD-431C-A15B-17092A29BAC6}" destId="{E557EEC0-399D-4F13-B5FC-430BDF3BBA96}" srcOrd="0" destOrd="0" parTransId="{EB07C383-0B26-491F-A7FC-9440C3690C06}" sibTransId="{FAA475FA-060B-461E-ACED-99007015DA48}"/>
    <dgm:cxn modelId="{33A1066B-DB35-41C5-9F5B-F10BE09D1D9D}" type="presOf" srcId="{C17A6CCB-628A-40A2-9D79-E3FD3FB9BBD7}" destId="{2E466B05-26E4-4B24-B142-C9D0C5204AB5}" srcOrd="0" destOrd="1" presId="urn:microsoft.com/office/officeart/2005/8/layout/vList2"/>
    <dgm:cxn modelId="{14AA994E-D03B-4791-BE69-B5BA541281CB}" srcId="{97982E06-9CDD-431C-A15B-17092A29BAC6}" destId="{60958189-958B-4E00-B93F-B98CF6BB2DA0}" srcOrd="1" destOrd="0" parTransId="{F04C78F4-D574-4DF3-BC0B-D2964A91D321}" sibTransId="{DF55271F-A5E6-40E9-B487-844973BA7ED6}"/>
    <dgm:cxn modelId="{4CC9EF50-BE9C-4AB4-A13B-CF40FED62285}" type="presOf" srcId="{6E7F899F-FA5F-4E5A-825E-FDF92F862A57}" destId="{607FEEB2-87B9-4DCF-8AAE-0991892B925E}" srcOrd="0" destOrd="2" presId="urn:microsoft.com/office/officeart/2005/8/layout/vList2"/>
    <dgm:cxn modelId="{388BC875-9E72-463E-8CAB-DE78B9A9AB93}" srcId="{04A76155-1F55-402C-8DA3-7B9A0D02ED4F}" destId="{97982E06-9CDD-431C-A15B-17092A29BAC6}" srcOrd="3" destOrd="0" parTransId="{3425D820-E6CD-4F12-B296-AD018631C1B0}" sibTransId="{41D4F7F7-8438-450B-A7E7-22572EA259A4}"/>
    <dgm:cxn modelId="{EEFD847B-892E-41F0-9AA4-8098145E38F5}" srcId="{B6D206E8-5E18-4EB4-A836-8A9344CFA02E}" destId="{2F302D7B-0B83-4AC4-9C0E-FDB8C6F0D3BA}" srcOrd="1" destOrd="0" parTransId="{CB08A33C-FF23-428E-87C2-32400F2F48D1}" sibTransId="{C1958379-51C7-4619-A465-699FB4443217}"/>
    <dgm:cxn modelId="{4D76DF7D-C232-468D-8C1C-5F345B6A32C0}" type="presOf" srcId="{43FE02CB-A9BD-4F5E-8004-BE15F02FD18B}" destId="{A2E9CC31-DDD8-4A36-A9A0-CE76591FB661}" srcOrd="0" destOrd="2" presId="urn:microsoft.com/office/officeart/2005/8/layout/vList2"/>
    <dgm:cxn modelId="{D7F2AE83-F4AA-4513-B427-0B7772E871FD}" srcId="{B6D206E8-5E18-4EB4-A836-8A9344CFA02E}" destId="{C9051BB5-F720-438C-B5CC-6613AF681DE7}" srcOrd="0" destOrd="0" parTransId="{5C74113C-82A4-42C6-9363-588475D0393A}" sibTransId="{26166FFB-13E7-4378-89DA-EE9C9F18C95D}"/>
    <dgm:cxn modelId="{60A18984-CADC-4CBF-91F2-DB8FB67A09EE}" srcId="{A980B5E5-42F2-4683-863C-660755E44B53}" destId="{3B2D465E-B2D0-4A69-B75C-0D448FE4F23D}" srcOrd="0" destOrd="0" parTransId="{E81AE639-0086-4F6D-9123-E91089AD64C6}" sibTransId="{3AB882AA-276E-4575-9132-EA3CEE4E1C96}"/>
    <dgm:cxn modelId="{71381E87-60E5-4FD6-B1A5-430FD3F6CF2D}" type="presOf" srcId="{C9051BB5-F720-438C-B5CC-6613AF681DE7}" destId="{EC58C83B-63F4-4B15-B3D5-F47C359E6627}" srcOrd="0" destOrd="0" presId="urn:microsoft.com/office/officeart/2005/8/layout/vList2"/>
    <dgm:cxn modelId="{9D8CB397-775B-4D56-BE05-DAFE9A45F1B7}" type="presOf" srcId="{D64FC5FB-1630-45BA-B566-64E66F49655B}" destId="{607FEEB2-87B9-4DCF-8AAE-0991892B925E}" srcOrd="0" destOrd="1" presId="urn:microsoft.com/office/officeart/2005/8/layout/vList2"/>
    <dgm:cxn modelId="{9803139F-A228-4410-B108-EBA516B0D2C5}" type="presOf" srcId="{E557EEC0-399D-4F13-B5FC-430BDF3BBA96}" destId="{A2E9CC31-DDD8-4A36-A9A0-CE76591FB661}" srcOrd="0" destOrd="0" presId="urn:microsoft.com/office/officeart/2005/8/layout/vList2"/>
    <dgm:cxn modelId="{BB3D6CAA-C76E-4F62-A272-724469C2888B}" type="presOf" srcId="{3B2D465E-B2D0-4A69-B75C-0D448FE4F23D}" destId="{607FEEB2-87B9-4DCF-8AAE-0991892B925E}" srcOrd="0" destOrd="0" presId="urn:microsoft.com/office/officeart/2005/8/layout/vList2"/>
    <dgm:cxn modelId="{823F17B2-E984-4188-95EA-CB62E1554E67}" type="presOf" srcId="{A980B5E5-42F2-4683-863C-660755E44B53}" destId="{D79490CD-DE62-47C8-827F-066FA852A07B}" srcOrd="0" destOrd="0" presId="urn:microsoft.com/office/officeart/2005/8/layout/vList2"/>
    <dgm:cxn modelId="{79CE8FB2-15C4-4086-A020-46E69DAFF9A7}" srcId="{04A76155-1F55-402C-8DA3-7B9A0D02ED4F}" destId="{B6D206E8-5E18-4EB4-A836-8A9344CFA02E}" srcOrd="1" destOrd="0" parTransId="{5500C505-0D7F-4C45-AE1D-E27EDB790599}" sibTransId="{5817B0B2-0907-47DB-B6F5-B0BCF1FFCF83}"/>
    <dgm:cxn modelId="{D86BA0CF-F443-4C39-B29D-44D9B07EBAC6}" srcId="{50D7284A-D9D2-4774-AFE0-C39BC7FDB6F5}" destId="{1C177FA6-E58C-4DF7-A21E-89FFF9F9B482}" srcOrd="2" destOrd="0" parTransId="{EEC2FCF2-6234-4825-A4A4-D7D12D1340CC}" sibTransId="{1A2C94AB-8C01-4F20-B037-08AF432C7D93}"/>
    <dgm:cxn modelId="{20745FED-4BFB-41A2-A6B5-6822878F2DA3}" type="presOf" srcId="{04A76155-1F55-402C-8DA3-7B9A0D02ED4F}" destId="{8621DB2D-7123-4FB0-B8E6-26ECAD36EED7}" srcOrd="0" destOrd="0" presId="urn:microsoft.com/office/officeart/2005/8/layout/vList2"/>
    <dgm:cxn modelId="{FAE9E0EF-E302-45B7-B58B-9D99618595D7}" srcId="{A980B5E5-42F2-4683-863C-660755E44B53}" destId="{D64FC5FB-1630-45BA-B566-64E66F49655B}" srcOrd="1" destOrd="0" parTransId="{8919D07F-208F-4144-A839-BACDDEAF5AA3}" sibTransId="{FE228AE6-4CA3-443E-B645-1BAEEEFBC27C}"/>
    <dgm:cxn modelId="{91E260F9-8888-42CF-A0D8-CE72162A1143}" srcId="{04A76155-1F55-402C-8DA3-7B9A0D02ED4F}" destId="{50D7284A-D9D2-4774-AFE0-C39BC7FDB6F5}" srcOrd="0" destOrd="0" parTransId="{CA244A59-4676-4039-8AE2-4719E4B9CE82}" sibTransId="{620AAA84-EBAF-4121-BEB8-B68998F311F3}"/>
    <dgm:cxn modelId="{80926A46-B615-4E2B-B282-ED57C2F761F5}" type="presParOf" srcId="{8621DB2D-7123-4FB0-B8E6-26ECAD36EED7}" destId="{F9DC81B2-B581-41A6-87BF-8561C71035E5}" srcOrd="0" destOrd="0" presId="urn:microsoft.com/office/officeart/2005/8/layout/vList2"/>
    <dgm:cxn modelId="{1FD08AF9-2A57-4F89-8429-D43BB16EA3ED}" type="presParOf" srcId="{8621DB2D-7123-4FB0-B8E6-26ECAD36EED7}" destId="{2E466B05-26E4-4B24-B142-C9D0C5204AB5}" srcOrd="1" destOrd="0" presId="urn:microsoft.com/office/officeart/2005/8/layout/vList2"/>
    <dgm:cxn modelId="{2A5780DC-3B55-45D6-B1AC-9AFFB0D82F8D}" type="presParOf" srcId="{8621DB2D-7123-4FB0-B8E6-26ECAD36EED7}" destId="{EABB44A4-D8C4-46AF-9BEF-503FC9E943A9}" srcOrd="2" destOrd="0" presId="urn:microsoft.com/office/officeart/2005/8/layout/vList2"/>
    <dgm:cxn modelId="{24033CE7-132D-44EE-9C03-806C35F7757D}" type="presParOf" srcId="{8621DB2D-7123-4FB0-B8E6-26ECAD36EED7}" destId="{EC58C83B-63F4-4B15-B3D5-F47C359E6627}" srcOrd="3" destOrd="0" presId="urn:microsoft.com/office/officeart/2005/8/layout/vList2"/>
    <dgm:cxn modelId="{887BA82F-DE73-4F9B-8C00-40EBE874D184}" type="presParOf" srcId="{8621DB2D-7123-4FB0-B8E6-26ECAD36EED7}" destId="{D79490CD-DE62-47C8-827F-066FA852A07B}" srcOrd="4" destOrd="0" presId="urn:microsoft.com/office/officeart/2005/8/layout/vList2"/>
    <dgm:cxn modelId="{A9EAA9F4-0D92-409E-91DE-61353C44A506}" type="presParOf" srcId="{8621DB2D-7123-4FB0-B8E6-26ECAD36EED7}" destId="{607FEEB2-87B9-4DCF-8AAE-0991892B925E}" srcOrd="5" destOrd="0" presId="urn:microsoft.com/office/officeart/2005/8/layout/vList2"/>
    <dgm:cxn modelId="{CDD6DB59-B863-4DA1-BDB3-DC8FAF5F9711}" type="presParOf" srcId="{8621DB2D-7123-4FB0-B8E6-26ECAD36EED7}" destId="{44C0E5C1-E234-4039-A068-75C860D26EC3}" srcOrd="6" destOrd="0" presId="urn:microsoft.com/office/officeart/2005/8/layout/vList2"/>
    <dgm:cxn modelId="{4146CA2A-263A-4F00-9B89-32FA2EA1328E}" type="presParOf" srcId="{8621DB2D-7123-4FB0-B8E6-26ECAD36EED7}" destId="{A2E9CC31-DDD8-4A36-A9A0-CE76591FB661}" srcOrd="7"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CCF85-CEC0-4FF8-8049-E7377976E487}">
      <dsp:nvSpPr>
        <dsp:cNvPr id="0" name=""/>
        <dsp:cNvSpPr/>
      </dsp:nvSpPr>
      <dsp:spPr>
        <a:xfrm>
          <a:off x="2169914" y="1433"/>
          <a:ext cx="1512000" cy="1512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t="-8000" b="-8000"/>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19AF2D-C931-40DA-BD52-A398107B4AA7}">
      <dsp:nvSpPr>
        <dsp:cNvPr id="0" name=""/>
        <dsp:cNvSpPr/>
      </dsp:nvSpPr>
      <dsp:spPr>
        <a:xfrm>
          <a:off x="765914" y="169360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solidFill>
                <a:schemeClr val="tx2">
                  <a:lumMod val="90000"/>
                  <a:lumOff val="10000"/>
                </a:schemeClr>
              </a:solidFill>
            </a:rPr>
            <a:t>Fashion Orientation</a:t>
          </a:r>
        </a:p>
      </dsp:txBody>
      <dsp:txXfrm>
        <a:off x="765914" y="1693600"/>
        <a:ext cx="4320000" cy="648000"/>
      </dsp:txXfrm>
    </dsp:sp>
    <dsp:sp modelId="{E3EC9793-E0A6-4594-A130-441B1EBE3CD8}">
      <dsp:nvSpPr>
        <dsp:cNvPr id="0" name=""/>
        <dsp:cNvSpPr/>
      </dsp:nvSpPr>
      <dsp:spPr>
        <a:xfrm>
          <a:off x="765914" y="2425399"/>
          <a:ext cx="4320000" cy="1765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Font typeface="Arial" panose="020B0604020202020204" pitchFamily="34" charset="0"/>
            <a:buNone/>
          </a:pPr>
          <a:r>
            <a:rPr lang="en-US" sz="1400" b="1" kern="1200" dirty="0">
              <a:solidFill>
                <a:schemeClr val="tx2">
                  <a:lumMod val="90000"/>
                  <a:lumOff val="10000"/>
                </a:schemeClr>
              </a:solidFill>
            </a:rPr>
            <a:t>Impulse Buying</a:t>
          </a:r>
          <a:r>
            <a:rPr lang="en-US" sz="1400" kern="1200" dirty="0">
              <a:solidFill>
                <a:schemeClr val="tx2">
                  <a:lumMod val="90000"/>
                  <a:lumOff val="10000"/>
                </a:schemeClr>
              </a:solidFill>
            </a:rPr>
            <a:t>: Often buy clothes I don’t really need.</a:t>
          </a:r>
        </a:p>
        <a:p>
          <a:pPr marL="0" lvl="0" indent="0" algn="l" defTabSz="622300">
            <a:lnSpc>
              <a:spcPct val="100000"/>
            </a:lnSpc>
            <a:spcBef>
              <a:spcPct val="0"/>
            </a:spcBef>
            <a:spcAft>
              <a:spcPct val="35000"/>
            </a:spcAft>
            <a:buFont typeface="Arial" panose="020B0604020202020204" pitchFamily="34" charset="0"/>
            <a:buNone/>
          </a:pPr>
          <a:r>
            <a:rPr lang="en-US" sz="1400" b="1" kern="1200" dirty="0">
              <a:solidFill>
                <a:schemeClr val="tx2">
                  <a:lumMod val="90000"/>
                  <a:lumOff val="10000"/>
                </a:schemeClr>
              </a:solidFill>
            </a:rPr>
            <a:t>Fashion Influence</a:t>
          </a:r>
          <a:r>
            <a:rPr lang="en-US" sz="1400" kern="1200" dirty="0">
              <a:solidFill>
                <a:schemeClr val="tx2">
                  <a:lumMod val="90000"/>
                  <a:lumOff val="10000"/>
                </a:schemeClr>
              </a:solidFill>
            </a:rPr>
            <a:t>: Fashion magazines play a major role in my purchase decisions.</a:t>
          </a:r>
        </a:p>
        <a:p>
          <a:pPr marL="0" lvl="0" indent="0" algn="l" defTabSz="622300">
            <a:lnSpc>
              <a:spcPct val="100000"/>
            </a:lnSpc>
            <a:spcBef>
              <a:spcPct val="0"/>
            </a:spcBef>
            <a:spcAft>
              <a:spcPct val="35000"/>
            </a:spcAft>
            <a:buFont typeface="Arial" panose="020B0604020202020204" pitchFamily="34" charset="0"/>
            <a:buNone/>
          </a:pPr>
          <a:r>
            <a:rPr lang="en-US" sz="1400" b="1" kern="1200" dirty="0">
              <a:solidFill>
                <a:schemeClr val="tx2">
                  <a:lumMod val="90000"/>
                  <a:lumOff val="10000"/>
                </a:schemeClr>
              </a:solidFill>
            </a:rPr>
            <a:t>Style Experimentation</a:t>
          </a:r>
          <a:r>
            <a:rPr lang="en-US" sz="1400" kern="1200" dirty="0">
              <a:solidFill>
                <a:schemeClr val="tx2">
                  <a:lumMod val="90000"/>
                  <a:lumOff val="10000"/>
                </a:schemeClr>
              </a:solidFill>
            </a:rPr>
            <a:t>: I enjoy trying out new and bold fashion styles.</a:t>
          </a:r>
        </a:p>
        <a:p>
          <a:pPr marL="0" lvl="0" indent="0" algn="l" defTabSz="622300">
            <a:lnSpc>
              <a:spcPct val="100000"/>
            </a:lnSpc>
            <a:spcBef>
              <a:spcPct val="0"/>
            </a:spcBef>
            <a:spcAft>
              <a:spcPct val="35000"/>
            </a:spcAft>
            <a:buFont typeface="Arial" panose="020B0604020202020204" pitchFamily="34" charset="0"/>
            <a:buNone/>
          </a:pPr>
          <a:r>
            <a:rPr lang="en-US" sz="1400" b="1" kern="1200" dirty="0">
              <a:solidFill>
                <a:schemeClr val="tx2">
                  <a:lumMod val="90000"/>
                  <a:lumOff val="10000"/>
                </a:schemeClr>
              </a:solidFill>
            </a:rPr>
            <a:t>Celebrity Influence</a:t>
          </a:r>
          <a:r>
            <a:rPr lang="en-US" sz="1400" kern="1200" dirty="0">
              <a:solidFill>
                <a:schemeClr val="tx2">
                  <a:lumMod val="90000"/>
                  <a:lumOff val="10000"/>
                </a:schemeClr>
              </a:solidFill>
            </a:rPr>
            <a:t>: I tend to buy products that celebrities endorse or use.</a:t>
          </a:r>
        </a:p>
      </dsp:txBody>
      <dsp:txXfrm>
        <a:off x="765914" y="2425399"/>
        <a:ext cx="4320000" cy="1765972"/>
      </dsp:txXfrm>
    </dsp:sp>
    <dsp:sp modelId="{986A18FD-0DE0-409A-85D7-283E6CD054CF}">
      <dsp:nvSpPr>
        <dsp:cNvPr id="0" name=""/>
        <dsp:cNvSpPr/>
      </dsp:nvSpPr>
      <dsp:spPr>
        <a:xfrm>
          <a:off x="7245914" y="1433"/>
          <a:ext cx="1512000" cy="1512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8000" b="-8000"/>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2B3BFA-A68A-4934-AFA5-808E8F569D62}">
      <dsp:nvSpPr>
        <dsp:cNvPr id="0" name=""/>
        <dsp:cNvSpPr/>
      </dsp:nvSpPr>
      <dsp:spPr>
        <a:xfrm>
          <a:off x="5841914" y="169360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solidFill>
                <a:schemeClr val="tx2">
                  <a:lumMod val="90000"/>
                  <a:lumOff val="10000"/>
                </a:schemeClr>
              </a:solidFill>
            </a:rPr>
            <a:t>Practicality Orientation</a:t>
          </a:r>
        </a:p>
      </dsp:txBody>
      <dsp:txXfrm>
        <a:off x="5841914" y="1693600"/>
        <a:ext cx="4320000" cy="648000"/>
      </dsp:txXfrm>
    </dsp:sp>
    <dsp:sp modelId="{EDB62602-8400-467D-B1F9-D243197DE9DC}">
      <dsp:nvSpPr>
        <dsp:cNvPr id="0" name=""/>
        <dsp:cNvSpPr/>
      </dsp:nvSpPr>
      <dsp:spPr>
        <a:xfrm>
          <a:off x="5841914" y="2425399"/>
          <a:ext cx="4320000" cy="1765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b="1" kern="1200" dirty="0">
              <a:solidFill>
                <a:schemeClr val="tx2">
                  <a:lumMod val="90000"/>
                  <a:lumOff val="10000"/>
                </a:schemeClr>
              </a:solidFill>
            </a:rPr>
            <a:t>Brand and Image</a:t>
          </a:r>
          <a:r>
            <a:rPr lang="en-US" sz="1400" kern="1200" dirty="0">
              <a:solidFill>
                <a:schemeClr val="tx2">
                  <a:lumMod val="90000"/>
                  <a:lumOff val="10000"/>
                </a:schemeClr>
              </a:solidFill>
            </a:rPr>
            <a:t>: Designer labels improve a person’s image.</a:t>
          </a:r>
        </a:p>
        <a:p>
          <a:pPr marL="0" lvl="0" indent="0" algn="l" defTabSz="622300">
            <a:lnSpc>
              <a:spcPct val="100000"/>
            </a:lnSpc>
            <a:spcBef>
              <a:spcPct val="0"/>
            </a:spcBef>
            <a:spcAft>
              <a:spcPct val="35000"/>
            </a:spcAft>
            <a:buNone/>
          </a:pPr>
          <a:r>
            <a:rPr lang="en-US" sz="1400" b="1" kern="1200" dirty="0">
              <a:solidFill>
                <a:schemeClr val="tx2">
                  <a:lumMod val="90000"/>
                  <a:lumOff val="10000"/>
                </a:schemeClr>
              </a:solidFill>
            </a:rPr>
            <a:t>Functionality</a:t>
          </a:r>
          <a:r>
            <a:rPr lang="en-US" sz="1400" kern="1200" dirty="0">
              <a:solidFill>
                <a:schemeClr val="tx2">
                  <a:lumMod val="90000"/>
                  <a:lumOff val="10000"/>
                </a:schemeClr>
              </a:solidFill>
            </a:rPr>
            <a:t>: The functionality of clothing is the most important factor in my purchases.</a:t>
          </a:r>
        </a:p>
        <a:p>
          <a:pPr marL="0" lvl="0" indent="0" algn="l" defTabSz="622300">
            <a:lnSpc>
              <a:spcPct val="100000"/>
            </a:lnSpc>
            <a:spcBef>
              <a:spcPct val="0"/>
            </a:spcBef>
            <a:spcAft>
              <a:spcPct val="35000"/>
            </a:spcAft>
            <a:buNone/>
          </a:pPr>
          <a:r>
            <a:rPr lang="en-US" sz="1400" b="1" kern="1200">
              <a:solidFill>
                <a:schemeClr val="tx2">
                  <a:lumMod val="90000"/>
                  <a:lumOff val="10000"/>
                </a:schemeClr>
              </a:solidFill>
            </a:rPr>
            <a:t>Durability</a:t>
          </a:r>
          <a:r>
            <a:rPr lang="en-US" sz="1400" kern="1200">
              <a:solidFill>
                <a:schemeClr val="tx2">
                  <a:lumMod val="90000"/>
                  <a:lumOff val="10000"/>
                </a:schemeClr>
              </a:solidFill>
            </a:rPr>
            <a:t>: I make my clothes last as long as possible.</a:t>
          </a:r>
        </a:p>
        <a:p>
          <a:pPr marL="0" lvl="0" indent="0" algn="l" defTabSz="622300">
            <a:lnSpc>
              <a:spcPct val="100000"/>
            </a:lnSpc>
            <a:spcBef>
              <a:spcPct val="0"/>
            </a:spcBef>
            <a:spcAft>
              <a:spcPct val="35000"/>
            </a:spcAft>
            <a:buNone/>
          </a:pPr>
          <a:r>
            <a:rPr lang="en-US" sz="1400" b="1" kern="1200" dirty="0">
              <a:solidFill>
                <a:schemeClr val="tx2">
                  <a:lumMod val="90000"/>
                  <a:lumOff val="10000"/>
                </a:schemeClr>
              </a:solidFill>
            </a:rPr>
            <a:t>Comfort</a:t>
          </a:r>
          <a:r>
            <a:rPr lang="en-US" sz="1400" kern="1200" dirty="0">
              <a:solidFill>
                <a:schemeClr val="tx2">
                  <a:lumMod val="90000"/>
                  <a:lumOff val="10000"/>
                </a:schemeClr>
              </a:solidFill>
            </a:rPr>
            <a:t>: Comfort is the most important consideration when buying clothes</a:t>
          </a:r>
        </a:p>
      </dsp:txBody>
      <dsp:txXfrm>
        <a:off x="5841914" y="2425399"/>
        <a:ext cx="4320000" cy="17659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C27E97-C681-4219-B981-F90C68868ED0}">
      <dsp:nvSpPr>
        <dsp:cNvPr id="0" name=""/>
        <dsp:cNvSpPr/>
      </dsp:nvSpPr>
      <dsp:spPr>
        <a:xfrm>
          <a:off x="0" y="1460"/>
          <a:ext cx="5929422" cy="740391"/>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453C849D-B174-4521-833E-FD0176887BB9}">
      <dsp:nvSpPr>
        <dsp:cNvPr id="0" name=""/>
        <dsp:cNvSpPr/>
      </dsp:nvSpPr>
      <dsp:spPr>
        <a:xfrm>
          <a:off x="223968" y="168048"/>
          <a:ext cx="407215" cy="407215"/>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4C9A8E-13CD-4651-9277-2A7425C367A6}">
      <dsp:nvSpPr>
        <dsp:cNvPr id="0" name=""/>
        <dsp:cNvSpPr/>
      </dsp:nvSpPr>
      <dsp:spPr>
        <a:xfrm>
          <a:off x="855151" y="1460"/>
          <a:ext cx="5074270" cy="740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358" tIns="78358" rIns="78358" bIns="78358" numCol="1" spcCol="1270" anchor="ctr" anchorCtr="0">
          <a:noAutofit/>
        </a:bodyPr>
        <a:lstStyle/>
        <a:p>
          <a:pPr marL="0" lvl="0" indent="0" algn="l" defTabSz="622300">
            <a:lnSpc>
              <a:spcPct val="100000"/>
            </a:lnSpc>
            <a:spcBef>
              <a:spcPct val="0"/>
            </a:spcBef>
            <a:spcAft>
              <a:spcPct val="35000"/>
            </a:spcAft>
            <a:buNone/>
          </a:pPr>
          <a:r>
            <a:rPr lang="en-US" sz="1400" b="0" kern="1200" dirty="0">
              <a:solidFill>
                <a:schemeClr val="bg1"/>
              </a:solidFill>
            </a:rPr>
            <a:t>Extraction Technique : PCA for dimensionality reduction and maximizing variance</a:t>
          </a:r>
        </a:p>
      </dsp:txBody>
      <dsp:txXfrm>
        <a:off x="855151" y="1460"/>
        <a:ext cx="5074270" cy="740391"/>
      </dsp:txXfrm>
    </dsp:sp>
    <dsp:sp modelId="{9F49E0F1-BD53-4B78-8344-31C8855D2E50}">
      <dsp:nvSpPr>
        <dsp:cNvPr id="0" name=""/>
        <dsp:cNvSpPr/>
      </dsp:nvSpPr>
      <dsp:spPr>
        <a:xfrm>
          <a:off x="0" y="926949"/>
          <a:ext cx="5929422" cy="740391"/>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D1F225A5-0050-478F-B6DB-5A32836E9AF7}">
      <dsp:nvSpPr>
        <dsp:cNvPr id="0" name=""/>
        <dsp:cNvSpPr/>
      </dsp:nvSpPr>
      <dsp:spPr>
        <a:xfrm>
          <a:off x="223968" y="1093537"/>
          <a:ext cx="407215" cy="407215"/>
        </a:xfrm>
        <a:prstGeom prst="rect">
          <a:avLst/>
        </a:prstGeom>
        <a:solidFill>
          <a:schemeClr val="accent4">
            <a:hueOff val="2199979"/>
            <a:satOff val="-9734"/>
            <a:lumOff val="-163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789D84-FD74-49C4-ADF1-DED02A1AA5D2}">
      <dsp:nvSpPr>
        <dsp:cNvPr id="0" name=""/>
        <dsp:cNvSpPr/>
      </dsp:nvSpPr>
      <dsp:spPr>
        <a:xfrm>
          <a:off x="855151" y="926949"/>
          <a:ext cx="5074270" cy="740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358" tIns="78358" rIns="78358" bIns="78358" numCol="1" spcCol="1270" anchor="ctr" anchorCtr="0">
          <a:noAutofit/>
        </a:bodyPr>
        <a:lstStyle/>
        <a:p>
          <a:pPr marL="0" lvl="0" indent="0" algn="l" defTabSz="622300">
            <a:lnSpc>
              <a:spcPct val="100000"/>
            </a:lnSpc>
            <a:spcBef>
              <a:spcPct val="0"/>
            </a:spcBef>
            <a:spcAft>
              <a:spcPct val="35000"/>
            </a:spcAft>
            <a:buNone/>
          </a:pPr>
          <a:r>
            <a:rPr lang="en-US" sz="1400" b="0" kern="1200" dirty="0">
              <a:solidFill>
                <a:schemeClr val="bg1"/>
              </a:solidFill>
            </a:rPr>
            <a:t>Rotation Method : Varimax Rotation is used for simpler interpretation of variable contribution to each factor</a:t>
          </a:r>
        </a:p>
      </dsp:txBody>
      <dsp:txXfrm>
        <a:off x="855151" y="926949"/>
        <a:ext cx="5074270" cy="740391"/>
      </dsp:txXfrm>
    </dsp:sp>
    <dsp:sp modelId="{EB72EECB-3934-4CE8-8F74-378E89F7F589}">
      <dsp:nvSpPr>
        <dsp:cNvPr id="0" name=""/>
        <dsp:cNvSpPr/>
      </dsp:nvSpPr>
      <dsp:spPr>
        <a:xfrm>
          <a:off x="0" y="1852438"/>
          <a:ext cx="5929422" cy="740391"/>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FE47C313-CAB5-40A7-B6DF-697125578C46}">
      <dsp:nvSpPr>
        <dsp:cNvPr id="0" name=""/>
        <dsp:cNvSpPr/>
      </dsp:nvSpPr>
      <dsp:spPr>
        <a:xfrm>
          <a:off x="223968" y="2019026"/>
          <a:ext cx="407215" cy="4072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0FED51-F636-4553-879B-8ED19F23FE0B}">
      <dsp:nvSpPr>
        <dsp:cNvPr id="0" name=""/>
        <dsp:cNvSpPr/>
      </dsp:nvSpPr>
      <dsp:spPr>
        <a:xfrm>
          <a:off x="855151" y="1852438"/>
          <a:ext cx="5074270" cy="740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358" tIns="78358" rIns="78358" bIns="78358" numCol="1" spcCol="1270" anchor="ctr" anchorCtr="0">
          <a:noAutofit/>
        </a:bodyPr>
        <a:lstStyle/>
        <a:p>
          <a:pPr marL="0" lvl="0" indent="0" algn="l" defTabSz="622300">
            <a:lnSpc>
              <a:spcPct val="100000"/>
            </a:lnSpc>
            <a:spcBef>
              <a:spcPct val="0"/>
            </a:spcBef>
            <a:spcAft>
              <a:spcPct val="35000"/>
            </a:spcAft>
            <a:buNone/>
          </a:pPr>
          <a:r>
            <a:rPr lang="en-US" sz="1400" b="0" kern="1200" dirty="0">
              <a:solidFill>
                <a:schemeClr val="bg1"/>
              </a:solidFill>
            </a:rPr>
            <a:t>Factor Extraction Criteria: Use the Kaiser Criterion, retaining factors with eigenvalues &gt; 1.</a:t>
          </a:r>
        </a:p>
      </dsp:txBody>
      <dsp:txXfrm>
        <a:off x="855151" y="1852438"/>
        <a:ext cx="5074270" cy="740391"/>
      </dsp:txXfrm>
    </dsp:sp>
    <dsp:sp modelId="{3C3F475B-3307-4406-8777-918ED45840F9}">
      <dsp:nvSpPr>
        <dsp:cNvPr id="0" name=""/>
        <dsp:cNvSpPr/>
      </dsp:nvSpPr>
      <dsp:spPr>
        <a:xfrm>
          <a:off x="0" y="2777927"/>
          <a:ext cx="5929422" cy="740391"/>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252FA620-D383-4D0C-A765-7E21BA2A6C3D}">
      <dsp:nvSpPr>
        <dsp:cNvPr id="0" name=""/>
        <dsp:cNvSpPr/>
      </dsp:nvSpPr>
      <dsp:spPr>
        <a:xfrm>
          <a:off x="223968" y="2944515"/>
          <a:ext cx="407215" cy="4072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40560F-2432-4897-990F-21D507C59C83}">
      <dsp:nvSpPr>
        <dsp:cNvPr id="0" name=""/>
        <dsp:cNvSpPr/>
      </dsp:nvSpPr>
      <dsp:spPr>
        <a:xfrm>
          <a:off x="855151" y="2777927"/>
          <a:ext cx="5074270" cy="740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358" tIns="78358" rIns="78358" bIns="78358" numCol="1" spcCol="1270" anchor="ctr" anchorCtr="0">
          <a:noAutofit/>
        </a:bodyPr>
        <a:lstStyle/>
        <a:p>
          <a:pPr marL="0" lvl="0" indent="0" algn="l" defTabSz="622300">
            <a:lnSpc>
              <a:spcPct val="100000"/>
            </a:lnSpc>
            <a:spcBef>
              <a:spcPct val="0"/>
            </a:spcBef>
            <a:spcAft>
              <a:spcPct val="35000"/>
            </a:spcAft>
            <a:buNone/>
          </a:pPr>
          <a:r>
            <a:rPr lang="en-US" sz="1400" b="0" kern="1200" dirty="0">
              <a:solidFill>
                <a:schemeClr val="bg1"/>
              </a:solidFill>
            </a:rPr>
            <a:t>Number of Factors: Two factors were extracted, explaining 51.46% of the variance.</a:t>
          </a:r>
        </a:p>
      </dsp:txBody>
      <dsp:txXfrm>
        <a:off x="855151" y="2777927"/>
        <a:ext cx="5074270" cy="7403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77CC1-2B20-47A7-9E44-D633F808FF81}">
      <dsp:nvSpPr>
        <dsp:cNvPr id="0" name=""/>
        <dsp:cNvSpPr/>
      </dsp:nvSpPr>
      <dsp:spPr>
        <a:xfrm>
          <a:off x="0" y="1231384"/>
          <a:ext cx="4653534" cy="1216800"/>
        </a:xfrm>
        <a:prstGeom prst="snip2DiagRect">
          <a:avLst/>
        </a:prstGeom>
        <a:solidFill>
          <a:schemeClr val="accent1">
            <a:lumMod val="7500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The plot shows a </a:t>
          </a:r>
          <a:r>
            <a:rPr lang="en-US" sz="1400" b="1" kern="1200" dirty="0"/>
            <a:t>sharp decline in eigenvalues after</a:t>
          </a:r>
          <a:r>
            <a:rPr lang="en-US" sz="1400" kern="1200" dirty="0"/>
            <a:t> the </a:t>
          </a:r>
          <a:r>
            <a:rPr lang="en-US" sz="1400" b="1" kern="1200" dirty="0"/>
            <a:t>second factor</a:t>
          </a:r>
          <a:r>
            <a:rPr lang="en-US" sz="1400" kern="1200" dirty="0"/>
            <a:t> suggesting that the first two factors explain a significant amount of variance</a:t>
          </a:r>
        </a:p>
      </dsp:txBody>
      <dsp:txXfrm>
        <a:off x="101402" y="1332786"/>
        <a:ext cx="4450730" cy="10139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2523A5-A8CF-4FAA-ACAC-ADC2AFB17AEC}">
      <dsp:nvSpPr>
        <dsp:cNvPr id="0" name=""/>
        <dsp:cNvSpPr/>
      </dsp:nvSpPr>
      <dsp:spPr>
        <a:xfrm>
          <a:off x="0" y="308786"/>
          <a:ext cx="5874775" cy="393281"/>
        </a:xfrm>
        <a:prstGeom prst="roundRect">
          <a:avLst/>
        </a:prstGeom>
        <a:solidFill>
          <a:schemeClr val="accent1">
            <a:lumMod val="7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Factor 1: Fashion Orientation </a:t>
          </a:r>
        </a:p>
      </dsp:txBody>
      <dsp:txXfrm>
        <a:off x="19198" y="327984"/>
        <a:ext cx="5836379" cy="354885"/>
      </dsp:txXfrm>
    </dsp:sp>
    <dsp:sp modelId="{EF0D4B58-4B8F-4DCF-AD44-F608ACDC9C8A}">
      <dsp:nvSpPr>
        <dsp:cNvPr id="0" name=""/>
        <dsp:cNvSpPr/>
      </dsp:nvSpPr>
      <dsp:spPr>
        <a:xfrm>
          <a:off x="0" y="702068"/>
          <a:ext cx="5874775" cy="1210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524"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kern="1200" dirty="0">
              <a:solidFill>
                <a:schemeClr val="tx2">
                  <a:lumMod val="90000"/>
                  <a:lumOff val="10000"/>
                </a:schemeClr>
              </a:solidFill>
            </a:rPr>
            <a:t>Frequent buying of clothes (</a:t>
          </a:r>
          <a:r>
            <a:rPr lang="en-US" sz="1400" kern="1200" dirty="0" err="1">
              <a:solidFill>
                <a:schemeClr val="tx2">
                  <a:lumMod val="90000"/>
                  <a:lumOff val="10000"/>
                </a:schemeClr>
              </a:solidFill>
            </a:rPr>
            <a:t>often_buy_clothes</a:t>
          </a:r>
          <a:r>
            <a:rPr lang="en-US" sz="1400" kern="1200" dirty="0">
              <a:solidFill>
                <a:schemeClr val="tx2">
                  <a:lumMod val="90000"/>
                  <a:lumOff val="10000"/>
                </a:schemeClr>
              </a:solidFill>
            </a:rPr>
            <a:t>)</a:t>
          </a:r>
        </a:p>
        <a:p>
          <a:pPr marL="114300" lvl="1" indent="-114300" algn="l" defTabSz="622300">
            <a:lnSpc>
              <a:spcPct val="90000"/>
            </a:lnSpc>
            <a:spcBef>
              <a:spcPct val="0"/>
            </a:spcBef>
            <a:spcAft>
              <a:spcPct val="20000"/>
            </a:spcAft>
            <a:buChar char="•"/>
          </a:pPr>
          <a:r>
            <a:rPr lang="en-US" sz="1400" kern="1200" dirty="0">
              <a:solidFill>
                <a:schemeClr val="tx2">
                  <a:lumMod val="90000"/>
                  <a:lumOff val="10000"/>
                </a:schemeClr>
              </a:solidFill>
            </a:rPr>
            <a:t>Influence of fashion magazines (</a:t>
          </a:r>
          <a:r>
            <a:rPr lang="en-US" sz="1400" kern="1200" dirty="0" err="1">
              <a:solidFill>
                <a:schemeClr val="tx2">
                  <a:lumMod val="90000"/>
                  <a:lumOff val="10000"/>
                </a:schemeClr>
              </a:solidFill>
            </a:rPr>
            <a:t>fashion_mags</a:t>
          </a:r>
          <a:r>
            <a:rPr lang="en-US" sz="1400" kern="1200" dirty="0">
              <a:solidFill>
                <a:schemeClr val="tx2">
                  <a:lumMod val="90000"/>
                  <a:lumOff val="10000"/>
                </a:schemeClr>
              </a:solidFill>
            </a:rPr>
            <a:t>)</a:t>
          </a:r>
        </a:p>
        <a:p>
          <a:pPr marL="114300" lvl="1" indent="-114300" algn="l" defTabSz="622300">
            <a:lnSpc>
              <a:spcPct val="90000"/>
            </a:lnSpc>
            <a:spcBef>
              <a:spcPct val="0"/>
            </a:spcBef>
            <a:spcAft>
              <a:spcPct val="20000"/>
            </a:spcAft>
            <a:buChar char="•"/>
          </a:pPr>
          <a:r>
            <a:rPr lang="en-US" sz="1400" kern="1200" dirty="0">
              <a:solidFill>
                <a:schemeClr val="tx2">
                  <a:lumMod val="90000"/>
                  <a:lumOff val="10000"/>
                </a:schemeClr>
              </a:solidFill>
            </a:rPr>
            <a:t>Interest in experimenting with new styles (</a:t>
          </a:r>
          <a:r>
            <a:rPr lang="en-US" sz="1400" kern="1200" dirty="0" err="1">
              <a:solidFill>
                <a:schemeClr val="tx2">
                  <a:lumMod val="90000"/>
                  <a:lumOff val="10000"/>
                </a:schemeClr>
              </a:solidFill>
            </a:rPr>
            <a:t>experiment_new_styles</a:t>
          </a:r>
          <a:r>
            <a:rPr lang="en-US" sz="1400" kern="1200" dirty="0">
              <a:solidFill>
                <a:schemeClr val="tx2">
                  <a:lumMod val="90000"/>
                  <a:lumOff val="10000"/>
                </a:schemeClr>
              </a:solidFill>
            </a:rPr>
            <a:t>)</a:t>
          </a:r>
        </a:p>
        <a:p>
          <a:pPr marL="114300" lvl="1" indent="-114300" algn="l" defTabSz="622300">
            <a:lnSpc>
              <a:spcPct val="90000"/>
            </a:lnSpc>
            <a:spcBef>
              <a:spcPct val="0"/>
            </a:spcBef>
            <a:spcAft>
              <a:spcPct val="20000"/>
            </a:spcAft>
            <a:buChar char="•"/>
          </a:pPr>
          <a:r>
            <a:rPr lang="en-US" sz="1400" kern="1200" dirty="0">
              <a:solidFill>
                <a:schemeClr val="tx2">
                  <a:lumMod val="90000"/>
                  <a:lumOff val="10000"/>
                </a:schemeClr>
              </a:solidFill>
            </a:rPr>
            <a:t>Buy same products that celebrities use (</a:t>
          </a:r>
          <a:r>
            <a:rPr lang="en-US" sz="1400" kern="1200" dirty="0" err="1">
              <a:solidFill>
                <a:schemeClr val="tx2">
                  <a:lumMod val="90000"/>
                  <a:lumOff val="10000"/>
                </a:schemeClr>
              </a:solidFill>
            </a:rPr>
            <a:t>buy_celebrity_products</a:t>
          </a:r>
          <a:r>
            <a:rPr lang="en-US" sz="1400" kern="1200" dirty="0">
              <a:solidFill>
                <a:schemeClr val="tx2">
                  <a:lumMod val="90000"/>
                  <a:lumOff val="10000"/>
                </a:schemeClr>
              </a:solidFill>
            </a:rPr>
            <a:t>)</a:t>
          </a:r>
        </a:p>
        <a:p>
          <a:pPr marL="114300" lvl="1" indent="-114300" algn="l" defTabSz="622300">
            <a:lnSpc>
              <a:spcPct val="90000"/>
            </a:lnSpc>
            <a:spcBef>
              <a:spcPct val="0"/>
            </a:spcBef>
            <a:spcAft>
              <a:spcPct val="20000"/>
            </a:spcAft>
            <a:buChar char="•"/>
          </a:pPr>
          <a:r>
            <a:rPr lang="en-US" sz="1400" kern="1200" dirty="0">
              <a:solidFill>
                <a:schemeClr val="tx2">
                  <a:lumMod val="90000"/>
                  <a:lumOff val="10000"/>
                </a:schemeClr>
              </a:solidFill>
            </a:rPr>
            <a:t>Designer label improves a person's image (</a:t>
          </a:r>
          <a:r>
            <a:rPr lang="en-US" sz="1400" kern="1200" dirty="0" err="1">
              <a:solidFill>
                <a:schemeClr val="tx2">
                  <a:lumMod val="90000"/>
                  <a:lumOff val="10000"/>
                </a:schemeClr>
              </a:solidFill>
            </a:rPr>
            <a:t>designer_label_image</a:t>
          </a:r>
          <a:r>
            <a:rPr lang="en-US" sz="1400" kern="1200" dirty="0">
              <a:solidFill>
                <a:schemeClr val="tx2">
                  <a:lumMod val="90000"/>
                  <a:lumOff val="10000"/>
                </a:schemeClr>
              </a:solidFill>
            </a:rPr>
            <a:t>)</a:t>
          </a:r>
        </a:p>
      </dsp:txBody>
      <dsp:txXfrm>
        <a:off x="0" y="702068"/>
        <a:ext cx="5874775" cy="1210950"/>
      </dsp:txXfrm>
    </dsp:sp>
    <dsp:sp modelId="{558B0AF5-C4C8-474D-AFDB-892E4A974C91}">
      <dsp:nvSpPr>
        <dsp:cNvPr id="0" name=""/>
        <dsp:cNvSpPr/>
      </dsp:nvSpPr>
      <dsp:spPr>
        <a:xfrm>
          <a:off x="0" y="1913018"/>
          <a:ext cx="5874775" cy="385153"/>
        </a:xfrm>
        <a:prstGeom prst="roundRect">
          <a:avLst/>
        </a:prstGeom>
        <a:solidFill>
          <a:schemeClr val="accent1">
            <a:lumMod val="7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Factor 2: Practicality Orientation</a:t>
          </a:r>
        </a:p>
      </dsp:txBody>
      <dsp:txXfrm>
        <a:off x="18802" y="1931820"/>
        <a:ext cx="5837171" cy="347549"/>
      </dsp:txXfrm>
    </dsp:sp>
    <dsp:sp modelId="{87949044-324A-4AC1-B942-0FBAA90FCE9F}">
      <dsp:nvSpPr>
        <dsp:cNvPr id="0" name=""/>
        <dsp:cNvSpPr/>
      </dsp:nvSpPr>
      <dsp:spPr>
        <a:xfrm>
          <a:off x="0" y="2298171"/>
          <a:ext cx="5874775"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524" tIns="17780" rIns="99568" bIns="17780" numCol="1" spcCol="1270" anchor="t" anchorCtr="0">
          <a:noAutofit/>
        </a:bodyPr>
        <a:lstStyle/>
        <a:p>
          <a:pPr marL="114300" lvl="1" indent="-114300" algn="l" defTabSz="622300">
            <a:lnSpc>
              <a:spcPct val="90000"/>
            </a:lnSpc>
            <a:spcBef>
              <a:spcPct val="0"/>
            </a:spcBef>
            <a:spcAft>
              <a:spcPct val="20000"/>
            </a:spcAft>
            <a:buChar char="•"/>
          </a:pPr>
          <a:endParaRPr lang="en-US" sz="1400" kern="1200" dirty="0">
            <a:solidFill>
              <a:schemeClr val="tx2">
                <a:lumMod val="90000"/>
                <a:lumOff val="10000"/>
              </a:schemeClr>
            </a:solidFill>
          </a:endParaRPr>
        </a:p>
        <a:p>
          <a:pPr marL="114300" lvl="1" indent="-114300" algn="l" defTabSz="622300">
            <a:lnSpc>
              <a:spcPct val="90000"/>
            </a:lnSpc>
            <a:spcBef>
              <a:spcPct val="0"/>
            </a:spcBef>
            <a:spcAft>
              <a:spcPct val="20000"/>
            </a:spcAft>
            <a:buChar char="•"/>
          </a:pPr>
          <a:r>
            <a:rPr lang="en-US" sz="1400" kern="1200" dirty="0">
              <a:solidFill>
                <a:schemeClr val="tx2">
                  <a:lumMod val="90000"/>
                  <a:lumOff val="10000"/>
                </a:schemeClr>
              </a:solidFill>
            </a:rPr>
            <a:t>Importance of functionality (</a:t>
          </a:r>
          <a:r>
            <a:rPr lang="en-US" sz="1400" kern="1200" dirty="0" err="1">
              <a:solidFill>
                <a:schemeClr val="tx2">
                  <a:lumMod val="90000"/>
                  <a:lumOff val="10000"/>
                </a:schemeClr>
              </a:solidFill>
            </a:rPr>
            <a:t>functionality_important</a:t>
          </a:r>
          <a:r>
            <a:rPr lang="en-US" sz="1400" kern="1200" dirty="0">
              <a:solidFill>
                <a:schemeClr val="tx2">
                  <a:lumMod val="90000"/>
                  <a:lumOff val="10000"/>
                </a:schemeClr>
              </a:solidFill>
            </a:rPr>
            <a:t>)</a:t>
          </a:r>
        </a:p>
        <a:p>
          <a:pPr marL="114300" lvl="1" indent="-114300" algn="l" defTabSz="622300">
            <a:lnSpc>
              <a:spcPct val="90000"/>
            </a:lnSpc>
            <a:spcBef>
              <a:spcPct val="0"/>
            </a:spcBef>
            <a:spcAft>
              <a:spcPct val="20000"/>
            </a:spcAft>
            <a:buChar char="•"/>
          </a:pPr>
          <a:r>
            <a:rPr lang="en-US" sz="1400" kern="1200" dirty="0">
              <a:solidFill>
                <a:schemeClr val="tx2">
                  <a:lumMod val="90000"/>
                  <a:lumOff val="10000"/>
                </a:schemeClr>
              </a:solidFill>
            </a:rPr>
            <a:t>Preference for making clothes last (</a:t>
          </a:r>
          <a:r>
            <a:rPr lang="en-US" sz="1400" kern="1200" dirty="0" err="1">
              <a:solidFill>
                <a:schemeClr val="tx2">
                  <a:lumMod val="90000"/>
                  <a:lumOff val="10000"/>
                </a:schemeClr>
              </a:solidFill>
            </a:rPr>
            <a:t>make_clothes_last</a:t>
          </a:r>
          <a:r>
            <a:rPr lang="en-US" sz="1400" kern="1200" dirty="0">
              <a:solidFill>
                <a:schemeClr val="tx2">
                  <a:lumMod val="90000"/>
                  <a:lumOff val="10000"/>
                </a:schemeClr>
              </a:solidFill>
            </a:rPr>
            <a:t>)</a:t>
          </a:r>
        </a:p>
        <a:p>
          <a:pPr marL="114300" lvl="1" indent="-114300" algn="l" defTabSz="622300">
            <a:lnSpc>
              <a:spcPct val="90000"/>
            </a:lnSpc>
            <a:spcBef>
              <a:spcPct val="0"/>
            </a:spcBef>
            <a:spcAft>
              <a:spcPct val="20000"/>
            </a:spcAft>
            <a:buChar char="•"/>
          </a:pPr>
          <a:r>
            <a:rPr lang="en-US" sz="1400" kern="1200" dirty="0">
              <a:solidFill>
                <a:schemeClr val="tx2">
                  <a:lumMod val="90000"/>
                  <a:lumOff val="10000"/>
                </a:schemeClr>
              </a:solidFill>
            </a:rPr>
            <a:t>Emphasis on comfort (</a:t>
          </a:r>
          <a:r>
            <a:rPr lang="en-US" sz="1400" kern="1200" dirty="0" err="1">
              <a:solidFill>
                <a:schemeClr val="tx2">
                  <a:lumMod val="90000"/>
                  <a:lumOff val="10000"/>
                </a:schemeClr>
              </a:solidFill>
            </a:rPr>
            <a:t>comfort_important</a:t>
          </a:r>
          <a:r>
            <a:rPr lang="en-US" sz="1400" kern="1200" dirty="0">
              <a:solidFill>
                <a:schemeClr val="tx2">
                  <a:lumMod val="90000"/>
                  <a:lumOff val="10000"/>
                </a:schemeClr>
              </a:solidFill>
            </a:rPr>
            <a:t>)</a:t>
          </a:r>
        </a:p>
      </dsp:txBody>
      <dsp:txXfrm>
        <a:off x="0" y="2298171"/>
        <a:ext cx="5874775" cy="10764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F5EEB-36C3-4FBC-9954-52C700DC8A55}">
      <dsp:nvSpPr>
        <dsp:cNvPr id="0" name=""/>
        <dsp:cNvSpPr/>
      </dsp:nvSpPr>
      <dsp:spPr>
        <a:xfrm>
          <a:off x="0" y="363199"/>
          <a:ext cx="3962400" cy="1216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mn-lt"/>
            </a:rPr>
            <a:t>Based on K-Means results, the 4-cluster solution has fewer ties (7.14%) than the 3-cluster solution (14.29%).</a:t>
          </a:r>
          <a:endParaRPr lang="en-US" sz="1600" kern="1200" dirty="0">
            <a:latin typeface="+mn-lt"/>
            <a:ea typeface="Calibri" panose="020F0502020204030204" pitchFamily="34" charset="0"/>
            <a:cs typeface="Calibri" panose="020F0502020204030204" pitchFamily="34" charset="0"/>
          </a:endParaRPr>
        </a:p>
      </dsp:txBody>
      <dsp:txXfrm>
        <a:off x="59399" y="422598"/>
        <a:ext cx="3843602" cy="1098002"/>
      </dsp:txXfrm>
    </dsp:sp>
    <dsp:sp modelId="{B7E5F11C-3D03-4DF5-979B-0D7A191A1B9D}">
      <dsp:nvSpPr>
        <dsp:cNvPr id="0" name=""/>
        <dsp:cNvSpPr/>
      </dsp:nvSpPr>
      <dsp:spPr>
        <a:xfrm>
          <a:off x="0" y="1767200"/>
          <a:ext cx="3962400" cy="1216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latin typeface="+mn-lt"/>
              <a:ea typeface="Calibri" panose="020F0502020204030204" pitchFamily="34" charset="0"/>
              <a:cs typeface="Calibri" panose="020F0502020204030204" pitchFamily="34" charset="0"/>
            </a:rPr>
            <a:t>Therefore, while the 3-cluster solution is viable, </a:t>
          </a:r>
          <a:r>
            <a:rPr lang="en-US" sz="1600" kern="1200" dirty="0">
              <a:latin typeface="+mn-lt"/>
            </a:rPr>
            <a:t>The 4-cluster solution was chosen for better differentiation.</a:t>
          </a:r>
          <a:endParaRPr lang="en-US" sz="1600" kern="1200" dirty="0">
            <a:latin typeface="+mn-lt"/>
            <a:ea typeface="Calibri" panose="020F0502020204030204" pitchFamily="34" charset="0"/>
            <a:cs typeface="Calibri" panose="020F0502020204030204" pitchFamily="34" charset="0"/>
          </a:endParaRPr>
        </a:p>
      </dsp:txBody>
      <dsp:txXfrm>
        <a:off x="59399" y="1826599"/>
        <a:ext cx="3843602" cy="10980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C81B2-B581-41A6-87BF-8561C71035E5}">
      <dsp:nvSpPr>
        <dsp:cNvPr id="0" name=""/>
        <dsp:cNvSpPr/>
      </dsp:nvSpPr>
      <dsp:spPr>
        <a:xfrm>
          <a:off x="0" y="24573"/>
          <a:ext cx="8134351" cy="3931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mn-lt"/>
            </a:rPr>
            <a:t>Value Seekers</a:t>
          </a:r>
          <a:endParaRPr lang="en-US" sz="1600" kern="1200" dirty="0">
            <a:latin typeface="+mn-lt"/>
          </a:endParaRPr>
        </a:p>
      </dsp:txBody>
      <dsp:txXfrm>
        <a:off x="19191" y="43764"/>
        <a:ext cx="8095969" cy="354738"/>
      </dsp:txXfrm>
    </dsp:sp>
    <dsp:sp modelId="{2E466B05-26E4-4B24-B142-C9D0C5204AB5}">
      <dsp:nvSpPr>
        <dsp:cNvPr id="0" name=""/>
        <dsp:cNvSpPr/>
      </dsp:nvSpPr>
      <dsp:spPr>
        <a:xfrm>
          <a:off x="0" y="417693"/>
          <a:ext cx="813435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266" tIns="20320" rIns="113792" bIns="20320" numCol="1" spcCol="1270" anchor="t" anchorCtr="0">
          <a:noAutofi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1" kern="1200" dirty="0">
              <a:solidFill>
                <a:schemeClr val="accent1">
                  <a:lumMod val="50000"/>
                </a:schemeClr>
              </a:solidFill>
              <a:latin typeface="+mn-lt"/>
            </a:rPr>
            <a:t>Profile:</a:t>
          </a:r>
          <a:r>
            <a:rPr lang="en-US" sz="1600" kern="1200" dirty="0">
              <a:solidFill>
                <a:schemeClr val="accent1">
                  <a:lumMod val="50000"/>
                </a:schemeClr>
              </a:solidFill>
              <a:latin typeface="+mn-lt"/>
            </a:rPr>
            <a:t> Aged 25-34, low income, slightly female-skewed.</a:t>
          </a:r>
        </a:p>
        <a:p>
          <a:pPr marL="171450" lvl="1" indent="-171450" algn="l" defTabSz="711200">
            <a:lnSpc>
              <a:spcPct val="90000"/>
            </a:lnSpc>
            <a:spcBef>
              <a:spcPct val="0"/>
            </a:spcBef>
            <a:spcAft>
              <a:spcPct val="20000"/>
            </a:spcAft>
            <a:buFont typeface="Arial" panose="020B0604020202020204" pitchFamily="34" charset="0"/>
            <a:buChar char="•"/>
          </a:pPr>
          <a:r>
            <a:rPr lang="en-US" sz="1600" b="1" kern="1200" dirty="0">
              <a:solidFill>
                <a:schemeClr val="accent1">
                  <a:lumMod val="50000"/>
                </a:schemeClr>
              </a:solidFill>
              <a:latin typeface="+mn-lt"/>
            </a:rPr>
            <a:t>Traits:</a:t>
          </a:r>
          <a:r>
            <a:rPr lang="en-US" sz="1600" kern="1200" dirty="0">
              <a:solidFill>
                <a:schemeClr val="accent1">
                  <a:lumMod val="50000"/>
                </a:schemeClr>
              </a:solidFill>
              <a:latin typeface="+mn-lt"/>
            </a:rPr>
            <a:t> Focus on affordability, practicality, and special offers.</a:t>
          </a:r>
        </a:p>
        <a:p>
          <a:pPr marL="171450" lvl="1" indent="-171450" algn="l" defTabSz="711200">
            <a:lnSpc>
              <a:spcPct val="90000"/>
            </a:lnSpc>
            <a:spcBef>
              <a:spcPct val="0"/>
            </a:spcBef>
            <a:spcAft>
              <a:spcPct val="20000"/>
            </a:spcAft>
            <a:buFont typeface="Arial" panose="020B0604020202020204" pitchFamily="34" charset="0"/>
            <a:buChar char="•"/>
          </a:pPr>
          <a:r>
            <a:rPr lang="en-US" sz="1600" b="1" kern="1200" dirty="0">
              <a:solidFill>
                <a:schemeClr val="accent1">
                  <a:lumMod val="50000"/>
                </a:schemeClr>
              </a:solidFill>
              <a:latin typeface="+mn-lt"/>
            </a:rPr>
            <a:t>Gap Appeal:</a:t>
          </a:r>
          <a:r>
            <a:rPr lang="en-US" sz="1600" kern="1200" dirty="0">
              <a:solidFill>
                <a:schemeClr val="accent1">
                  <a:lumMod val="50000"/>
                </a:schemeClr>
              </a:solidFill>
              <a:latin typeface="+mn-lt"/>
            </a:rPr>
            <a:t> Emphasize budget-friendly, everyday styles.</a:t>
          </a:r>
        </a:p>
      </dsp:txBody>
      <dsp:txXfrm>
        <a:off x="0" y="417693"/>
        <a:ext cx="8134351" cy="825930"/>
      </dsp:txXfrm>
    </dsp:sp>
    <dsp:sp modelId="{EABB44A4-D8C4-46AF-9BEF-503FC9E943A9}">
      <dsp:nvSpPr>
        <dsp:cNvPr id="0" name=""/>
        <dsp:cNvSpPr/>
      </dsp:nvSpPr>
      <dsp:spPr>
        <a:xfrm>
          <a:off x="0" y="1243623"/>
          <a:ext cx="8134351" cy="3931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mn-lt"/>
            </a:rPr>
            <a:t>Sustainability Advocates</a:t>
          </a:r>
          <a:endParaRPr lang="en-US" sz="1600" kern="1200" dirty="0">
            <a:latin typeface="+mn-lt"/>
          </a:endParaRPr>
        </a:p>
      </dsp:txBody>
      <dsp:txXfrm>
        <a:off x="19191" y="1262814"/>
        <a:ext cx="8095969" cy="354738"/>
      </dsp:txXfrm>
    </dsp:sp>
    <dsp:sp modelId="{EC58C83B-63F4-4B15-B3D5-F47C359E6627}">
      <dsp:nvSpPr>
        <dsp:cNvPr id="0" name=""/>
        <dsp:cNvSpPr/>
      </dsp:nvSpPr>
      <dsp:spPr>
        <a:xfrm>
          <a:off x="0" y="1636743"/>
          <a:ext cx="813435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266" tIns="20320" rIns="113792" bIns="20320" numCol="1" spcCol="1270" anchor="t" anchorCtr="0">
          <a:noAutofi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1" kern="1200" dirty="0">
              <a:solidFill>
                <a:schemeClr val="accent1">
                  <a:lumMod val="50000"/>
                </a:schemeClr>
              </a:solidFill>
              <a:latin typeface="+mn-lt"/>
            </a:rPr>
            <a:t>Profile:</a:t>
          </a:r>
          <a:r>
            <a:rPr lang="en-US" sz="1600" kern="1200" dirty="0">
              <a:solidFill>
                <a:schemeClr val="accent1">
                  <a:lumMod val="50000"/>
                </a:schemeClr>
              </a:solidFill>
              <a:latin typeface="+mn-lt"/>
            </a:rPr>
            <a:t> Aged 25-34, eco-conscious, slightly more female-dominated.</a:t>
          </a:r>
        </a:p>
        <a:p>
          <a:pPr marL="171450" lvl="1" indent="-171450" algn="l" defTabSz="711200">
            <a:lnSpc>
              <a:spcPct val="90000"/>
            </a:lnSpc>
            <a:spcBef>
              <a:spcPct val="0"/>
            </a:spcBef>
            <a:spcAft>
              <a:spcPct val="20000"/>
            </a:spcAft>
            <a:buFont typeface="Arial" panose="020B0604020202020204" pitchFamily="34" charset="0"/>
            <a:buChar char="•"/>
          </a:pPr>
          <a:r>
            <a:rPr lang="en-US" sz="1600" b="1" kern="1200" dirty="0">
              <a:solidFill>
                <a:schemeClr val="accent1">
                  <a:lumMod val="50000"/>
                </a:schemeClr>
              </a:solidFill>
              <a:latin typeface="+mn-lt"/>
            </a:rPr>
            <a:t>Traits:</a:t>
          </a:r>
          <a:r>
            <a:rPr lang="en-US" sz="1600" kern="1200" dirty="0">
              <a:solidFill>
                <a:schemeClr val="accent1">
                  <a:lumMod val="50000"/>
                </a:schemeClr>
              </a:solidFill>
              <a:latin typeface="+mn-lt"/>
            </a:rPr>
            <a:t> Value sustainability, engage with TV and lifestyle content.</a:t>
          </a:r>
        </a:p>
        <a:p>
          <a:pPr marL="171450" lvl="1" indent="-171450" algn="l" defTabSz="711200">
            <a:lnSpc>
              <a:spcPct val="90000"/>
            </a:lnSpc>
            <a:spcBef>
              <a:spcPct val="0"/>
            </a:spcBef>
            <a:spcAft>
              <a:spcPct val="20000"/>
            </a:spcAft>
            <a:buFont typeface="Arial" panose="020B0604020202020204" pitchFamily="34" charset="0"/>
            <a:buChar char="•"/>
          </a:pPr>
          <a:r>
            <a:rPr lang="en-US" sz="1600" b="1" kern="1200" dirty="0">
              <a:solidFill>
                <a:schemeClr val="accent1">
                  <a:lumMod val="50000"/>
                </a:schemeClr>
              </a:solidFill>
              <a:latin typeface="+mn-lt"/>
            </a:rPr>
            <a:t>Gap Appeal:</a:t>
          </a:r>
          <a:r>
            <a:rPr lang="en-US" sz="1600" kern="1200" dirty="0">
              <a:solidFill>
                <a:schemeClr val="accent1">
                  <a:lumMod val="50000"/>
                </a:schemeClr>
              </a:solidFill>
              <a:latin typeface="+mn-lt"/>
            </a:rPr>
            <a:t> Highlight eco-friendly initiatives and sustainable designs.</a:t>
          </a:r>
        </a:p>
      </dsp:txBody>
      <dsp:txXfrm>
        <a:off x="0" y="1636743"/>
        <a:ext cx="8134351" cy="825930"/>
      </dsp:txXfrm>
    </dsp:sp>
    <dsp:sp modelId="{D79490CD-DE62-47C8-827F-066FA852A07B}">
      <dsp:nvSpPr>
        <dsp:cNvPr id="0" name=""/>
        <dsp:cNvSpPr/>
      </dsp:nvSpPr>
      <dsp:spPr>
        <a:xfrm>
          <a:off x="0" y="2462673"/>
          <a:ext cx="8134351" cy="3931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mn-lt"/>
            </a:rPr>
            <a:t>Pragmatic Minimalists</a:t>
          </a:r>
          <a:endParaRPr lang="en-US" sz="1600" kern="1200" dirty="0">
            <a:latin typeface="+mn-lt"/>
          </a:endParaRPr>
        </a:p>
      </dsp:txBody>
      <dsp:txXfrm>
        <a:off x="19191" y="2481864"/>
        <a:ext cx="8095969" cy="354738"/>
      </dsp:txXfrm>
    </dsp:sp>
    <dsp:sp modelId="{607FEEB2-87B9-4DCF-8AAE-0991892B925E}">
      <dsp:nvSpPr>
        <dsp:cNvPr id="0" name=""/>
        <dsp:cNvSpPr/>
      </dsp:nvSpPr>
      <dsp:spPr>
        <a:xfrm>
          <a:off x="0" y="2855793"/>
          <a:ext cx="813435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266" tIns="20320" rIns="113792" bIns="20320" numCol="1" spcCol="1270" anchor="t" anchorCtr="0">
          <a:noAutofi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1" kern="1200" dirty="0">
              <a:solidFill>
                <a:schemeClr val="accent1">
                  <a:lumMod val="50000"/>
                </a:schemeClr>
              </a:solidFill>
              <a:latin typeface="+mn-lt"/>
            </a:rPr>
            <a:t>Profile:</a:t>
          </a:r>
          <a:r>
            <a:rPr lang="en-US" sz="1600" kern="1200" dirty="0">
              <a:solidFill>
                <a:schemeClr val="accent1">
                  <a:lumMod val="50000"/>
                </a:schemeClr>
              </a:solidFill>
              <a:latin typeface="+mn-lt"/>
            </a:rPr>
            <a:t> Aged 35-49, balanced gender representation.</a:t>
          </a:r>
        </a:p>
        <a:p>
          <a:pPr marL="171450" lvl="1" indent="-171450" algn="l" defTabSz="711200">
            <a:lnSpc>
              <a:spcPct val="90000"/>
            </a:lnSpc>
            <a:spcBef>
              <a:spcPct val="0"/>
            </a:spcBef>
            <a:spcAft>
              <a:spcPct val="20000"/>
            </a:spcAft>
            <a:buFont typeface="Arial" panose="020B0604020202020204" pitchFamily="34" charset="0"/>
            <a:buChar char="•"/>
          </a:pPr>
          <a:r>
            <a:rPr lang="en-US" sz="1600" b="1" kern="1200" dirty="0">
              <a:solidFill>
                <a:schemeClr val="accent1">
                  <a:lumMod val="50000"/>
                </a:schemeClr>
              </a:solidFill>
              <a:latin typeface="+mn-lt"/>
            </a:rPr>
            <a:t>Traits:</a:t>
          </a:r>
          <a:r>
            <a:rPr lang="en-US" sz="1600" kern="1200" dirty="0">
              <a:solidFill>
                <a:schemeClr val="accent1">
                  <a:lumMod val="50000"/>
                </a:schemeClr>
              </a:solidFill>
              <a:latin typeface="+mn-lt"/>
            </a:rPr>
            <a:t> Value simplicity, practicality, low media engagement.</a:t>
          </a:r>
        </a:p>
        <a:p>
          <a:pPr marL="171450" lvl="1" indent="-171450" algn="l" defTabSz="711200">
            <a:lnSpc>
              <a:spcPct val="90000"/>
            </a:lnSpc>
            <a:spcBef>
              <a:spcPct val="0"/>
            </a:spcBef>
            <a:spcAft>
              <a:spcPct val="20000"/>
            </a:spcAft>
            <a:buFont typeface="Arial" panose="020B0604020202020204" pitchFamily="34" charset="0"/>
            <a:buChar char="•"/>
          </a:pPr>
          <a:r>
            <a:rPr lang="en-US" sz="1600" b="1" kern="1200" dirty="0">
              <a:solidFill>
                <a:schemeClr val="accent1">
                  <a:lumMod val="50000"/>
                </a:schemeClr>
              </a:solidFill>
              <a:latin typeface="+mn-lt"/>
            </a:rPr>
            <a:t>Gap Appeal:</a:t>
          </a:r>
          <a:r>
            <a:rPr lang="en-US" sz="1600" kern="1200" dirty="0">
              <a:solidFill>
                <a:schemeClr val="accent1">
                  <a:lumMod val="50000"/>
                </a:schemeClr>
              </a:solidFill>
              <a:latin typeface="+mn-lt"/>
            </a:rPr>
            <a:t> Focus on timeless, functional, and versatile clothing.</a:t>
          </a:r>
        </a:p>
      </dsp:txBody>
      <dsp:txXfrm>
        <a:off x="0" y="2855793"/>
        <a:ext cx="8134351" cy="825930"/>
      </dsp:txXfrm>
    </dsp:sp>
    <dsp:sp modelId="{44C0E5C1-E234-4039-A068-75C860D26EC3}">
      <dsp:nvSpPr>
        <dsp:cNvPr id="0" name=""/>
        <dsp:cNvSpPr/>
      </dsp:nvSpPr>
      <dsp:spPr>
        <a:xfrm>
          <a:off x="0" y="3681723"/>
          <a:ext cx="8134351" cy="3931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mn-lt"/>
            </a:rPr>
            <a:t>Quality Enthusiasts</a:t>
          </a:r>
          <a:endParaRPr lang="en-US" sz="1600" kern="1200" dirty="0">
            <a:latin typeface="+mn-lt"/>
          </a:endParaRPr>
        </a:p>
      </dsp:txBody>
      <dsp:txXfrm>
        <a:off x="19191" y="3700914"/>
        <a:ext cx="8095969" cy="354738"/>
      </dsp:txXfrm>
    </dsp:sp>
    <dsp:sp modelId="{A2E9CC31-DDD8-4A36-A9A0-CE76591FB661}">
      <dsp:nvSpPr>
        <dsp:cNvPr id="0" name=""/>
        <dsp:cNvSpPr/>
      </dsp:nvSpPr>
      <dsp:spPr>
        <a:xfrm>
          <a:off x="0" y="4074843"/>
          <a:ext cx="813435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266" tIns="20320" rIns="113792" bIns="20320" numCol="1" spcCol="1270" anchor="t" anchorCtr="0">
          <a:noAutofi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1" kern="1200" dirty="0">
              <a:solidFill>
                <a:schemeClr val="accent1">
                  <a:lumMod val="50000"/>
                </a:schemeClr>
              </a:solidFill>
              <a:latin typeface="+mn-lt"/>
            </a:rPr>
            <a:t>Profile:</a:t>
          </a:r>
          <a:r>
            <a:rPr lang="en-US" sz="1600" kern="1200" dirty="0">
              <a:solidFill>
                <a:schemeClr val="accent1">
                  <a:lumMod val="50000"/>
                </a:schemeClr>
              </a:solidFill>
              <a:latin typeface="+mn-lt"/>
            </a:rPr>
            <a:t> Aged 50+, higher income, balanced gender representation.</a:t>
          </a:r>
        </a:p>
        <a:p>
          <a:pPr marL="171450" lvl="1" indent="-171450" algn="l" defTabSz="711200">
            <a:lnSpc>
              <a:spcPct val="90000"/>
            </a:lnSpc>
            <a:spcBef>
              <a:spcPct val="0"/>
            </a:spcBef>
            <a:spcAft>
              <a:spcPct val="20000"/>
            </a:spcAft>
            <a:buFont typeface="Arial" panose="020B0604020202020204" pitchFamily="34" charset="0"/>
            <a:buChar char="•"/>
          </a:pPr>
          <a:r>
            <a:rPr lang="en-US" sz="1600" b="1" kern="1200" dirty="0">
              <a:solidFill>
                <a:schemeClr val="accent1">
                  <a:lumMod val="50000"/>
                </a:schemeClr>
              </a:solidFill>
              <a:latin typeface="+mn-lt"/>
            </a:rPr>
            <a:t>Traits:</a:t>
          </a:r>
          <a:r>
            <a:rPr lang="en-US" sz="1600" kern="1200" dirty="0">
              <a:solidFill>
                <a:schemeClr val="accent1">
                  <a:lumMod val="50000"/>
                </a:schemeClr>
              </a:solidFill>
              <a:latin typeface="+mn-lt"/>
            </a:rPr>
            <a:t> Value quality, brand loyalty, moderate media engagement.</a:t>
          </a:r>
        </a:p>
        <a:p>
          <a:pPr marL="171450" lvl="1" indent="-171450" algn="l" defTabSz="711200">
            <a:lnSpc>
              <a:spcPct val="90000"/>
            </a:lnSpc>
            <a:spcBef>
              <a:spcPct val="0"/>
            </a:spcBef>
            <a:spcAft>
              <a:spcPct val="20000"/>
            </a:spcAft>
            <a:buFont typeface="Arial" panose="020B0604020202020204" pitchFamily="34" charset="0"/>
            <a:buChar char="•"/>
          </a:pPr>
          <a:r>
            <a:rPr lang="en-US" sz="1600" b="1" kern="1200" dirty="0">
              <a:solidFill>
                <a:schemeClr val="accent1">
                  <a:lumMod val="50000"/>
                </a:schemeClr>
              </a:solidFill>
              <a:latin typeface="+mn-lt"/>
            </a:rPr>
            <a:t>Gap Appeal:</a:t>
          </a:r>
          <a:r>
            <a:rPr lang="en-US" sz="1600" kern="1200" dirty="0">
              <a:solidFill>
                <a:schemeClr val="accent1">
                  <a:lumMod val="50000"/>
                </a:schemeClr>
              </a:solidFill>
              <a:latin typeface="+mn-lt"/>
            </a:rPr>
            <a:t> Emphasize premium, sustainable styles and brand trust.</a:t>
          </a:r>
        </a:p>
      </dsp:txBody>
      <dsp:txXfrm>
        <a:off x="0" y="4074843"/>
        <a:ext cx="8134351" cy="82593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F4468-E2F1-48DD-9A2C-930E7C5E36A7}" type="datetimeFigureOut">
              <a:rPr lang="en-US" smtClean="0"/>
              <a:t>05-Dec-24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3CD65F-9F77-43D4-977A-8B98592F147E}" type="slidenum">
              <a:rPr lang="en-US" smtClean="0"/>
              <a:t>‹#›</a:t>
            </a:fld>
            <a:endParaRPr lang="en-US"/>
          </a:p>
        </p:txBody>
      </p:sp>
    </p:spTree>
    <p:extLst>
      <p:ext uri="{BB962C8B-B14F-4D97-AF65-F5344CB8AC3E}">
        <p14:creationId xmlns:p14="http://schemas.microsoft.com/office/powerpoint/2010/main" val="3963775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1: Title Slide</a:t>
            </a:r>
            <a:br>
              <a:rPr lang="en-US" dirty="0"/>
            </a:br>
            <a:r>
              <a:rPr lang="en-US" dirty="0"/>
              <a:t>"Hello, my name is Sreeja Yalamaddi, and today I'll be presenting my final project titled </a:t>
            </a:r>
            <a:r>
              <a:rPr lang="en-US" i="1" dirty="0"/>
              <a:t>Market Segmentation and Analysis of GAP Brand Customers.</a:t>
            </a:r>
            <a:r>
              <a:rPr lang="en-US" dirty="0"/>
              <a:t> This analysis aims to uncover actionable insights for targeted marketing and product strategies through data-driven segmentation."</a:t>
            </a:r>
          </a:p>
        </p:txBody>
      </p:sp>
      <p:sp>
        <p:nvSpPr>
          <p:cNvPr id="4" name="Slide Number Placeholder 3"/>
          <p:cNvSpPr>
            <a:spLocks noGrp="1"/>
          </p:cNvSpPr>
          <p:nvPr>
            <p:ph type="sldNum" sz="quarter" idx="5"/>
          </p:nvPr>
        </p:nvSpPr>
        <p:spPr/>
        <p:txBody>
          <a:bodyPr/>
          <a:lstStyle/>
          <a:p>
            <a:fld id="{BA3CD65F-9F77-43D4-977A-8B98592F147E}" type="slidenum">
              <a:rPr lang="en-US" smtClean="0"/>
              <a:t>1</a:t>
            </a:fld>
            <a:endParaRPr lang="en-US"/>
          </a:p>
        </p:txBody>
      </p:sp>
    </p:spTree>
    <p:extLst>
      <p:ext uri="{BB962C8B-B14F-4D97-AF65-F5344CB8AC3E}">
        <p14:creationId xmlns:p14="http://schemas.microsoft.com/office/powerpoint/2010/main" val="227470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analysis revealed four distinct segments:</a:t>
            </a:r>
          </a:p>
          <a:p>
            <a:pPr>
              <a:buFont typeface="+mj-lt"/>
              <a:buAutoNum type="arabicPeriod"/>
            </a:pPr>
            <a:r>
              <a:rPr lang="en-US" i="1" dirty="0"/>
              <a:t>Value Seekers</a:t>
            </a:r>
            <a:r>
              <a:rPr lang="en-US" dirty="0"/>
              <a:t>: Young, budget-conscious individuals who focus on affordability and practicality.</a:t>
            </a:r>
          </a:p>
          <a:p>
            <a:pPr>
              <a:buFont typeface="+mj-lt"/>
              <a:buAutoNum type="arabicPeriod"/>
            </a:pPr>
            <a:r>
              <a:rPr lang="en-US" i="1" dirty="0"/>
              <a:t>Sustainability Advocates</a:t>
            </a:r>
            <a:r>
              <a:rPr lang="en-US" dirty="0"/>
              <a:t>: Eco-conscious consumers who prioritize sustainable products.</a:t>
            </a:r>
          </a:p>
          <a:p>
            <a:pPr>
              <a:buFont typeface="+mj-lt"/>
              <a:buAutoNum type="arabicPeriod"/>
            </a:pPr>
            <a:r>
              <a:rPr lang="en-US" i="1" dirty="0"/>
              <a:t>Pragmatic Minimalists</a:t>
            </a:r>
            <a:r>
              <a:rPr lang="en-US" dirty="0"/>
              <a:t>: Middle-aged individuals preferring timeless, functional clothing.</a:t>
            </a:r>
          </a:p>
          <a:p>
            <a:pPr>
              <a:buFont typeface="+mj-lt"/>
              <a:buAutoNum type="arabicPeriod"/>
            </a:pPr>
            <a:r>
              <a:rPr lang="en-US" i="1" dirty="0"/>
              <a:t>Quality Enthusiasts</a:t>
            </a:r>
            <a:r>
              <a:rPr lang="en-US" dirty="0"/>
              <a:t>: Older, higher-income customers with a strong focus on quality and brand loyalty.</a:t>
            </a:r>
          </a:p>
          <a:p>
            <a:r>
              <a:rPr lang="en-US" dirty="0"/>
              <a:t>Each segment offers unique opportunities for GAP’s marketing and product strategies."</a:t>
            </a:r>
          </a:p>
          <a:p>
            <a:endParaRPr lang="en-US" dirty="0"/>
          </a:p>
        </p:txBody>
      </p:sp>
      <p:sp>
        <p:nvSpPr>
          <p:cNvPr id="4" name="Slide Number Placeholder 3"/>
          <p:cNvSpPr>
            <a:spLocks noGrp="1"/>
          </p:cNvSpPr>
          <p:nvPr>
            <p:ph type="sldNum" sz="quarter" idx="5"/>
          </p:nvPr>
        </p:nvSpPr>
        <p:spPr/>
        <p:txBody>
          <a:bodyPr/>
          <a:lstStyle/>
          <a:p>
            <a:fld id="{BA3CD65F-9F77-43D4-977A-8B98592F147E}" type="slidenum">
              <a:rPr lang="en-US" smtClean="0"/>
              <a:t>13</a:t>
            </a:fld>
            <a:endParaRPr lang="en-US"/>
          </a:p>
        </p:txBody>
      </p:sp>
    </p:spTree>
    <p:extLst>
      <p:ext uri="{BB962C8B-B14F-4D97-AF65-F5344CB8AC3E}">
        <p14:creationId xmlns:p14="http://schemas.microsoft.com/office/powerpoint/2010/main" val="1472956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the segmentation identifies actionable opportunities for GAP. Suggested next steps include:</a:t>
            </a:r>
          </a:p>
          <a:p>
            <a:pPr>
              <a:buFont typeface="+mj-lt"/>
              <a:buAutoNum type="arabicPeriod"/>
            </a:pPr>
            <a:r>
              <a:rPr lang="en-US" dirty="0"/>
              <a:t>Tailored marketing campaigns for each segment.</a:t>
            </a:r>
          </a:p>
          <a:p>
            <a:pPr>
              <a:buFont typeface="+mj-lt"/>
              <a:buAutoNum type="arabicPeriod"/>
            </a:pPr>
            <a:r>
              <a:rPr lang="en-US" dirty="0"/>
              <a:t>Developing eco-friendly product lines to engage Sustainability Advocates.</a:t>
            </a:r>
          </a:p>
          <a:p>
            <a:pPr>
              <a:buFont typeface="+mj-lt"/>
              <a:buAutoNum type="arabicPeriod"/>
            </a:pPr>
            <a:r>
              <a:rPr lang="en-US" dirty="0"/>
              <a:t>Creating loyalty programs for Quality Enthusiasts to boost long-term engagement.</a:t>
            </a:r>
          </a:p>
          <a:p>
            <a:r>
              <a:rPr lang="en-US" dirty="0"/>
              <a:t>This research provides GAP with a foundation for data-driven, customer-focused strategies."</a:t>
            </a:r>
          </a:p>
          <a:p>
            <a:endParaRPr lang="en-US" dirty="0"/>
          </a:p>
        </p:txBody>
      </p:sp>
      <p:sp>
        <p:nvSpPr>
          <p:cNvPr id="4" name="Slide Number Placeholder 3"/>
          <p:cNvSpPr>
            <a:spLocks noGrp="1"/>
          </p:cNvSpPr>
          <p:nvPr>
            <p:ph type="sldNum" sz="quarter" idx="5"/>
          </p:nvPr>
        </p:nvSpPr>
        <p:spPr/>
        <p:txBody>
          <a:bodyPr/>
          <a:lstStyle/>
          <a:p>
            <a:fld id="{BA3CD65F-9F77-43D4-977A-8B98592F147E}" type="slidenum">
              <a:rPr lang="en-US" smtClean="0"/>
              <a:t>14</a:t>
            </a:fld>
            <a:endParaRPr lang="en-US"/>
          </a:p>
        </p:txBody>
      </p:sp>
    </p:spTree>
    <p:extLst>
      <p:ext uri="{BB962C8B-B14F-4D97-AF65-F5344CB8AC3E}">
        <p14:creationId xmlns:p14="http://schemas.microsoft.com/office/powerpoint/2010/main" val="1932449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this project was to analyze and understand the demographics, behaviors, and preferences of GAP brand customers using segmentation techniques. This research identifies key customer segments, uncovers opportunities for loyalty improvement, and provides strategic insights for GAP."</a:t>
            </a:r>
          </a:p>
        </p:txBody>
      </p:sp>
      <p:sp>
        <p:nvSpPr>
          <p:cNvPr id="4" name="Slide Number Placeholder 3"/>
          <p:cNvSpPr>
            <a:spLocks noGrp="1"/>
          </p:cNvSpPr>
          <p:nvPr>
            <p:ph type="sldNum" sz="quarter" idx="5"/>
          </p:nvPr>
        </p:nvSpPr>
        <p:spPr/>
        <p:txBody>
          <a:bodyPr/>
          <a:lstStyle/>
          <a:p>
            <a:fld id="{BA3CD65F-9F77-43D4-977A-8B98592F147E}" type="slidenum">
              <a:rPr lang="en-US" smtClean="0"/>
              <a:t>2</a:t>
            </a:fld>
            <a:endParaRPr lang="en-US"/>
          </a:p>
        </p:txBody>
      </p:sp>
    </p:spTree>
    <p:extLst>
      <p:ext uri="{BB962C8B-B14F-4D97-AF65-F5344CB8AC3E}">
        <p14:creationId xmlns:p14="http://schemas.microsoft.com/office/powerpoint/2010/main" val="944407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started with the Simmons National Consumer Survey data, focusing on consumer behaviors and lifestyle preferences. The analysis involved techniques like dimensionality reduction using PCA, K-Means clustering, and GAP analysis for optimal segmentation. Cluster profiling was used to interpret the insights."</a:t>
            </a:r>
          </a:p>
        </p:txBody>
      </p:sp>
      <p:sp>
        <p:nvSpPr>
          <p:cNvPr id="4" name="Slide Number Placeholder 3"/>
          <p:cNvSpPr>
            <a:spLocks noGrp="1"/>
          </p:cNvSpPr>
          <p:nvPr>
            <p:ph type="sldNum" sz="quarter" idx="5"/>
          </p:nvPr>
        </p:nvSpPr>
        <p:spPr/>
        <p:txBody>
          <a:bodyPr/>
          <a:lstStyle/>
          <a:p>
            <a:fld id="{BA3CD65F-9F77-43D4-977A-8B98592F147E}" type="slidenum">
              <a:rPr lang="en-US" smtClean="0"/>
              <a:t>3</a:t>
            </a:fld>
            <a:endParaRPr lang="en-US"/>
          </a:p>
        </p:txBody>
      </p:sp>
    </p:spTree>
    <p:extLst>
      <p:ext uri="{BB962C8B-B14F-4D97-AF65-F5344CB8AC3E}">
        <p14:creationId xmlns:p14="http://schemas.microsoft.com/office/powerpoint/2010/main" val="549482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target variable was whether a GAP brand product was purchased in the last 12 months. Five key attitudinal variables were selected: sticking to classic styles, keeping up with fashion trends, dressing for oneself, loyalty to favorite brands, and prioritizing high-quality products. These variables reflect customer motivations, aiding precise cluster identification."</a:t>
            </a:r>
          </a:p>
        </p:txBody>
      </p:sp>
      <p:sp>
        <p:nvSpPr>
          <p:cNvPr id="4" name="Slide Number Placeholder 3"/>
          <p:cNvSpPr>
            <a:spLocks noGrp="1"/>
          </p:cNvSpPr>
          <p:nvPr>
            <p:ph type="sldNum" sz="quarter" idx="5"/>
          </p:nvPr>
        </p:nvSpPr>
        <p:spPr/>
        <p:txBody>
          <a:bodyPr/>
          <a:lstStyle/>
          <a:p>
            <a:fld id="{BA3CD65F-9F77-43D4-977A-8B98592F147E}" type="slidenum">
              <a:rPr lang="en-US" smtClean="0"/>
              <a:t>4</a:t>
            </a:fld>
            <a:endParaRPr lang="en-US"/>
          </a:p>
        </p:txBody>
      </p:sp>
    </p:spTree>
    <p:extLst>
      <p:ext uri="{BB962C8B-B14F-4D97-AF65-F5344CB8AC3E}">
        <p14:creationId xmlns:p14="http://schemas.microsoft.com/office/powerpoint/2010/main" val="3027949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derived two constructs: </a:t>
            </a:r>
            <a:r>
              <a:rPr lang="en-US" i="1" dirty="0"/>
              <a:t>Fashion Orientation</a:t>
            </a:r>
            <a:r>
              <a:rPr lang="en-US" dirty="0"/>
              <a:t> and </a:t>
            </a:r>
            <a:r>
              <a:rPr lang="en-US" i="1" dirty="0"/>
              <a:t>Practicality Orientation</a:t>
            </a:r>
            <a:r>
              <a:rPr lang="en-US" dirty="0"/>
              <a:t>. Fashion Orientation includes factors like impulsive buying, influence of magazines, and celebrity endorsements. Practicality Orientation focuses on durability, comfort, and functionality."</a:t>
            </a:r>
          </a:p>
        </p:txBody>
      </p:sp>
      <p:sp>
        <p:nvSpPr>
          <p:cNvPr id="4" name="Slide Number Placeholder 3"/>
          <p:cNvSpPr>
            <a:spLocks noGrp="1"/>
          </p:cNvSpPr>
          <p:nvPr>
            <p:ph type="sldNum" sz="quarter" idx="5"/>
          </p:nvPr>
        </p:nvSpPr>
        <p:spPr/>
        <p:txBody>
          <a:bodyPr/>
          <a:lstStyle/>
          <a:p>
            <a:fld id="{BA3CD65F-9F77-43D4-977A-8B98592F147E}" type="slidenum">
              <a:rPr lang="en-US" smtClean="0"/>
              <a:t>5</a:t>
            </a:fld>
            <a:endParaRPr lang="en-US"/>
          </a:p>
        </p:txBody>
      </p:sp>
    </p:spTree>
    <p:extLst>
      <p:ext uri="{BB962C8B-B14F-4D97-AF65-F5344CB8AC3E}">
        <p14:creationId xmlns:p14="http://schemas.microsoft.com/office/powerpoint/2010/main" val="3761869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PCA, two factors were retained, explaining 51.46% of the variance. </a:t>
            </a:r>
          </a:p>
        </p:txBody>
      </p:sp>
      <p:sp>
        <p:nvSpPr>
          <p:cNvPr id="4" name="Slide Number Placeholder 3"/>
          <p:cNvSpPr>
            <a:spLocks noGrp="1"/>
          </p:cNvSpPr>
          <p:nvPr>
            <p:ph type="sldNum" sz="quarter" idx="5"/>
          </p:nvPr>
        </p:nvSpPr>
        <p:spPr/>
        <p:txBody>
          <a:bodyPr/>
          <a:lstStyle/>
          <a:p>
            <a:fld id="{BA3CD65F-9F77-43D4-977A-8B98592F147E}" type="slidenum">
              <a:rPr lang="en-US" smtClean="0"/>
              <a:t>6</a:t>
            </a:fld>
            <a:endParaRPr lang="en-US"/>
          </a:p>
        </p:txBody>
      </p:sp>
    </p:spTree>
    <p:extLst>
      <p:ext uri="{BB962C8B-B14F-4D97-AF65-F5344CB8AC3E}">
        <p14:creationId xmlns:p14="http://schemas.microsoft.com/office/powerpoint/2010/main" val="2523566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scree plot shows a clear drop after the second factor, affirming this choice. This dimensionality reduction simplified the data for clearer insights."</a:t>
            </a:r>
          </a:p>
        </p:txBody>
      </p:sp>
      <p:sp>
        <p:nvSpPr>
          <p:cNvPr id="4" name="Slide Number Placeholder 3"/>
          <p:cNvSpPr>
            <a:spLocks noGrp="1"/>
          </p:cNvSpPr>
          <p:nvPr>
            <p:ph type="sldNum" sz="quarter" idx="5"/>
          </p:nvPr>
        </p:nvSpPr>
        <p:spPr/>
        <p:txBody>
          <a:bodyPr/>
          <a:lstStyle/>
          <a:p>
            <a:fld id="{BA3CD65F-9F77-43D4-977A-8B98592F147E}" type="slidenum">
              <a:rPr lang="en-US" smtClean="0"/>
              <a:t>7</a:t>
            </a:fld>
            <a:endParaRPr lang="en-US"/>
          </a:p>
        </p:txBody>
      </p:sp>
    </p:spTree>
    <p:extLst>
      <p:ext uri="{BB962C8B-B14F-4D97-AF65-F5344CB8AC3E}">
        <p14:creationId xmlns:p14="http://schemas.microsoft.com/office/powerpoint/2010/main" val="4031107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PCA results classified Fashion Orientation with traits like frequent buying and interest in experimentation, while Practicality Orientation included functionality and comfort. These constructs guided the clustering process."</a:t>
            </a:r>
          </a:p>
        </p:txBody>
      </p:sp>
      <p:sp>
        <p:nvSpPr>
          <p:cNvPr id="4" name="Slide Number Placeholder 3"/>
          <p:cNvSpPr>
            <a:spLocks noGrp="1"/>
          </p:cNvSpPr>
          <p:nvPr>
            <p:ph type="sldNum" sz="quarter" idx="5"/>
          </p:nvPr>
        </p:nvSpPr>
        <p:spPr/>
        <p:txBody>
          <a:bodyPr/>
          <a:lstStyle/>
          <a:p>
            <a:fld id="{BA3CD65F-9F77-43D4-977A-8B98592F147E}" type="slidenum">
              <a:rPr lang="en-US" smtClean="0"/>
              <a:t>8</a:t>
            </a:fld>
            <a:endParaRPr lang="en-US"/>
          </a:p>
        </p:txBody>
      </p:sp>
    </p:spTree>
    <p:extLst>
      <p:ext uri="{BB962C8B-B14F-4D97-AF65-F5344CB8AC3E}">
        <p14:creationId xmlns:p14="http://schemas.microsoft.com/office/powerpoint/2010/main" val="734559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"Descriptor variables such as age, income, gender, and purchasing behaviors were used to profile the clusters. Media engagement and eco-consciousness were also considered for deeper segmentation."</a:t>
            </a:r>
          </a:p>
          <a:p>
            <a:endParaRPr lang="en-US" dirty="0"/>
          </a:p>
        </p:txBody>
      </p:sp>
      <p:sp>
        <p:nvSpPr>
          <p:cNvPr id="4" name="Slide Number Placeholder 3"/>
          <p:cNvSpPr>
            <a:spLocks noGrp="1"/>
          </p:cNvSpPr>
          <p:nvPr>
            <p:ph type="sldNum" sz="quarter" idx="5"/>
          </p:nvPr>
        </p:nvSpPr>
        <p:spPr/>
        <p:txBody>
          <a:bodyPr/>
          <a:lstStyle/>
          <a:p>
            <a:fld id="{BA3CD65F-9F77-43D4-977A-8B98592F147E}" type="slidenum">
              <a:rPr lang="en-US" smtClean="0"/>
              <a:t>12</a:t>
            </a:fld>
            <a:endParaRPr lang="en-US"/>
          </a:p>
        </p:txBody>
      </p:sp>
    </p:spTree>
    <p:extLst>
      <p:ext uri="{BB962C8B-B14F-4D97-AF65-F5344CB8AC3E}">
        <p14:creationId xmlns:p14="http://schemas.microsoft.com/office/powerpoint/2010/main" val="4275163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9809E-00CF-3A47-D24A-A08AED939F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B87EA6-0B7D-782F-43B4-0CB2EE7DCD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FAAEA0-0DED-AC13-B6C5-ED9A623AF42D}"/>
              </a:ext>
            </a:extLst>
          </p:cNvPr>
          <p:cNvSpPr>
            <a:spLocks noGrp="1"/>
          </p:cNvSpPr>
          <p:nvPr>
            <p:ph type="dt" sz="half" idx="10"/>
          </p:nvPr>
        </p:nvSpPr>
        <p:spPr/>
        <p:txBody>
          <a:bodyPr/>
          <a:lstStyle/>
          <a:p>
            <a:fld id="{CF3C539B-348A-492D-AC66-90F10D4FCE0D}" type="datetimeFigureOut">
              <a:rPr lang="en-US" smtClean="0"/>
              <a:t>05-Dec-24</a:t>
            </a:fld>
            <a:endParaRPr lang="en-US"/>
          </a:p>
        </p:txBody>
      </p:sp>
      <p:sp>
        <p:nvSpPr>
          <p:cNvPr id="5" name="Footer Placeholder 4">
            <a:extLst>
              <a:ext uri="{FF2B5EF4-FFF2-40B4-BE49-F238E27FC236}">
                <a16:creationId xmlns:a16="http://schemas.microsoft.com/office/drawing/2014/main" id="{B5E78119-9809-CD70-1A5C-783CDE93C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832FD-C451-574A-2AF3-6056B8F79515}"/>
              </a:ext>
            </a:extLst>
          </p:cNvPr>
          <p:cNvSpPr>
            <a:spLocks noGrp="1"/>
          </p:cNvSpPr>
          <p:nvPr>
            <p:ph type="sldNum" sz="quarter" idx="12"/>
          </p:nvPr>
        </p:nvSpPr>
        <p:spPr/>
        <p:txBody>
          <a:bodyPr/>
          <a:lstStyle/>
          <a:p>
            <a:fld id="{43849ED0-2A89-498A-B488-23B55FCB1CD0}" type="slidenum">
              <a:rPr lang="en-US" smtClean="0"/>
              <a:t>‹#›</a:t>
            </a:fld>
            <a:endParaRPr lang="en-US"/>
          </a:p>
        </p:txBody>
      </p:sp>
    </p:spTree>
    <p:extLst>
      <p:ext uri="{BB962C8B-B14F-4D97-AF65-F5344CB8AC3E}">
        <p14:creationId xmlns:p14="http://schemas.microsoft.com/office/powerpoint/2010/main" val="3674416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2FB0-DB55-1316-463E-25DF33D664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EE79E2-8ACF-B3E8-6D0E-189C65F41A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E3D2CA-9DB9-6714-07AE-C91C7CE04BD6}"/>
              </a:ext>
            </a:extLst>
          </p:cNvPr>
          <p:cNvSpPr>
            <a:spLocks noGrp="1"/>
          </p:cNvSpPr>
          <p:nvPr>
            <p:ph type="dt" sz="half" idx="10"/>
          </p:nvPr>
        </p:nvSpPr>
        <p:spPr/>
        <p:txBody>
          <a:bodyPr/>
          <a:lstStyle/>
          <a:p>
            <a:fld id="{CF3C539B-348A-492D-AC66-90F10D4FCE0D}" type="datetimeFigureOut">
              <a:rPr lang="en-US" smtClean="0"/>
              <a:t>05-Dec-24</a:t>
            </a:fld>
            <a:endParaRPr lang="en-US"/>
          </a:p>
        </p:txBody>
      </p:sp>
      <p:sp>
        <p:nvSpPr>
          <p:cNvPr id="5" name="Footer Placeholder 4">
            <a:extLst>
              <a:ext uri="{FF2B5EF4-FFF2-40B4-BE49-F238E27FC236}">
                <a16:creationId xmlns:a16="http://schemas.microsoft.com/office/drawing/2014/main" id="{653C2A3F-7856-0C90-1BE9-535F23D52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6D1B7-710C-2CFE-B85D-FA33D6670AC4}"/>
              </a:ext>
            </a:extLst>
          </p:cNvPr>
          <p:cNvSpPr>
            <a:spLocks noGrp="1"/>
          </p:cNvSpPr>
          <p:nvPr>
            <p:ph type="sldNum" sz="quarter" idx="12"/>
          </p:nvPr>
        </p:nvSpPr>
        <p:spPr/>
        <p:txBody>
          <a:bodyPr/>
          <a:lstStyle/>
          <a:p>
            <a:fld id="{43849ED0-2A89-498A-B488-23B55FCB1CD0}" type="slidenum">
              <a:rPr lang="en-US" smtClean="0"/>
              <a:t>‹#›</a:t>
            </a:fld>
            <a:endParaRPr lang="en-US"/>
          </a:p>
        </p:txBody>
      </p:sp>
    </p:spTree>
    <p:extLst>
      <p:ext uri="{BB962C8B-B14F-4D97-AF65-F5344CB8AC3E}">
        <p14:creationId xmlns:p14="http://schemas.microsoft.com/office/powerpoint/2010/main" val="2845625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ED0D58-C196-B45A-9928-AA128BB6DF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285D35-B432-72D8-0FFF-C852FE4216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2FCD38-0B8C-F5AB-D3DC-D2C09F183338}"/>
              </a:ext>
            </a:extLst>
          </p:cNvPr>
          <p:cNvSpPr>
            <a:spLocks noGrp="1"/>
          </p:cNvSpPr>
          <p:nvPr>
            <p:ph type="dt" sz="half" idx="10"/>
          </p:nvPr>
        </p:nvSpPr>
        <p:spPr/>
        <p:txBody>
          <a:bodyPr/>
          <a:lstStyle/>
          <a:p>
            <a:fld id="{CF3C539B-348A-492D-AC66-90F10D4FCE0D}" type="datetimeFigureOut">
              <a:rPr lang="en-US" smtClean="0"/>
              <a:t>05-Dec-24</a:t>
            </a:fld>
            <a:endParaRPr lang="en-US"/>
          </a:p>
        </p:txBody>
      </p:sp>
      <p:sp>
        <p:nvSpPr>
          <p:cNvPr id="5" name="Footer Placeholder 4">
            <a:extLst>
              <a:ext uri="{FF2B5EF4-FFF2-40B4-BE49-F238E27FC236}">
                <a16:creationId xmlns:a16="http://schemas.microsoft.com/office/drawing/2014/main" id="{5CC8A24C-0A4F-6D8E-64E1-A9857F83C2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B7A51-AB07-55C9-5BA1-27325DF3DD96}"/>
              </a:ext>
            </a:extLst>
          </p:cNvPr>
          <p:cNvSpPr>
            <a:spLocks noGrp="1"/>
          </p:cNvSpPr>
          <p:nvPr>
            <p:ph type="sldNum" sz="quarter" idx="12"/>
          </p:nvPr>
        </p:nvSpPr>
        <p:spPr/>
        <p:txBody>
          <a:bodyPr/>
          <a:lstStyle/>
          <a:p>
            <a:fld id="{43849ED0-2A89-498A-B488-23B55FCB1CD0}" type="slidenum">
              <a:rPr lang="en-US" smtClean="0"/>
              <a:t>‹#›</a:t>
            </a:fld>
            <a:endParaRPr lang="en-US"/>
          </a:p>
        </p:txBody>
      </p:sp>
    </p:spTree>
    <p:extLst>
      <p:ext uri="{BB962C8B-B14F-4D97-AF65-F5344CB8AC3E}">
        <p14:creationId xmlns:p14="http://schemas.microsoft.com/office/powerpoint/2010/main" val="1025333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FC5C1-431B-5F31-35C4-55CB5A27AC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D5D899-F10C-5AC5-7A9F-C188EEB9BA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3108B9-F7F6-03FC-163B-57A2042D75F9}"/>
              </a:ext>
            </a:extLst>
          </p:cNvPr>
          <p:cNvSpPr>
            <a:spLocks noGrp="1"/>
          </p:cNvSpPr>
          <p:nvPr>
            <p:ph type="dt" sz="half" idx="10"/>
          </p:nvPr>
        </p:nvSpPr>
        <p:spPr/>
        <p:txBody>
          <a:bodyPr/>
          <a:lstStyle/>
          <a:p>
            <a:fld id="{CF3C539B-348A-492D-AC66-90F10D4FCE0D}" type="datetimeFigureOut">
              <a:rPr lang="en-US" smtClean="0"/>
              <a:t>05-Dec-24</a:t>
            </a:fld>
            <a:endParaRPr lang="en-US"/>
          </a:p>
        </p:txBody>
      </p:sp>
      <p:sp>
        <p:nvSpPr>
          <p:cNvPr id="5" name="Footer Placeholder 4">
            <a:extLst>
              <a:ext uri="{FF2B5EF4-FFF2-40B4-BE49-F238E27FC236}">
                <a16:creationId xmlns:a16="http://schemas.microsoft.com/office/drawing/2014/main" id="{750962F6-800D-6B6C-EA98-04ABE2B28F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C30010-7846-A10E-EF3E-280F887294C7}"/>
              </a:ext>
            </a:extLst>
          </p:cNvPr>
          <p:cNvSpPr>
            <a:spLocks noGrp="1"/>
          </p:cNvSpPr>
          <p:nvPr>
            <p:ph type="sldNum" sz="quarter" idx="12"/>
          </p:nvPr>
        </p:nvSpPr>
        <p:spPr/>
        <p:txBody>
          <a:bodyPr/>
          <a:lstStyle/>
          <a:p>
            <a:fld id="{43849ED0-2A89-498A-B488-23B55FCB1CD0}" type="slidenum">
              <a:rPr lang="en-US" smtClean="0"/>
              <a:t>‹#›</a:t>
            </a:fld>
            <a:endParaRPr lang="en-US"/>
          </a:p>
        </p:txBody>
      </p:sp>
    </p:spTree>
    <p:extLst>
      <p:ext uri="{BB962C8B-B14F-4D97-AF65-F5344CB8AC3E}">
        <p14:creationId xmlns:p14="http://schemas.microsoft.com/office/powerpoint/2010/main" val="65510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86792-C186-9DB9-86BA-BA4B25F786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29E8B2-9B2E-0009-1591-F41621F24E8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F88414-E7B5-58EE-2C17-82A1D244963B}"/>
              </a:ext>
            </a:extLst>
          </p:cNvPr>
          <p:cNvSpPr>
            <a:spLocks noGrp="1"/>
          </p:cNvSpPr>
          <p:nvPr>
            <p:ph type="dt" sz="half" idx="10"/>
          </p:nvPr>
        </p:nvSpPr>
        <p:spPr/>
        <p:txBody>
          <a:bodyPr/>
          <a:lstStyle/>
          <a:p>
            <a:fld id="{CF3C539B-348A-492D-AC66-90F10D4FCE0D}" type="datetimeFigureOut">
              <a:rPr lang="en-US" smtClean="0"/>
              <a:t>05-Dec-24</a:t>
            </a:fld>
            <a:endParaRPr lang="en-US"/>
          </a:p>
        </p:txBody>
      </p:sp>
      <p:sp>
        <p:nvSpPr>
          <p:cNvPr id="5" name="Footer Placeholder 4">
            <a:extLst>
              <a:ext uri="{FF2B5EF4-FFF2-40B4-BE49-F238E27FC236}">
                <a16:creationId xmlns:a16="http://schemas.microsoft.com/office/drawing/2014/main" id="{93127E2D-DC62-80F6-3800-A5FE5710E3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28887-56CA-B1D1-5DA9-7CD035917F49}"/>
              </a:ext>
            </a:extLst>
          </p:cNvPr>
          <p:cNvSpPr>
            <a:spLocks noGrp="1"/>
          </p:cNvSpPr>
          <p:nvPr>
            <p:ph type="sldNum" sz="quarter" idx="12"/>
          </p:nvPr>
        </p:nvSpPr>
        <p:spPr/>
        <p:txBody>
          <a:bodyPr/>
          <a:lstStyle/>
          <a:p>
            <a:fld id="{43849ED0-2A89-498A-B488-23B55FCB1CD0}" type="slidenum">
              <a:rPr lang="en-US" smtClean="0"/>
              <a:t>‹#›</a:t>
            </a:fld>
            <a:endParaRPr lang="en-US"/>
          </a:p>
        </p:txBody>
      </p:sp>
    </p:spTree>
    <p:extLst>
      <p:ext uri="{BB962C8B-B14F-4D97-AF65-F5344CB8AC3E}">
        <p14:creationId xmlns:p14="http://schemas.microsoft.com/office/powerpoint/2010/main" val="1821103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EC66D-CD0A-0581-1BB2-B058E7DD83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C2EC92-981D-B468-EE4D-095F1B6DBA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49C469-D384-AEB2-F191-3A778D01DB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0E927C-733E-B3C2-E49A-ECE6FDCF8864}"/>
              </a:ext>
            </a:extLst>
          </p:cNvPr>
          <p:cNvSpPr>
            <a:spLocks noGrp="1"/>
          </p:cNvSpPr>
          <p:nvPr>
            <p:ph type="dt" sz="half" idx="10"/>
          </p:nvPr>
        </p:nvSpPr>
        <p:spPr/>
        <p:txBody>
          <a:bodyPr/>
          <a:lstStyle/>
          <a:p>
            <a:fld id="{CF3C539B-348A-492D-AC66-90F10D4FCE0D}" type="datetimeFigureOut">
              <a:rPr lang="en-US" smtClean="0"/>
              <a:t>05-Dec-24</a:t>
            </a:fld>
            <a:endParaRPr lang="en-US"/>
          </a:p>
        </p:txBody>
      </p:sp>
      <p:sp>
        <p:nvSpPr>
          <p:cNvPr id="6" name="Footer Placeholder 5">
            <a:extLst>
              <a:ext uri="{FF2B5EF4-FFF2-40B4-BE49-F238E27FC236}">
                <a16:creationId xmlns:a16="http://schemas.microsoft.com/office/drawing/2014/main" id="{F41C8376-C320-E34A-93C8-3326A7BE5B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89C29F-18C9-D970-7B0C-183CC70D9C06}"/>
              </a:ext>
            </a:extLst>
          </p:cNvPr>
          <p:cNvSpPr>
            <a:spLocks noGrp="1"/>
          </p:cNvSpPr>
          <p:nvPr>
            <p:ph type="sldNum" sz="quarter" idx="12"/>
          </p:nvPr>
        </p:nvSpPr>
        <p:spPr/>
        <p:txBody>
          <a:bodyPr/>
          <a:lstStyle/>
          <a:p>
            <a:fld id="{43849ED0-2A89-498A-B488-23B55FCB1CD0}" type="slidenum">
              <a:rPr lang="en-US" smtClean="0"/>
              <a:t>‹#›</a:t>
            </a:fld>
            <a:endParaRPr lang="en-US"/>
          </a:p>
        </p:txBody>
      </p:sp>
    </p:spTree>
    <p:extLst>
      <p:ext uri="{BB962C8B-B14F-4D97-AF65-F5344CB8AC3E}">
        <p14:creationId xmlns:p14="http://schemas.microsoft.com/office/powerpoint/2010/main" val="120087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B19D7-2D2A-EE35-1355-DBBF239DEF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10D551-4540-9A08-5055-A86BD74C6E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09E7EE-EC28-3D58-FAA3-3547ADB4D7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EA9BAC-D734-B119-5122-8645C1367B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E5F594-496C-6DB0-A4DD-833A453257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A4D149-0DF1-D991-0394-0E167F2B9383}"/>
              </a:ext>
            </a:extLst>
          </p:cNvPr>
          <p:cNvSpPr>
            <a:spLocks noGrp="1"/>
          </p:cNvSpPr>
          <p:nvPr>
            <p:ph type="dt" sz="half" idx="10"/>
          </p:nvPr>
        </p:nvSpPr>
        <p:spPr/>
        <p:txBody>
          <a:bodyPr/>
          <a:lstStyle/>
          <a:p>
            <a:fld id="{CF3C539B-348A-492D-AC66-90F10D4FCE0D}" type="datetimeFigureOut">
              <a:rPr lang="en-US" smtClean="0"/>
              <a:t>05-Dec-24</a:t>
            </a:fld>
            <a:endParaRPr lang="en-US"/>
          </a:p>
        </p:txBody>
      </p:sp>
      <p:sp>
        <p:nvSpPr>
          <p:cNvPr id="8" name="Footer Placeholder 7">
            <a:extLst>
              <a:ext uri="{FF2B5EF4-FFF2-40B4-BE49-F238E27FC236}">
                <a16:creationId xmlns:a16="http://schemas.microsoft.com/office/drawing/2014/main" id="{6422C9D4-3451-4562-2E7B-6B0E8D6ECE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23AF37-3754-E5F4-563E-2907AF3829D1}"/>
              </a:ext>
            </a:extLst>
          </p:cNvPr>
          <p:cNvSpPr>
            <a:spLocks noGrp="1"/>
          </p:cNvSpPr>
          <p:nvPr>
            <p:ph type="sldNum" sz="quarter" idx="12"/>
          </p:nvPr>
        </p:nvSpPr>
        <p:spPr/>
        <p:txBody>
          <a:bodyPr/>
          <a:lstStyle/>
          <a:p>
            <a:fld id="{43849ED0-2A89-498A-B488-23B55FCB1CD0}" type="slidenum">
              <a:rPr lang="en-US" smtClean="0"/>
              <a:t>‹#›</a:t>
            </a:fld>
            <a:endParaRPr lang="en-US"/>
          </a:p>
        </p:txBody>
      </p:sp>
    </p:spTree>
    <p:extLst>
      <p:ext uri="{BB962C8B-B14F-4D97-AF65-F5344CB8AC3E}">
        <p14:creationId xmlns:p14="http://schemas.microsoft.com/office/powerpoint/2010/main" val="554513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04A80-DD26-8BB0-FD32-7497EBDE41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A25680-20F2-F263-00AC-B69C33A9D0E5}"/>
              </a:ext>
            </a:extLst>
          </p:cNvPr>
          <p:cNvSpPr>
            <a:spLocks noGrp="1"/>
          </p:cNvSpPr>
          <p:nvPr>
            <p:ph type="dt" sz="half" idx="10"/>
          </p:nvPr>
        </p:nvSpPr>
        <p:spPr/>
        <p:txBody>
          <a:bodyPr/>
          <a:lstStyle/>
          <a:p>
            <a:fld id="{CF3C539B-348A-492D-AC66-90F10D4FCE0D}" type="datetimeFigureOut">
              <a:rPr lang="en-US" smtClean="0"/>
              <a:t>05-Dec-24</a:t>
            </a:fld>
            <a:endParaRPr lang="en-US"/>
          </a:p>
        </p:txBody>
      </p:sp>
      <p:sp>
        <p:nvSpPr>
          <p:cNvPr id="4" name="Footer Placeholder 3">
            <a:extLst>
              <a:ext uri="{FF2B5EF4-FFF2-40B4-BE49-F238E27FC236}">
                <a16:creationId xmlns:a16="http://schemas.microsoft.com/office/drawing/2014/main" id="{47248A82-9D77-122D-8A8D-95F6EBA11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1DF979-DF8C-BDEB-E14F-9A41B4853912}"/>
              </a:ext>
            </a:extLst>
          </p:cNvPr>
          <p:cNvSpPr>
            <a:spLocks noGrp="1"/>
          </p:cNvSpPr>
          <p:nvPr>
            <p:ph type="sldNum" sz="quarter" idx="12"/>
          </p:nvPr>
        </p:nvSpPr>
        <p:spPr/>
        <p:txBody>
          <a:bodyPr/>
          <a:lstStyle/>
          <a:p>
            <a:fld id="{43849ED0-2A89-498A-B488-23B55FCB1CD0}" type="slidenum">
              <a:rPr lang="en-US" smtClean="0"/>
              <a:t>‹#›</a:t>
            </a:fld>
            <a:endParaRPr lang="en-US"/>
          </a:p>
        </p:txBody>
      </p:sp>
    </p:spTree>
    <p:extLst>
      <p:ext uri="{BB962C8B-B14F-4D97-AF65-F5344CB8AC3E}">
        <p14:creationId xmlns:p14="http://schemas.microsoft.com/office/powerpoint/2010/main" val="3813488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3513A9-DA59-0BD8-0167-7531A4FA0CDF}"/>
              </a:ext>
            </a:extLst>
          </p:cNvPr>
          <p:cNvSpPr>
            <a:spLocks noGrp="1"/>
          </p:cNvSpPr>
          <p:nvPr>
            <p:ph type="dt" sz="half" idx="10"/>
          </p:nvPr>
        </p:nvSpPr>
        <p:spPr/>
        <p:txBody>
          <a:bodyPr/>
          <a:lstStyle/>
          <a:p>
            <a:fld id="{CF3C539B-348A-492D-AC66-90F10D4FCE0D}" type="datetimeFigureOut">
              <a:rPr lang="en-US" smtClean="0"/>
              <a:t>05-Dec-24</a:t>
            </a:fld>
            <a:endParaRPr lang="en-US"/>
          </a:p>
        </p:txBody>
      </p:sp>
      <p:sp>
        <p:nvSpPr>
          <p:cNvPr id="3" name="Footer Placeholder 2">
            <a:extLst>
              <a:ext uri="{FF2B5EF4-FFF2-40B4-BE49-F238E27FC236}">
                <a16:creationId xmlns:a16="http://schemas.microsoft.com/office/drawing/2014/main" id="{3F7E4321-CA14-2006-8278-BBECC84382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8FD890-4EAD-8A71-EB3D-19F747139B39}"/>
              </a:ext>
            </a:extLst>
          </p:cNvPr>
          <p:cNvSpPr>
            <a:spLocks noGrp="1"/>
          </p:cNvSpPr>
          <p:nvPr>
            <p:ph type="sldNum" sz="quarter" idx="12"/>
          </p:nvPr>
        </p:nvSpPr>
        <p:spPr/>
        <p:txBody>
          <a:bodyPr/>
          <a:lstStyle/>
          <a:p>
            <a:fld id="{43849ED0-2A89-498A-B488-23B55FCB1CD0}" type="slidenum">
              <a:rPr lang="en-US" smtClean="0"/>
              <a:t>‹#›</a:t>
            </a:fld>
            <a:endParaRPr lang="en-US"/>
          </a:p>
        </p:txBody>
      </p:sp>
    </p:spTree>
    <p:extLst>
      <p:ext uri="{BB962C8B-B14F-4D97-AF65-F5344CB8AC3E}">
        <p14:creationId xmlns:p14="http://schemas.microsoft.com/office/powerpoint/2010/main" val="3706454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C7534-A253-6296-6F01-0412EFA203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393C1A-484B-F5DE-23FE-DA13651F20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BA11B-A220-8DE3-93FA-C3F7BF9507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A222E-0B6D-5E95-01F7-734612F7FAEE}"/>
              </a:ext>
            </a:extLst>
          </p:cNvPr>
          <p:cNvSpPr>
            <a:spLocks noGrp="1"/>
          </p:cNvSpPr>
          <p:nvPr>
            <p:ph type="dt" sz="half" idx="10"/>
          </p:nvPr>
        </p:nvSpPr>
        <p:spPr/>
        <p:txBody>
          <a:bodyPr/>
          <a:lstStyle/>
          <a:p>
            <a:fld id="{CF3C539B-348A-492D-AC66-90F10D4FCE0D}" type="datetimeFigureOut">
              <a:rPr lang="en-US" smtClean="0"/>
              <a:t>05-Dec-24</a:t>
            </a:fld>
            <a:endParaRPr lang="en-US"/>
          </a:p>
        </p:txBody>
      </p:sp>
      <p:sp>
        <p:nvSpPr>
          <p:cNvPr id="6" name="Footer Placeholder 5">
            <a:extLst>
              <a:ext uri="{FF2B5EF4-FFF2-40B4-BE49-F238E27FC236}">
                <a16:creationId xmlns:a16="http://schemas.microsoft.com/office/drawing/2014/main" id="{6FD9D537-42B7-DA35-D0CC-4E8158EB81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101954-A7E2-7CA4-8AA8-0341E1BF9170}"/>
              </a:ext>
            </a:extLst>
          </p:cNvPr>
          <p:cNvSpPr>
            <a:spLocks noGrp="1"/>
          </p:cNvSpPr>
          <p:nvPr>
            <p:ph type="sldNum" sz="quarter" idx="12"/>
          </p:nvPr>
        </p:nvSpPr>
        <p:spPr/>
        <p:txBody>
          <a:bodyPr/>
          <a:lstStyle/>
          <a:p>
            <a:fld id="{43849ED0-2A89-498A-B488-23B55FCB1CD0}" type="slidenum">
              <a:rPr lang="en-US" smtClean="0"/>
              <a:t>‹#›</a:t>
            </a:fld>
            <a:endParaRPr lang="en-US"/>
          </a:p>
        </p:txBody>
      </p:sp>
    </p:spTree>
    <p:extLst>
      <p:ext uri="{BB962C8B-B14F-4D97-AF65-F5344CB8AC3E}">
        <p14:creationId xmlns:p14="http://schemas.microsoft.com/office/powerpoint/2010/main" val="1761850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70E9C-A619-4DC2-216D-4DB2840022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AA97F9-3955-417C-F155-6051F6CA22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BB70E8-B548-D890-ED23-82E7FD5F2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F24461-FF45-F15D-9E26-D3AADCCE5F1C}"/>
              </a:ext>
            </a:extLst>
          </p:cNvPr>
          <p:cNvSpPr>
            <a:spLocks noGrp="1"/>
          </p:cNvSpPr>
          <p:nvPr>
            <p:ph type="dt" sz="half" idx="10"/>
          </p:nvPr>
        </p:nvSpPr>
        <p:spPr/>
        <p:txBody>
          <a:bodyPr/>
          <a:lstStyle/>
          <a:p>
            <a:fld id="{CF3C539B-348A-492D-AC66-90F10D4FCE0D}" type="datetimeFigureOut">
              <a:rPr lang="en-US" smtClean="0"/>
              <a:t>05-Dec-24</a:t>
            </a:fld>
            <a:endParaRPr lang="en-US"/>
          </a:p>
        </p:txBody>
      </p:sp>
      <p:sp>
        <p:nvSpPr>
          <p:cNvPr id="6" name="Footer Placeholder 5">
            <a:extLst>
              <a:ext uri="{FF2B5EF4-FFF2-40B4-BE49-F238E27FC236}">
                <a16:creationId xmlns:a16="http://schemas.microsoft.com/office/drawing/2014/main" id="{7EE0FDD2-7E73-909F-D783-34F7C98A94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2A33F-787C-8008-86FC-E0B8ABC1BD79}"/>
              </a:ext>
            </a:extLst>
          </p:cNvPr>
          <p:cNvSpPr>
            <a:spLocks noGrp="1"/>
          </p:cNvSpPr>
          <p:nvPr>
            <p:ph type="sldNum" sz="quarter" idx="12"/>
          </p:nvPr>
        </p:nvSpPr>
        <p:spPr/>
        <p:txBody>
          <a:bodyPr/>
          <a:lstStyle/>
          <a:p>
            <a:fld id="{43849ED0-2A89-498A-B488-23B55FCB1CD0}" type="slidenum">
              <a:rPr lang="en-US" smtClean="0"/>
              <a:t>‹#›</a:t>
            </a:fld>
            <a:endParaRPr lang="en-US"/>
          </a:p>
        </p:txBody>
      </p:sp>
    </p:spTree>
    <p:extLst>
      <p:ext uri="{BB962C8B-B14F-4D97-AF65-F5344CB8AC3E}">
        <p14:creationId xmlns:p14="http://schemas.microsoft.com/office/powerpoint/2010/main" val="4270677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DA864B-628B-BCB3-07AD-B6EB74D6C6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A92944-5561-3BD4-9F65-2580FCCFB3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6A9732-CC43-43D4-DC67-D484D3FE88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3C539B-348A-492D-AC66-90F10D4FCE0D}" type="datetimeFigureOut">
              <a:rPr lang="en-US" smtClean="0"/>
              <a:t>05-Dec-24</a:t>
            </a:fld>
            <a:endParaRPr lang="en-US"/>
          </a:p>
        </p:txBody>
      </p:sp>
      <p:sp>
        <p:nvSpPr>
          <p:cNvPr id="5" name="Footer Placeholder 4">
            <a:extLst>
              <a:ext uri="{FF2B5EF4-FFF2-40B4-BE49-F238E27FC236}">
                <a16:creationId xmlns:a16="http://schemas.microsoft.com/office/drawing/2014/main" id="{F127B253-4257-6577-F713-9185E1730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840CB11-AF13-DEA0-B8AC-4BB9706E3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3849ED0-2A89-498A-B488-23B55FCB1CD0}" type="slidenum">
              <a:rPr lang="en-US" smtClean="0"/>
              <a:t>‹#›</a:t>
            </a:fld>
            <a:endParaRPr lang="en-US"/>
          </a:p>
        </p:txBody>
      </p:sp>
    </p:spTree>
    <p:extLst>
      <p:ext uri="{BB962C8B-B14F-4D97-AF65-F5344CB8AC3E}">
        <p14:creationId xmlns:p14="http://schemas.microsoft.com/office/powerpoint/2010/main" val="3367215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5.xml"/><Relationship Id="rId7" Type="http://schemas.openxmlformats.org/officeDocument/2006/relationships/image" Target="../media/image15.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22.png"/><Relationship Id="rId7" Type="http://schemas.openxmlformats.org/officeDocument/2006/relationships/diagramQuickStyle" Target="../diagrams/quickStyle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23.svg"/><Relationship Id="rId9" Type="http://schemas.microsoft.com/office/2007/relationships/diagramDrawing" Target="../diagrams/drawin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2.pn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9" name="Rectangle 9228">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31" name="Rectangle 9230">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33" name="Rectangle 9232">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35" name="Rectangle 9234">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429" name="Rectangle 9428">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31" name="Rectangle 9430">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33" name="Rectangle 9432">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35" name="Rectangle 9434">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685F4F-B11A-96F3-F610-893C7726AA6A}"/>
              </a:ext>
            </a:extLst>
          </p:cNvPr>
          <p:cNvSpPr>
            <a:spLocks noGrp="1"/>
          </p:cNvSpPr>
          <p:nvPr>
            <p:ph type="ctrTitle"/>
          </p:nvPr>
        </p:nvSpPr>
        <p:spPr>
          <a:xfrm>
            <a:off x="1127208" y="857251"/>
            <a:ext cx="4747280" cy="3098061"/>
          </a:xfrm>
        </p:spPr>
        <p:txBody>
          <a:bodyPr vert="horz" lIns="91440" tIns="45720" rIns="91440" bIns="45720" rtlCol="0" anchor="b">
            <a:normAutofit/>
          </a:bodyPr>
          <a:lstStyle/>
          <a:p>
            <a:pPr algn="l"/>
            <a:r>
              <a:rPr lang="en-US" sz="4800">
                <a:solidFill>
                  <a:srgbClr val="FFFFFF"/>
                </a:solidFill>
              </a:rPr>
              <a:t>Market Segmentation and Analysis of GAP Brand Customers</a:t>
            </a:r>
          </a:p>
        </p:txBody>
      </p:sp>
      <p:sp>
        <p:nvSpPr>
          <p:cNvPr id="9237" name="Rectangle 9236">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41" name="Subtitle 2">
            <a:extLst>
              <a:ext uri="{FF2B5EF4-FFF2-40B4-BE49-F238E27FC236}">
                <a16:creationId xmlns:a16="http://schemas.microsoft.com/office/drawing/2014/main" id="{0BE29368-97A4-7168-C3B1-7B09231044EE}"/>
              </a:ext>
            </a:extLst>
          </p:cNvPr>
          <p:cNvSpPr>
            <a:spLocks noGrp="1"/>
          </p:cNvSpPr>
          <p:nvPr>
            <p:ph type="subTitle" idx="1"/>
          </p:nvPr>
        </p:nvSpPr>
        <p:spPr>
          <a:xfrm>
            <a:off x="1127208" y="4756265"/>
            <a:ext cx="4393278" cy="1244483"/>
          </a:xfrm>
        </p:spPr>
        <p:txBody>
          <a:bodyPr anchor="t">
            <a:normAutofit/>
          </a:bodyPr>
          <a:lstStyle/>
          <a:p>
            <a:pPr algn="l"/>
            <a:r>
              <a:rPr lang="en-US" dirty="0">
                <a:solidFill>
                  <a:srgbClr val="FFFFFF"/>
                </a:solidFill>
              </a:rPr>
              <a:t>Sreeja Yalamaddi</a:t>
            </a:r>
            <a:br>
              <a:rPr lang="en-US" dirty="0">
                <a:solidFill>
                  <a:srgbClr val="FFFFFF"/>
                </a:solidFill>
              </a:rPr>
            </a:br>
            <a:r>
              <a:rPr lang="en-US" dirty="0">
                <a:solidFill>
                  <a:srgbClr val="FFFFFF"/>
                </a:solidFill>
              </a:rPr>
              <a:t>yxm265</a:t>
            </a:r>
          </a:p>
        </p:txBody>
      </p:sp>
      <p:sp>
        <p:nvSpPr>
          <p:cNvPr id="9239" name="Oval 9238">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37" name="Rectangle 9436">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39" name="Oval 9438">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4" name="Picture 8" descr="What to Buy at Gap | Best Affordable Clothing and Accessories | Teen Vogue">
            <a:extLst>
              <a:ext uri="{FF2B5EF4-FFF2-40B4-BE49-F238E27FC236}">
                <a16:creationId xmlns:a16="http://schemas.microsoft.com/office/drawing/2014/main" id="{089644BE-740B-F947-8216-4DAD94E292F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20559" y="2192369"/>
            <a:ext cx="3737164" cy="2487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891802"/>
      </p:ext>
    </p:extLst>
  </p:cSld>
  <p:clrMapOvr>
    <a:masterClrMapping/>
  </p:clrMapOvr>
  <mc:AlternateContent xmlns:mc="http://schemas.openxmlformats.org/markup-compatibility/2006" xmlns:p14="http://schemas.microsoft.com/office/powerpoint/2010/main">
    <mc:Choice Requires="p14">
      <p:transition spd="slow" p14:dur="2000" advTm="10075"/>
    </mc:Choice>
    <mc:Fallback xmlns="">
      <p:transition spd="slow" advTm="1007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671955-587B-76AD-8E9D-978D04E6E6F7}"/>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1A9644E-9CC9-D084-A119-7FD49F1A6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83693CB-6A41-7197-803D-EA8FF765C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D5BCF85-C0B5-A5E9-6ACC-0B9E81D14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4CDFE62-9D0F-B2AD-A7FB-89F820B18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9ABE593-6CBA-C47D-3AFB-601CFFE4E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F9E13E-ECAC-8E88-1270-654B5FEEA15C}"/>
              </a:ext>
            </a:extLst>
          </p:cNvPr>
          <p:cNvSpPr>
            <a:spLocks noGrp="1"/>
          </p:cNvSpPr>
          <p:nvPr>
            <p:ph type="title"/>
          </p:nvPr>
        </p:nvSpPr>
        <p:spPr>
          <a:xfrm>
            <a:off x="1371599" y="294538"/>
            <a:ext cx="9895951" cy="1033669"/>
          </a:xfrm>
        </p:spPr>
        <p:txBody>
          <a:bodyPr>
            <a:normAutofit/>
          </a:bodyPr>
          <a:lstStyle/>
          <a:p>
            <a:r>
              <a:rPr lang="en-US" sz="4000" dirty="0">
                <a:solidFill>
                  <a:schemeClr val="bg1"/>
                </a:solidFill>
              </a:rPr>
              <a:t>K Means Clustering | Best Cluster Solution </a:t>
            </a:r>
          </a:p>
        </p:txBody>
      </p:sp>
      <p:graphicFrame>
        <p:nvGraphicFramePr>
          <p:cNvPr id="3" name="Content Placeholder 2">
            <a:extLst>
              <a:ext uri="{FF2B5EF4-FFF2-40B4-BE49-F238E27FC236}">
                <a16:creationId xmlns:a16="http://schemas.microsoft.com/office/drawing/2014/main" id="{0BC22EFF-15B0-F0C8-985E-88AF594F4105}"/>
              </a:ext>
            </a:extLst>
          </p:cNvPr>
          <p:cNvGraphicFramePr>
            <a:graphicFrameLocks noGrp="1"/>
          </p:cNvGraphicFramePr>
          <p:nvPr>
            <p:ph idx="1"/>
            <p:extLst>
              <p:ext uri="{D42A27DB-BD31-4B8C-83A1-F6EECF244321}">
                <p14:modId xmlns:p14="http://schemas.microsoft.com/office/powerpoint/2010/main" val="1156277727"/>
              </p:ext>
            </p:extLst>
          </p:nvPr>
        </p:nvGraphicFramePr>
        <p:xfrm>
          <a:off x="7916564" y="2455185"/>
          <a:ext cx="3962400" cy="334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Group 8">
            <a:extLst>
              <a:ext uri="{FF2B5EF4-FFF2-40B4-BE49-F238E27FC236}">
                <a16:creationId xmlns:a16="http://schemas.microsoft.com/office/drawing/2014/main" id="{980EDBB6-C495-DD91-2D25-E7B7D2501A2F}"/>
              </a:ext>
            </a:extLst>
          </p:cNvPr>
          <p:cNvGrpSpPr/>
          <p:nvPr/>
        </p:nvGrpSpPr>
        <p:grpSpPr>
          <a:xfrm>
            <a:off x="359275" y="2865904"/>
            <a:ext cx="7358405" cy="2379618"/>
            <a:chOff x="359275" y="2865904"/>
            <a:chExt cx="7358405" cy="2379618"/>
          </a:xfrm>
        </p:grpSpPr>
        <p:pic>
          <p:nvPicPr>
            <p:cNvPr id="4" name="Picture 3" descr="A screenshot of a computer&#10;&#10;Description automatically generated">
              <a:extLst>
                <a:ext uri="{FF2B5EF4-FFF2-40B4-BE49-F238E27FC236}">
                  <a16:creationId xmlns:a16="http://schemas.microsoft.com/office/drawing/2014/main" id="{5CDA111A-7E17-C5BE-CA3E-3EE39614064A}"/>
                </a:ext>
              </a:extLst>
            </p:cNvPr>
            <p:cNvPicPr>
              <a:picLocks noChangeAspect="1"/>
            </p:cNvPicPr>
            <p:nvPr/>
          </p:nvPicPr>
          <p:blipFill>
            <a:blip r:embed="rId7"/>
            <a:stretch>
              <a:fillRect/>
            </a:stretch>
          </p:blipFill>
          <p:spPr>
            <a:xfrm>
              <a:off x="359275" y="4307325"/>
              <a:ext cx="7358405" cy="938197"/>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38818A2-DBD1-D796-8CFB-9D1A71D28012}"/>
                </a:ext>
              </a:extLst>
            </p:cNvPr>
            <p:cNvPicPr>
              <a:picLocks noChangeAspect="1"/>
            </p:cNvPicPr>
            <p:nvPr/>
          </p:nvPicPr>
          <p:blipFill>
            <a:blip r:embed="rId8"/>
            <a:stretch>
              <a:fillRect/>
            </a:stretch>
          </p:blipFill>
          <p:spPr>
            <a:xfrm>
              <a:off x="369616" y="2865904"/>
              <a:ext cx="7348064" cy="1194060"/>
            </a:xfrm>
            <a:prstGeom prst="rect">
              <a:avLst/>
            </a:prstGeom>
          </p:spPr>
        </p:pic>
      </p:grpSp>
    </p:spTree>
    <p:extLst>
      <p:ext uri="{BB962C8B-B14F-4D97-AF65-F5344CB8AC3E}">
        <p14:creationId xmlns:p14="http://schemas.microsoft.com/office/powerpoint/2010/main" val="1239878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BF2117-5D17-9766-7C60-CB3D83BFA8A8}"/>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09DC826-96E7-D938-8B31-37E08DD1C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B3FECDD-959A-277E-212C-93A28F414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42319D1-B16E-0392-8918-4204E5D38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A42748D-B711-4750-31E0-6C1239F8D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C9C8FE5-11A8-816D-77CC-502C307BB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148556-6E09-A640-0F69-DE0D44D06420}"/>
              </a:ext>
            </a:extLst>
          </p:cNvPr>
          <p:cNvSpPr>
            <a:spLocks noGrp="1"/>
          </p:cNvSpPr>
          <p:nvPr>
            <p:ph type="title"/>
          </p:nvPr>
        </p:nvSpPr>
        <p:spPr>
          <a:xfrm>
            <a:off x="1371599" y="294538"/>
            <a:ext cx="9895951" cy="1033669"/>
          </a:xfrm>
        </p:spPr>
        <p:txBody>
          <a:bodyPr>
            <a:normAutofit/>
          </a:bodyPr>
          <a:lstStyle/>
          <a:p>
            <a:r>
              <a:rPr lang="en-US" sz="3600" dirty="0">
                <a:solidFill>
                  <a:schemeClr val="bg1"/>
                </a:solidFill>
              </a:rPr>
              <a:t>GAP Analysis</a:t>
            </a:r>
          </a:p>
        </p:txBody>
      </p:sp>
      <p:sp>
        <p:nvSpPr>
          <p:cNvPr id="16" name="TextBox 15">
            <a:extLst>
              <a:ext uri="{FF2B5EF4-FFF2-40B4-BE49-F238E27FC236}">
                <a16:creationId xmlns:a16="http://schemas.microsoft.com/office/drawing/2014/main" id="{D2A02ADF-BAD6-CAFF-B582-D7A64DEE9107}"/>
              </a:ext>
            </a:extLst>
          </p:cNvPr>
          <p:cNvSpPr txBox="1"/>
          <p:nvPr/>
        </p:nvSpPr>
        <p:spPr>
          <a:xfrm>
            <a:off x="1022553" y="1992506"/>
            <a:ext cx="5073445" cy="1077218"/>
          </a:xfrm>
          <a:prstGeom prst="rect">
            <a:avLst/>
          </a:prstGeom>
          <a:noFill/>
        </p:spPr>
        <p:txBody>
          <a:bodyPr wrap="square">
            <a:spAutoFit/>
          </a:bodyPr>
          <a:lstStyle/>
          <a:p>
            <a:r>
              <a:rPr lang="en-US" sz="1600" dirty="0">
                <a:solidFill>
                  <a:schemeClr val="accent1">
                    <a:lumMod val="50000"/>
                  </a:schemeClr>
                </a:solidFill>
                <a:latin typeface="+mj-lt"/>
              </a:rPr>
              <a:t>Gap Analysis provides us additional options for creating our clusters. We can see that first peak and global peak methods states that 4 clusters is the appropriate solution.</a:t>
            </a:r>
          </a:p>
          <a:p>
            <a:endParaRPr lang="en-US" sz="1600" dirty="0">
              <a:solidFill>
                <a:schemeClr val="accent1">
                  <a:lumMod val="50000"/>
                </a:schemeClr>
              </a:solidFill>
              <a:latin typeface="+mj-lt"/>
            </a:endParaRPr>
          </a:p>
        </p:txBody>
      </p:sp>
      <p:grpSp>
        <p:nvGrpSpPr>
          <p:cNvPr id="13" name="Group 12">
            <a:extLst>
              <a:ext uri="{FF2B5EF4-FFF2-40B4-BE49-F238E27FC236}">
                <a16:creationId xmlns:a16="http://schemas.microsoft.com/office/drawing/2014/main" id="{47B2E899-17D0-BBA2-C424-2FBC7C70E78B}"/>
              </a:ext>
            </a:extLst>
          </p:cNvPr>
          <p:cNvGrpSpPr/>
          <p:nvPr/>
        </p:nvGrpSpPr>
        <p:grpSpPr>
          <a:xfrm>
            <a:off x="1401916" y="3015484"/>
            <a:ext cx="3665794" cy="3358147"/>
            <a:chOff x="7798623" y="1707246"/>
            <a:chExt cx="3836527" cy="3688044"/>
          </a:xfrm>
        </p:grpSpPr>
        <p:pic>
          <p:nvPicPr>
            <p:cNvPr id="5" name="Picture 4">
              <a:extLst>
                <a:ext uri="{FF2B5EF4-FFF2-40B4-BE49-F238E27FC236}">
                  <a16:creationId xmlns:a16="http://schemas.microsoft.com/office/drawing/2014/main" id="{99DB06F6-D638-C98D-38C7-A0ACF716D02E}"/>
                </a:ext>
              </a:extLst>
            </p:cNvPr>
            <p:cNvPicPr>
              <a:picLocks noChangeAspect="1"/>
            </p:cNvPicPr>
            <p:nvPr/>
          </p:nvPicPr>
          <p:blipFill>
            <a:blip r:embed="rId2"/>
            <a:stretch>
              <a:fillRect/>
            </a:stretch>
          </p:blipFill>
          <p:spPr>
            <a:xfrm>
              <a:off x="7798623" y="1707246"/>
              <a:ext cx="3836527" cy="2779910"/>
            </a:xfrm>
            <a:prstGeom prst="rect">
              <a:avLst/>
            </a:prstGeom>
            <a:ln w="12700">
              <a:solidFill>
                <a:schemeClr val="tx1"/>
              </a:solidFill>
            </a:ln>
          </p:spPr>
        </p:pic>
        <p:pic>
          <p:nvPicPr>
            <p:cNvPr id="9" name="Picture 8">
              <a:extLst>
                <a:ext uri="{FF2B5EF4-FFF2-40B4-BE49-F238E27FC236}">
                  <a16:creationId xmlns:a16="http://schemas.microsoft.com/office/drawing/2014/main" id="{3F8F5D54-E574-4DDD-4E2C-9ED4D2BC8944}"/>
                </a:ext>
              </a:extLst>
            </p:cNvPr>
            <p:cNvPicPr>
              <a:picLocks noChangeAspect="1"/>
            </p:cNvPicPr>
            <p:nvPr/>
          </p:nvPicPr>
          <p:blipFill>
            <a:blip r:embed="rId3"/>
            <a:stretch>
              <a:fillRect/>
            </a:stretch>
          </p:blipFill>
          <p:spPr>
            <a:xfrm>
              <a:off x="7798623" y="4487156"/>
              <a:ext cx="1782213" cy="908134"/>
            </a:xfrm>
            <a:prstGeom prst="rect">
              <a:avLst/>
            </a:prstGeom>
            <a:ln w="12700">
              <a:solidFill>
                <a:schemeClr val="tx1"/>
              </a:solidFill>
            </a:ln>
          </p:spPr>
        </p:pic>
        <p:pic>
          <p:nvPicPr>
            <p:cNvPr id="11" name="Picture 10">
              <a:extLst>
                <a:ext uri="{FF2B5EF4-FFF2-40B4-BE49-F238E27FC236}">
                  <a16:creationId xmlns:a16="http://schemas.microsoft.com/office/drawing/2014/main" id="{51B3A016-AC0B-6999-6851-358613681FB1}"/>
                </a:ext>
              </a:extLst>
            </p:cNvPr>
            <p:cNvPicPr>
              <a:picLocks noChangeAspect="1"/>
            </p:cNvPicPr>
            <p:nvPr/>
          </p:nvPicPr>
          <p:blipFill>
            <a:blip r:embed="rId4"/>
            <a:stretch>
              <a:fillRect/>
            </a:stretch>
          </p:blipFill>
          <p:spPr>
            <a:xfrm>
              <a:off x="9858598" y="4530817"/>
              <a:ext cx="1776552" cy="820812"/>
            </a:xfrm>
            <a:prstGeom prst="rect">
              <a:avLst/>
            </a:prstGeom>
            <a:ln w="12700">
              <a:solidFill>
                <a:schemeClr val="tx1"/>
              </a:solidFill>
            </a:ln>
          </p:spPr>
        </p:pic>
      </p:grpSp>
      <p:pic>
        <p:nvPicPr>
          <p:cNvPr id="12" name="Picture 11">
            <a:extLst>
              <a:ext uri="{FF2B5EF4-FFF2-40B4-BE49-F238E27FC236}">
                <a16:creationId xmlns:a16="http://schemas.microsoft.com/office/drawing/2014/main" id="{DD5DE5A2-DAA3-BF84-6653-71CDE8F9932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857063" y="2644936"/>
            <a:ext cx="4851450" cy="1158368"/>
          </a:xfrm>
          <a:prstGeom prst="rect">
            <a:avLst/>
          </a:prstGeom>
          <a:ln/>
        </p:spPr>
        <p:style>
          <a:lnRef idx="2">
            <a:schemeClr val="accent1"/>
          </a:lnRef>
          <a:fillRef idx="1">
            <a:schemeClr val="lt1"/>
          </a:fillRef>
          <a:effectRef idx="0">
            <a:schemeClr val="accent1"/>
          </a:effectRef>
          <a:fontRef idx="minor">
            <a:schemeClr val="dk1"/>
          </a:fontRef>
        </p:style>
      </p:pic>
      <p:sp>
        <p:nvSpPr>
          <p:cNvPr id="25" name="TextBox 24">
            <a:extLst>
              <a:ext uri="{FF2B5EF4-FFF2-40B4-BE49-F238E27FC236}">
                <a16:creationId xmlns:a16="http://schemas.microsoft.com/office/drawing/2014/main" id="{F5E59944-6374-6890-34EC-37B3D7620B4A}"/>
              </a:ext>
            </a:extLst>
          </p:cNvPr>
          <p:cNvSpPr txBox="1"/>
          <p:nvPr/>
        </p:nvSpPr>
        <p:spPr>
          <a:xfrm>
            <a:off x="6762188" y="4271072"/>
            <a:ext cx="5139524" cy="1569660"/>
          </a:xfrm>
          <a:prstGeom prst="rect">
            <a:avLst/>
          </a:prstGeom>
          <a:noFill/>
        </p:spPr>
        <p:txBody>
          <a:bodyPr wrap="square">
            <a:spAutoFit/>
          </a:bodyPr>
          <a:lstStyle/>
          <a:p>
            <a:pPr marL="285750" indent="-285750">
              <a:buFont typeface="Arial" panose="020B0604020202020204" pitchFamily="34" charset="0"/>
              <a:buChar char="•"/>
            </a:pPr>
            <a:r>
              <a:rPr lang="en-US" sz="1600" i="0" baseline="0" dirty="0">
                <a:solidFill>
                  <a:schemeClr val="accent1">
                    <a:lumMod val="50000"/>
                  </a:schemeClr>
                </a:solidFill>
                <a:latin typeface="+mj-lt"/>
                <a:ea typeface="Calibri" panose="020F0502020204030204" pitchFamily="34" charset="0"/>
                <a:cs typeface="Calibri" panose="020F0502020204030204" pitchFamily="34" charset="0"/>
              </a:rPr>
              <a:t>Based on the means of the driver variables for the 4-cluster solution, the percentage of ties is </a:t>
            </a:r>
            <a:r>
              <a:rPr lang="en-US" sz="1600" dirty="0">
                <a:solidFill>
                  <a:schemeClr val="accent1">
                    <a:lumMod val="50000"/>
                  </a:schemeClr>
                </a:solidFill>
                <a:latin typeface="+mj-lt"/>
              </a:rPr>
              <a:t> </a:t>
            </a:r>
            <a:r>
              <a:rPr lang="en-US" sz="1600" dirty="0">
                <a:solidFill>
                  <a:schemeClr val="accent1">
                    <a:lumMod val="50000"/>
                  </a:schemeClr>
                </a:solidFill>
                <a:effectLst/>
                <a:latin typeface="+mj-lt"/>
                <a:ea typeface="Times New Roman" panose="02020603050405020304" pitchFamily="18" charset="0"/>
                <a:cs typeface="Times New Roman" panose="02020603050405020304" pitchFamily="18" charset="0"/>
              </a:rPr>
              <a:t>8.33</a:t>
            </a:r>
            <a:r>
              <a:rPr lang="en-US" sz="1600" dirty="0">
                <a:solidFill>
                  <a:schemeClr val="accent1">
                    <a:lumMod val="50000"/>
                  </a:schemeClr>
                </a:solidFill>
                <a:latin typeface="+mj-lt"/>
              </a:rPr>
              <a:t>%.</a:t>
            </a:r>
          </a:p>
          <a:p>
            <a:r>
              <a:rPr lang="en-US" sz="1600" dirty="0">
                <a:solidFill>
                  <a:schemeClr val="accent1">
                    <a:lumMod val="50000"/>
                  </a:schemeClr>
                </a:solidFill>
                <a:latin typeface="+mj-lt"/>
              </a:rPr>
              <a:t> </a:t>
            </a:r>
          </a:p>
          <a:p>
            <a:pPr marL="285750" indent="-285750">
              <a:buFont typeface="Arial" panose="020B0604020202020204" pitchFamily="34" charset="0"/>
              <a:buChar char="•"/>
            </a:pPr>
            <a:r>
              <a:rPr lang="en-US" sz="1600" dirty="0">
                <a:solidFill>
                  <a:schemeClr val="accent1">
                    <a:lumMod val="50000"/>
                  </a:schemeClr>
                </a:solidFill>
                <a:latin typeface="+mj-lt"/>
              </a:rPr>
              <a:t>Both K means and GAP Analysis suggest 4 clusters solution but number of ties from gap analysis &gt; k means, so clusters from k means is better solution.</a:t>
            </a:r>
          </a:p>
        </p:txBody>
      </p:sp>
      <p:cxnSp>
        <p:nvCxnSpPr>
          <p:cNvPr id="27" name="Straight Connector 26">
            <a:extLst>
              <a:ext uri="{FF2B5EF4-FFF2-40B4-BE49-F238E27FC236}">
                <a16:creationId xmlns:a16="http://schemas.microsoft.com/office/drawing/2014/main" id="{BF2375F0-4162-FB28-26B8-7D2A00D37569}"/>
              </a:ext>
            </a:extLst>
          </p:cNvPr>
          <p:cNvCxnSpPr>
            <a:cxnSpLocks/>
          </p:cNvCxnSpPr>
          <p:nvPr/>
        </p:nvCxnSpPr>
        <p:spPr>
          <a:xfrm>
            <a:off x="6253317" y="1991204"/>
            <a:ext cx="0" cy="457225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5028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4DB8AB1-58A6-023F-0AA8-A9C9BE453AA7}"/>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958B740-B7C2-0C1E-F037-7AE3158E3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77EE208-37CB-E29C-5F09-A2CE93609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36E1D0F-33AE-6BC5-6FD7-1B8358EA0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80D0F82-F9A7-3C91-6BAA-8362DA91D9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8A4BE3E-4B51-33BF-9B77-51B0E3562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55FC4D-35B1-3CCA-854A-28D5D40AB383}"/>
              </a:ext>
            </a:extLst>
          </p:cNvPr>
          <p:cNvSpPr>
            <a:spLocks noGrp="1"/>
          </p:cNvSpPr>
          <p:nvPr>
            <p:ph type="title"/>
          </p:nvPr>
        </p:nvSpPr>
        <p:spPr>
          <a:xfrm>
            <a:off x="1371599" y="294538"/>
            <a:ext cx="9895951" cy="1033669"/>
          </a:xfrm>
        </p:spPr>
        <p:txBody>
          <a:bodyPr>
            <a:normAutofit/>
          </a:bodyPr>
          <a:lstStyle/>
          <a:p>
            <a:r>
              <a:rPr kumimoji="0" lang="en-US" sz="3600" b="0" i="0" u="none" strike="noStrike" kern="1200" cap="none" spc="0" normalizeH="0" baseline="0" noProof="0" dirty="0">
                <a:ln>
                  <a:noFill/>
                </a:ln>
                <a:solidFill>
                  <a:schemeClr val="bg1"/>
                </a:solidFill>
                <a:effectLst/>
                <a:uLnTx/>
                <a:uFillTx/>
                <a:ea typeface="+mn-ea"/>
                <a:cs typeface="+mn-cs"/>
              </a:rPr>
              <a:t>Descriptor Variables</a:t>
            </a:r>
            <a:endParaRPr lang="en-US" sz="3600" dirty="0">
              <a:solidFill>
                <a:schemeClr val="bg1"/>
              </a:solidFill>
            </a:endParaRPr>
          </a:p>
        </p:txBody>
      </p:sp>
      <p:sp>
        <p:nvSpPr>
          <p:cNvPr id="6" name="TextBox 5">
            <a:extLst>
              <a:ext uri="{FF2B5EF4-FFF2-40B4-BE49-F238E27FC236}">
                <a16:creationId xmlns:a16="http://schemas.microsoft.com/office/drawing/2014/main" id="{0A6DD7A2-2292-8DEC-9D53-FCCE6A2B07C9}"/>
              </a:ext>
            </a:extLst>
          </p:cNvPr>
          <p:cNvSpPr txBox="1"/>
          <p:nvPr/>
        </p:nvSpPr>
        <p:spPr>
          <a:xfrm>
            <a:off x="442323" y="2312810"/>
            <a:ext cx="3706893" cy="3816429"/>
          </a:xfrm>
          <a:prstGeom prst="rect">
            <a:avLst/>
          </a:prstGeom>
          <a:noFill/>
        </p:spPr>
        <p:txBody>
          <a:bodyPr wrap="square" rtlCol="0">
            <a:spAutoFit/>
          </a:bodyPr>
          <a:lstStyle/>
          <a:p>
            <a:r>
              <a:rPr lang="en-US" sz="1600" dirty="0">
                <a:solidFill>
                  <a:schemeClr val="accent1">
                    <a:lumMod val="50000"/>
                  </a:schemeClr>
                </a:solidFill>
                <a:latin typeface="+mj-lt"/>
              </a:rPr>
              <a:t>Descriptor variables used to profile clusters:</a:t>
            </a:r>
          </a:p>
          <a:p>
            <a:pPr lvl="1" indent="-285750">
              <a:buFont typeface="Arial" panose="020B0604020202020204" pitchFamily="34" charset="0"/>
              <a:buChar char="•"/>
            </a:pPr>
            <a:r>
              <a:rPr lang="en-US" sz="1600" dirty="0">
                <a:solidFill>
                  <a:schemeClr val="accent1">
                    <a:lumMod val="50000"/>
                  </a:schemeClr>
                </a:solidFill>
                <a:latin typeface="+mj-lt"/>
              </a:rPr>
              <a:t>Age group</a:t>
            </a:r>
          </a:p>
          <a:p>
            <a:pPr lvl="1" indent="-285750">
              <a:buFont typeface="Arial" panose="020B0604020202020204" pitchFamily="34" charset="0"/>
              <a:buChar char="•"/>
            </a:pPr>
            <a:r>
              <a:rPr lang="en-US" sz="1600" dirty="0">
                <a:solidFill>
                  <a:schemeClr val="accent1">
                    <a:lumMod val="50000"/>
                  </a:schemeClr>
                </a:solidFill>
                <a:latin typeface="+mj-lt"/>
              </a:rPr>
              <a:t>Income Group</a:t>
            </a:r>
          </a:p>
          <a:p>
            <a:pPr lvl="1" indent="-285750">
              <a:buFont typeface="Arial" panose="020B0604020202020204" pitchFamily="34" charset="0"/>
              <a:buChar char="•"/>
            </a:pPr>
            <a:r>
              <a:rPr lang="en-US" sz="1600" dirty="0">
                <a:solidFill>
                  <a:schemeClr val="accent1">
                    <a:lumMod val="50000"/>
                  </a:schemeClr>
                </a:solidFill>
                <a:latin typeface="+mj-lt"/>
              </a:rPr>
              <a:t>Gender</a:t>
            </a:r>
          </a:p>
          <a:p>
            <a:pPr lvl="1" indent="-285750">
              <a:buFont typeface="Arial" panose="020B0604020202020204" pitchFamily="34" charset="0"/>
              <a:buChar char="•"/>
            </a:pPr>
            <a:r>
              <a:rPr lang="en-US" sz="1600" dirty="0">
                <a:solidFill>
                  <a:schemeClr val="accent1">
                    <a:lumMod val="50000"/>
                  </a:schemeClr>
                </a:solidFill>
                <a:latin typeface="+mj-lt"/>
              </a:rPr>
              <a:t>Gap Jeans Bought</a:t>
            </a:r>
          </a:p>
          <a:p>
            <a:pPr lvl="1" indent="-285750">
              <a:buFont typeface="Arial" panose="020B0604020202020204" pitchFamily="34" charset="0"/>
              <a:buChar char="•"/>
            </a:pPr>
            <a:r>
              <a:rPr lang="en-US" sz="1600" dirty="0">
                <a:solidFill>
                  <a:schemeClr val="accent1">
                    <a:lumMod val="50000"/>
                  </a:schemeClr>
                </a:solidFill>
                <a:latin typeface="+mj-lt"/>
              </a:rPr>
              <a:t>Wrangler Jeans Bought </a:t>
            </a:r>
          </a:p>
          <a:p>
            <a:pPr lvl="1" indent="-285750">
              <a:buFont typeface="Arial" panose="020B0604020202020204" pitchFamily="34" charset="0"/>
              <a:buChar char="•"/>
            </a:pPr>
            <a:r>
              <a:rPr lang="en-US" sz="1600" dirty="0">
                <a:solidFill>
                  <a:schemeClr val="accent1">
                    <a:lumMod val="50000"/>
                  </a:schemeClr>
                </a:solidFill>
                <a:latin typeface="+mj-lt"/>
              </a:rPr>
              <a:t>Levi's Jeans Bought </a:t>
            </a:r>
          </a:p>
          <a:p>
            <a:pPr lvl="1" indent="-285750">
              <a:buFont typeface="Arial" panose="020B0604020202020204" pitchFamily="34" charset="0"/>
              <a:buChar char="•"/>
            </a:pPr>
            <a:r>
              <a:rPr lang="en-US" sz="1600" dirty="0">
                <a:solidFill>
                  <a:schemeClr val="accent1">
                    <a:lumMod val="50000"/>
                  </a:schemeClr>
                </a:solidFill>
                <a:latin typeface="+mj-lt"/>
              </a:rPr>
              <a:t>Calvin Klein Jeans Bought </a:t>
            </a:r>
          </a:p>
          <a:p>
            <a:pPr lvl="1" indent="-285750">
              <a:buFont typeface="Arial" panose="020B0604020202020204" pitchFamily="34" charset="0"/>
              <a:buChar char="•"/>
            </a:pPr>
            <a:r>
              <a:rPr lang="en-US" sz="1600" dirty="0">
                <a:solidFill>
                  <a:schemeClr val="accent1">
                    <a:lumMod val="50000"/>
                  </a:schemeClr>
                </a:solidFill>
                <a:latin typeface="+mj-lt"/>
              </a:rPr>
              <a:t>Read Cosmopolitan Magazine </a:t>
            </a:r>
          </a:p>
          <a:p>
            <a:pPr lvl="1" indent="-285750">
              <a:buFont typeface="Arial" panose="020B0604020202020204" pitchFamily="34" charset="0"/>
              <a:buChar char="•"/>
            </a:pPr>
            <a:r>
              <a:rPr lang="en-US" sz="1600" dirty="0">
                <a:solidFill>
                  <a:schemeClr val="accent1">
                    <a:lumMod val="50000"/>
                  </a:schemeClr>
                </a:solidFill>
                <a:latin typeface="+mj-lt"/>
              </a:rPr>
              <a:t>Watch Shark Tank </a:t>
            </a:r>
          </a:p>
          <a:p>
            <a:pPr lvl="1" indent="-285750">
              <a:buFont typeface="Arial" panose="020B0604020202020204" pitchFamily="34" charset="0"/>
              <a:buChar char="•"/>
            </a:pPr>
            <a:r>
              <a:rPr lang="en-US" sz="1600" dirty="0">
                <a:solidFill>
                  <a:schemeClr val="accent1">
                    <a:lumMod val="50000"/>
                  </a:schemeClr>
                </a:solidFill>
                <a:latin typeface="+mj-lt"/>
              </a:rPr>
              <a:t>Reliance on TV </a:t>
            </a:r>
          </a:p>
          <a:p>
            <a:pPr lvl="1" indent="-285750">
              <a:buFont typeface="Arial" panose="020B0604020202020204" pitchFamily="34" charset="0"/>
              <a:buChar char="•"/>
            </a:pPr>
            <a:r>
              <a:rPr lang="en-US" sz="1600" dirty="0">
                <a:solidFill>
                  <a:schemeClr val="accent1">
                    <a:lumMod val="50000"/>
                  </a:schemeClr>
                </a:solidFill>
                <a:latin typeface="+mj-lt"/>
              </a:rPr>
              <a:t>Eco Friendliness of Companies </a:t>
            </a:r>
          </a:p>
          <a:p>
            <a:pPr lvl="1" indent="-285750">
              <a:buFont typeface="Arial" panose="020B0604020202020204" pitchFamily="34" charset="0"/>
              <a:buChar char="•"/>
            </a:pPr>
            <a:r>
              <a:rPr lang="en-US" sz="1600" dirty="0">
                <a:solidFill>
                  <a:schemeClr val="accent1">
                    <a:lumMod val="50000"/>
                  </a:schemeClr>
                </a:solidFill>
                <a:latin typeface="+mj-lt"/>
              </a:rPr>
              <a:t>Look for Special Offers</a:t>
            </a:r>
          </a:p>
          <a:p>
            <a:endParaRPr lang="en-US" dirty="0">
              <a:latin typeface="+mj-lt"/>
            </a:endParaRPr>
          </a:p>
        </p:txBody>
      </p:sp>
      <p:pic>
        <p:nvPicPr>
          <p:cNvPr id="15" name="Picture 14">
            <a:extLst>
              <a:ext uri="{FF2B5EF4-FFF2-40B4-BE49-F238E27FC236}">
                <a16:creationId xmlns:a16="http://schemas.microsoft.com/office/drawing/2014/main" id="{2E7555E6-FE11-947F-44D5-FEECCEC5D645}"/>
              </a:ext>
            </a:extLst>
          </p:cNvPr>
          <p:cNvPicPr>
            <a:picLocks noChangeAspect="1"/>
          </p:cNvPicPr>
          <p:nvPr/>
        </p:nvPicPr>
        <p:blipFill>
          <a:blip r:embed="rId3"/>
          <a:stretch>
            <a:fillRect/>
          </a:stretch>
        </p:blipFill>
        <p:spPr>
          <a:xfrm>
            <a:off x="4214385" y="2507226"/>
            <a:ext cx="7535292" cy="3451123"/>
          </a:xfrm>
          <a:prstGeom prst="rect">
            <a:avLst/>
          </a:prstGeom>
        </p:spPr>
      </p:pic>
    </p:spTree>
    <p:extLst>
      <p:ext uri="{BB962C8B-B14F-4D97-AF65-F5344CB8AC3E}">
        <p14:creationId xmlns:p14="http://schemas.microsoft.com/office/powerpoint/2010/main" val="3212369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8" name="Rectangle 457">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E013D0-3F58-C5D8-1B98-5711893F8C92}"/>
              </a:ext>
            </a:extLst>
          </p:cNvPr>
          <p:cNvSpPr>
            <a:spLocks noGrp="1"/>
          </p:cNvSpPr>
          <p:nvPr>
            <p:ph type="title"/>
          </p:nvPr>
        </p:nvSpPr>
        <p:spPr>
          <a:xfrm>
            <a:off x="1216126" y="742796"/>
            <a:ext cx="8985250" cy="514044"/>
          </a:xfrm>
        </p:spPr>
        <p:txBody>
          <a:bodyPr anchor="t">
            <a:normAutofit/>
          </a:bodyPr>
          <a:lstStyle/>
          <a:p>
            <a:r>
              <a:rPr lang="en-US" sz="2800" dirty="0">
                <a:solidFill>
                  <a:schemeClr val="accent1">
                    <a:lumMod val="50000"/>
                  </a:schemeClr>
                </a:solidFill>
                <a:ea typeface="Calibri" panose="020F0502020204030204" pitchFamily="34" charset="0"/>
                <a:cs typeface="Calibri" panose="020F0502020204030204" pitchFamily="34" charset="0"/>
              </a:rPr>
              <a:t>GAP Market Segments :  “</a:t>
            </a:r>
            <a:r>
              <a:rPr lang="en-US" sz="2400" i="1" dirty="0">
                <a:solidFill>
                  <a:schemeClr val="accent1">
                    <a:lumMod val="50000"/>
                  </a:schemeClr>
                </a:solidFill>
                <a:ea typeface="Calibri" panose="020F0502020204030204" pitchFamily="34" charset="0"/>
                <a:cs typeface="Calibri" panose="020F0502020204030204" pitchFamily="34" charset="0"/>
              </a:rPr>
              <a:t>What starts here shapes culture</a:t>
            </a:r>
            <a:r>
              <a:rPr lang="en-US" sz="2800" i="1" dirty="0">
                <a:solidFill>
                  <a:schemeClr val="accent1">
                    <a:lumMod val="50000"/>
                  </a:schemeClr>
                </a:solidFill>
                <a:ea typeface="Calibri" panose="020F0502020204030204" pitchFamily="34" charset="0"/>
                <a:cs typeface="Calibri" panose="020F0502020204030204" pitchFamily="34" charset="0"/>
              </a:rPr>
              <a:t>”</a:t>
            </a:r>
            <a:endParaRPr lang="en-US" sz="2800" dirty="0">
              <a:solidFill>
                <a:schemeClr val="accent1">
                  <a:lumMod val="50000"/>
                </a:schemeClr>
              </a:solidFill>
              <a:ea typeface="Calibri" panose="020F0502020204030204" pitchFamily="34" charset="0"/>
              <a:cs typeface="Calibri" panose="020F0502020204030204" pitchFamily="34" charset="0"/>
            </a:endParaRPr>
          </a:p>
        </p:txBody>
      </p:sp>
      <p:pic>
        <p:nvPicPr>
          <p:cNvPr id="188" name="Graphic 187" descr="Users">
            <a:extLst>
              <a:ext uri="{FF2B5EF4-FFF2-40B4-BE49-F238E27FC236}">
                <a16:creationId xmlns:a16="http://schemas.microsoft.com/office/drawing/2014/main" id="{1B867F85-A8B0-BEA9-D6C6-0D0A5D1718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57901" y="2320297"/>
            <a:ext cx="2217403" cy="2217403"/>
          </a:xfrm>
          <a:prstGeom prst="rect">
            <a:avLst/>
          </a:prstGeom>
        </p:spPr>
      </p:pic>
      <p:graphicFrame>
        <p:nvGraphicFramePr>
          <p:cNvPr id="456" name="Content Placeholder 2">
            <a:extLst>
              <a:ext uri="{FF2B5EF4-FFF2-40B4-BE49-F238E27FC236}">
                <a16:creationId xmlns:a16="http://schemas.microsoft.com/office/drawing/2014/main" id="{2C1D4C11-EE64-78A8-B658-E2DD5AB4CCF5}"/>
              </a:ext>
            </a:extLst>
          </p:cNvPr>
          <p:cNvGraphicFramePr>
            <a:graphicFrameLocks noGrp="1"/>
          </p:cNvGraphicFramePr>
          <p:nvPr>
            <p:ph idx="1"/>
            <p:extLst>
              <p:ext uri="{D42A27DB-BD31-4B8C-83A1-F6EECF244321}">
                <p14:modId xmlns:p14="http://schemas.microsoft.com/office/powerpoint/2010/main" val="2236427333"/>
              </p:ext>
            </p:extLst>
          </p:nvPr>
        </p:nvGraphicFramePr>
        <p:xfrm>
          <a:off x="1216126" y="1466235"/>
          <a:ext cx="8134351" cy="49253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91538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729998-B746-FF02-8C82-3B0E5452AB70}"/>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6D78EF0-CDE1-941B-6AE8-0EE0495F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6B0CDEE-119D-08AE-3E47-882312AF2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200884B-A72D-5CF2-BA8B-586B041EB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EF41F27-6138-5C2C-8E49-B27DCE7CD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5BEF2F3-CBAC-26A9-C8C9-846C9FB7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88E5B6-FC45-1169-42D3-424AC3B85818}"/>
              </a:ext>
            </a:extLst>
          </p:cNvPr>
          <p:cNvSpPr>
            <a:spLocks noGrp="1"/>
          </p:cNvSpPr>
          <p:nvPr>
            <p:ph type="title"/>
          </p:nvPr>
        </p:nvSpPr>
        <p:spPr>
          <a:xfrm>
            <a:off x="1371599" y="294538"/>
            <a:ext cx="9895951" cy="1033669"/>
          </a:xfrm>
        </p:spPr>
        <p:txBody>
          <a:bodyPr>
            <a:normAutofit/>
          </a:bodyPr>
          <a:lstStyle/>
          <a:p>
            <a:r>
              <a:rPr lang="en-US" sz="4000" dirty="0">
                <a:solidFill>
                  <a:schemeClr val="bg1"/>
                </a:solidFill>
              </a:rPr>
              <a:t>Conclusion</a:t>
            </a:r>
          </a:p>
        </p:txBody>
      </p:sp>
      <p:sp>
        <p:nvSpPr>
          <p:cNvPr id="7" name="Content Placeholder 6">
            <a:extLst>
              <a:ext uri="{FF2B5EF4-FFF2-40B4-BE49-F238E27FC236}">
                <a16:creationId xmlns:a16="http://schemas.microsoft.com/office/drawing/2014/main" id="{53C5F69F-BD07-9628-F27E-D0A1C1C26AFF}"/>
              </a:ext>
            </a:extLst>
          </p:cNvPr>
          <p:cNvSpPr>
            <a:spLocks noGrp="1"/>
          </p:cNvSpPr>
          <p:nvPr>
            <p:ph idx="1"/>
          </p:nvPr>
        </p:nvSpPr>
        <p:spPr/>
        <p:txBody>
          <a:bodyPr/>
          <a:lstStyle/>
          <a:p>
            <a:pPr marL="0" indent="0">
              <a:buNone/>
            </a:pPr>
            <a:r>
              <a:rPr lang="en-US" sz="1800" b="1" dirty="0">
                <a:solidFill>
                  <a:schemeClr val="accent1">
                    <a:lumMod val="50000"/>
                  </a:schemeClr>
                </a:solidFill>
              </a:rPr>
              <a:t>Key Takeaways</a:t>
            </a:r>
          </a:p>
          <a:p>
            <a:pPr lvl="1"/>
            <a:r>
              <a:rPr lang="en-US" sz="1800" dirty="0">
                <a:solidFill>
                  <a:schemeClr val="accent1">
                    <a:lumMod val="50000"/>
                  </a:schemeClr>
                </a:solidFill>
              </a:rPr>
              <a:t>GAP’s customers segment into </a:t>
            </a:r>
            <a:r>
              <a:rPr lang="en-US" sz="1800" b="1" dirty="0">
                <a:solidFill>
                  <a:schemeClr val="accent1">
                    <a:lumMod val="50000"/>
                  </a:schemeClr>
                </a:solidFill>
              </a:rPr>
              <a:t>four distinct clusters</a:t>
            </a:r>
            <a:r>
              <a:rPr lang="en-US" sz="1800" dirty="0">
                <a:solidFill>
                  <a:schemeClr val="accent1">
                    <a:lumMod val="50000"/>
                  </a:schemeClr>
                </a:solidFill>
              </a:rPr>
              <a:t>:</a:t>
            </a:r>
          </a:p>
          <a:p>
            <a:pPr lvl="2"/>
            <a:r>
              <a:rPr lang="en-US" sz="1800" dirty="0">
                <a:solidFill>
                  <a:schemeClr val="accent1">
                    <a:lumMod val="50000"/>
                  </a:schemeClr>
                </a:solidFill>
              </a:rPr>
              <a:t>Value Seekers, Sustainability Advocates, Pragmatic Minimalists, and Quality Enthusiasts.</a:t>
            </a:r>
          </a:p>
          <a:p>
            <a:pPr lvl="1"/>
            <a:r>
              <a:rPr lang="en-US" sz="1800" dirty="0">
                <a:solidFill>
                  <a:schemeClr val="accent1">
                    <a:lumMod val="50000"/>
                  </a:schemeClr>
                </a:solidFill>
              </a:rPr>
              <a:t>Each cluster offers </a:t>
            </a:r>
            <a:r>
              <a:rPr lang="en-US" sz="1800" b="1" dirty="0">
                <a:solidFill>
                  <a:schemeClr val="accent1">
                    <a:lumMod val="50000"/>
                  </a:schemeClr>
                </a:solidFill>
              </a:rPr>
              <a:t>actionable insights</a:t>
            </a:r>
            <a:r>
              <a:rPr lang="en-US" sz="1800" dirty="0">
                <a:solidFill>
                  <a:schemeClr val="accent1">
                    <a:lumMod val="50000"/>
                  </a:schemeClr>
                </a:solidFill>
              </a:rPr>
              <a:t> for targeted marketing and product strategies.</a:t>
            </a:r>
          </a:p>
          <a:p>
            <a:pPr lvl="1"/>
            <a:r>
              <a:rPr lang="en-US" sz="1800" dirty="0">
                <a:solidFill>
                  <a:schemeClr val="accent1">
                    <a:lumMod val="50000"/>
                  </a:schemeClr>
                </a:solidFill>
              </a:rPr>
              <a:t>The segmentation highlights opportunities for </a:t>
            </a:r>
            <a:r>
              <a:rPr lang="en-US" sz="1800" b="1" dirty="0">
                <a:solidFill>
                  <a:schemeClr val="accent1">
                    <a:lumMod val="50000"/>
                  </a:schemeClr>
                </a:solidFill>
              </a:rPr>
              <a:t>growth in eco-conscious and quality-focused demographics.</a:t>
            </a:r>
            <a:endParaRPr lang="en-US" sz="1800" dirty="0">
              <a:solidFill>
                <a:schemeClr val="accent1">
                  <a:lumMod val="50000"/>
                </a:schemeClr>
              </a:solidFill>
            </a:endParaRPr>
          </a:p>
          <a:p>
            <a:pPr marL="0" indent="0">
              <a:buNone/>
            </a:pPr>
            <a:r>
              <a:rPr lang="en-US" sz="1800" b="1" dirty="0">
                <a:solidFill>
                  <a:schemeClr val="accent1">
                    <a:lumMod val="50000"/>
                  </a:schemeClr>
                </a:solidFill>
              </a:rPr>
              <a:t>Next Steps</a:t>
            </a:r>
          </a:p>
          <a:p>
            <a:pPr lvl="1"/>
            <a:r>
              <a:rPr lang="en-US" sz="1800" b="1" dirty="0">
                <a:solidFill>
                  <a:schemeClr val="accent1">
                    <a:lumMod val="50000"/>
                  </a:schemeClr>
                </a:solidFill>
              </a:rPr>
              <a:t>Targeted Marketing Campaigns</a:t>
            </a:r>
            <a:r>
              <a:rPr lang="en-US" sz="1800" dirty="0">
                <a:solidFill>
                  <a:schemeClr val="accent1">
                    <a:lumMod val="50000"/>
                  </a:schemeClr>
                </a:solidFill>
              </a:rPr>
              <a:t>:</a:t>
            </a:r>
          </a:p>
          <a:p>
            <a:pPr lvl="2"/>
            <a:r>
              <a:rPr lang="en-US" sz="1800" dirty="0">
                <a:solidFill>
                  <a:schemeClr val="accent1">
                    <a:lumMod val="50000"/>
                  </a:schemeClr>
                </a:solidFill>
              </a:rPr>
              <a:t>Develop promotions tailored to the preferences of each cluster.</a:t>
            </a:r>
          </a:p>
          <a:p>
            <a:pPr lvl="1"/>
            <a:r>
              <a:rPr lang="en-US" sz="1800" b="1" dirty="0">
                <a:solidFill>
                  <a:schemeClr val="accent1">
                    <a:lumMod val="50000"/>
                  </a:schemeClr>
                </a:solidFill>
              </a:rPr>
              <a:t>Sustainability Initiatives</a:t>
            </a:r>
            <a:r>
              <a:rPr lang="en-US" sz="1800" dirty="0">
                <a:solidFill>
                  <a:schemeClr val="accent1">
                    <a:lumMod val="50000"/>
                  </a:schemeClr>
                </a:solidFill>
              </a:rPr>
              <a:t>:</a:t>
            </a:r>
          </a:p>
          <a:p>
            <a:pPr lvl="2"/>
            <a:r>
              <a:rPr lang="en-US" sz="1800" dirty="0">
                <a:solidFill>
                  <a:schemeClr val="accent1">
                    <a:lumMod val="50000"/>
                  </a:schemeClr>
                </a:solidFill>
              </a:rPr>
              <a:t>Launch eco-friendly product lines to attract Sustainability Advocates.</a:t>
            </a:r>
          </a:p>
          <a:p>
            <a:pPr lvl="1"/>
            <a:r>
              <a:rPr lang="en-US" sz="1800" b="1" dirty="0">
                <a:solidFill>
                  <a:schemeClr val="accent1">
                    <a:lumMod val="50000"/>
                  </a:schemeClr>
                </a:solidFill>
              </a:rPr>
              <a:t>Loyalty Programs</a:t>
            </a:r>
            <a:r>
              <a:rPr lang="en-US" sz="1800" dirty="0">
                <a:solidFill>
                  <a:schemeClr val="accent1">
                    <a:lumMod val="50000"/>
                  </a:schemeClr>
                </a:solidFill>
              </a:rPr>
              <a:t>:</a:t>
            </a:r>
          </a:p>
          <a:p>
            <a:pPr lvl="2"/>
            <a:r>
              <a:rPr lang="en-US" sz="1800" dirty="0">
                <a:solidFill>
                  <a:schemeClr val="accent1">
                    <a:lumMod val="50000"/>
                  </a:schemeClr>
                </a:solidFill>
              </a:rPr>
              <a:t>Create incentives for Quality Enthusiasts to drive long-term engagement.</a:t>
            </a:r>
          </a:p>
        </p:txBody>
      </p:sp>
    </p:spTree>
    <p:extLst>
      <p:ext uri="{BB962C8B-B14F-4D97-AF65-F5344CB8AC3E}">
        <p14:creationId xmlns:p14="http://schemas.microsoft.com/office/powerpoint/2010/main" val="800587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6" name="Rectangle 18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FCCFCF-0673-C577-F23B-7CCCCF165B16}"/>
              </a:ext>
            </a:extLst>
          </p:cNvPr>
          <p:cNvSpPr>
            <a:spLocks noGrp="1"/>
          </p:cNvSpPr>
          <p:nvPr>
            <p:ph type="title"/>
          </p:nvPr>
        </p:nvSpPr>
        <p:spPr>
          <a:xfrm>
            <a:off x="1371599" y="294538"/>
            <a:ext cx="9895951" cy="1033669"/>
          </a:xfrm>
        </p:spPr>
        <p:txBody>
          <a:bodyPr>
            <a:normAutofit/>
          </a:bodyPr>
          <a:lstStyle/>
          <a:p>
            <a:r>
              <a:rPr lang="en-US" sz="3600" dirty="0">
                <a:solidFill>
                  <a:srgbClr val="FFFFFF"/>
                </a:solidFill>
              </a:rPr>
              <a:t>Objective</a:t>
            </a:r>
          </a:p>
        </p:txBody>
      </p:sp>
      <p:pic>
        <p:nvPicPr>
          <p:cNvPr id="8" name="Picture 4" descr="A blue and white logo with Gap Inc. in the background&#10;&#10;Description automatically generated">
            <a:extLst>
              <a:ext uri="{FF2B5EF4-FFF2-40B4-BE49-F238E27FC236}">
                <a16:creationId xmlns:a16="http://schemas.microsoft.com/office/drawing/2014/main" id="{E59827B0-2A58-FFD8-C37B-5BD801827C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 b="-3"/>
          <a:stretch/>
        </p:blipFill>
        <p:spPr bwMode="auto">
          <a:xfrm>
            <a:off x="7632292" y="2257635"/>
            <a:ext cx="3535083" cy="3535083"/>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9" name="Content Placeholder 6">
            <a:extLst>
              <a:ext uri="{FF2B5EF4-FFF2-40B4-BE49-F238E27FC236}">
                <a16:creationId xmlns:a16="http://schemas.microsoft.com/office/drawing/2014/main" id="{15877E0C-2360-3F3B-8286-34E7CAE4B074}"/>
              </a:ext>
            </a:extLst>
          </p:cNvPr>
          <p:cNvSpPr txBox="1">
            <a:spLocks/>
          </p:cNvSpPr>
          <p:nvPr/>
        </p:nvSpPr>
        <p:spPr>
          <a:xfrm>
            <a:off x="808704" y="2045356"/>
            <a:ext cx="60148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chemeClr val="accent1">
                    <a:lumMod val="50000"/>
                  </a:schemeClr>
                </a:solidFill>
              </a:rPr>
              <a:t>Goal:  </a:t>
            </a:r>
            <a:r>
              <a:rPr lang="en-US" sz="1800" dirty="0">
                <a:solidFill>
                  <a:schemeClr val="accent1">
                    <a:lumMod val="50000"/>
                  </a:schemeClr>
                </a:solidFill>
              </a:rPr>
              <a:t>Analyze GAP brand customers' demographics, behaviors, and preferences to uncover actionable insights.</a:t>
            </a:r>
          </a:p>
          <a:p>
            <a:pPr marL="0" indent="0">
              <a:buFont typeface="Arial" panose="020B0604020202020204" pitchFamily="34" charset="0"/>
              <a:buNone/>
            </a:pPr>
            <a:r>
              <a:rPr lang="en-US" sz="1800" b="1" dirty="0">
                <a:solidFill>
                  <a:schemeClr val="accent1">
                    <a:lumMod val="50000"/>
                  </a:schemeClr>
                </a:solidFill>
              </a:rPr>
              <a:t>Outcome:</a:t>
            </a:r>
          </a:p>
          <a:p>
            <a:r>
              <a:rPr lang="en-US" sz="1800" dirty="0">
                <a:solidFill>
                  <a:schemeClr val="accent1">
                    <a:lumMod val="50000"/>
                  </a:schemeClr>
                </a:solidFill>
              </a:rPr>
              <a:t>Identify key customer segments for GAP Jeans.</a:t>
            </a:r>
          </a:p>
          <a:p>
            <a:r>
              <a:rPr lang="en-US" sz="1800" dirty="0">
                <a:solidFill>
                  <a:schemeClr val="accent1">
                    <a:lumMod val="50000"/>
                  </a:schemeClr>
                </a:solidFill>
              </a:rPr>
              <a:t>Provide strategies for targeted marketing, loyalty improvement, and product development.</a:t>
            </a:r>
          </a:p>
        </p:txBody>
      </p:sp>
    </p:spTree>
    <p:extLst>
      <p:ext uri="{BB962C8B-B14F-4D97-AF65-F5344CB8AC3E}">
        <p14:creationId xmlns:p14="http://schemas.microsoft.com/office/powerpoint/2010/main" val="164389916"/>
      </p:ext>
    </p:extLst>
  </p:cSld>
  <p:clrMapOvr>
    <a:masterClrMapping/>
  </p:clrMapOvr>
  <mc:AlternateContent xmlns:mc="http://schemas.openxmlformats.org/markup-compatibility/2006" xmlns:p14="http://schemas.microsoft.com/office/powerpoint/2010/main">
    <mc:Choice Requires="p14">
      <p:transition spd="slow" p14:dur="2000" advTm="21896"/>
    </mc:Choice>
    <mc:Fallback xmlns="">
      <p:transition spd="slow" advTm="2189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3F3FCD-6D15-5E28-6BFF-D968E9B14A3F}"/>
            </a:ext>
          </a:extLst>
        </p:cNvPr>
        <p:cNvGrpSpPr/>
        <p:nvPr/>
      </p:nvGrpSpPr>
      <p:grpSpPr>
        <a:xfrm>
          <a:off x="0" y="0"/>
          <a:ext cx="0" cy="0"/>
          <a:chOff x="0" y="0"/>
          <a:chExt cx="0" cy="0"/>
        </a:xfrm>
      </p:grpSpPr>
      <p:sp useBgFill="1">
        <p:nvSpPr>
          <p:cNvPr id="186" name="Rectangle 185">
            <a:extLst>
              <a:ext uri="{FF2B5EF4-FFF2-40B4-BE49-F238E27FC236}">
                <a16:creationId xmlns:a16="http://schemas.microsoft.com/office/drawing/2014/main" id="{A48296A7-6777-9A13-3F0E-E5D40D622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5E5D9AD6-8F0F-A5AF-EFA6-1657AB257B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453F2150-7156-7806-DDA3-8E15B29A8D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507312A0-58ED-C79B-6855-CD22E979CE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9F806EF5-8130-A196-C264-102AAC76FF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353169-3B27-5D14-875E-86211CEF12DC}"/>
              </a:ext>
            </a:extLst>
          </p:cNvPr>
          <p:cNvSpPr>
            <a:spLocks noGrp="1"/>
          </p:cNvSpPr>
          <p:nvPr>
            <p:ph type="title"/>
          </p:nvPr>
        </p:nvSpPr>
        <p:spPr>
          <a:xfrm>
            <a:off x="1371599" y="294538"/>
            <a:ext cx="9895951" cy="1033669"/>
          </a:xfrm>
        </p:spPr>
        <p:txBody>
          <a:bodyPr>
            <a:normAutofit/>
          </a:bodyPr>
          <a:lstStyle/>
          <a:p>
            <a:r>
              <a:rPr lang="en-US" sz="3600" dirty="0">
                <a:solidFill>
                  <a:srgbClr val="FFFFFF"/>
                </a:solidFill>
              </a:rPr>
              <a:t>Approach to Market Segmentation Analysis</a:t>
            </a:r>
          </a:p>
        </p:txBody>
      </p:sp>
      <p:sp>
        <p:nvSpPr>
          <p:cNvPr id="99" name="Content Placeholder 2">
            <a:extLst>
              <a:ext uri="{FF2B5EF4-FFF2-40B4-BE49-F238E27FC236}">
                <a16:creationId xmlns:a16="http://schemas.microsoft.com/office/drawing/2014/main" id="{58413B72-F949-2414-EE3F-5FB03F0D05FE}"/>
              </a:ext>
            </a:extLst>
          </p:cNvPr>
          <p:cNvSpPr>
            <a:spLocks noGrp="1"/>
          </p:cNvSpPr>
          <p:nvPr>
            <p:ph idx="1"/>
          </p:nvPr>
        </p:nvSpPr>
        <p:spPr>
          <a:xfrm>
            <a:off x="1371599" y="2318197"/>
            <a:ext cx="9724031" cy="3683358"/>
          </a:xfrm>
        </p:spPr>
        <p:txBody>
          <a:bodyPr anchor="ctr">
            <a:noAutofit/>
          </a:bodyPr>
          <a:lstStyle/>
          <a:p>
            <a:r>
              <a:rPr lang="en-US" sz="1800" b="1" dirty="0">
                <a:solidFill>
                  <a:schemeClr val="tx2">
                    <a:lumMod val="90000"/>
                    <a:lumOff val="10000"/>
                  </a:schemeClr>
                </a:solidFill>
              </a:rPr>
              <a:t>Data: </a:t>
            </a:r>
            <a:r>
              <a:rPr lang="en-US" sz="1800" dirty="0">
                <a:solidFill>
                  <a:schemeClr val="tx2">
                    <a:lumMod val="90000"/>
                    <a:lumOff val="10000"/>
                  </a:schemeClr>
                </a:solidFill>
              </a:rPr>
              <a:t>Insights from the Simmons National Consumer Survey, focusing on consumer attitudinal behaviors and lifestyle preferences. </a:t>
            </a:r>
          </a:p>
          <a:p>
            <a:r>
              <a:rPr lang="en-US" sz="1800" b="1" dirty="0">
                <a:solidFill>
                  <a:schemeClr val="tx2">
                    <a:lumMod val="90000"/>
                    <a:lumOff val="10000"/>
                  </a:schemeClr>
                </a:solidFill>
              </a:rPr>
              <a:t>Analytic Techniques:</a:t>
            </a:r>
            <a:endParaRPr lang="en-US" sz="1800" dirty="0">
              <a:solidFill>
                <a:schemeClr val="tx2">
                  <a:lumMod val="90000"/>
                  <a:lumOff val="10000"/>
                </a:schemeClr>
              </a:solidFill>
            </a:endParaRPr>
          </a:p>
          <a:p>
            <a:pPr lvl="1"/>
            <a:r>
              <a:rPr lang="en-US" sz="1800" b="1" dirty="0">
                <a:solidFill>
                  <a:schemeClr val="tx2">
                    <a:lumMod val="90000"/>
                    <a:lumOff val="10000"/>
                  </a:schemeClr>
                </a:solidFill>
              </a:rPr>
              <a:t>Dimensionality Reduction : </a:t>
            </a:r>
            <a:r>
              <a:rPr lang="en-US" sz="1800" dirty="0">
                <a:solidFill>
                  <a:schemeClr val="tx2">
                    <a:lumMod val="90000"/>
                    <a:lumOff val="10000"/>
                  </a:schemeClr>
                </a:solidFill>
              </a:rPr>
              <a:t>Simplifies complex data by creating abstract constructs that represent key consumer behaviors and preferences.</a:t>
            </a:r>
          </a:p>
          <a:p>
            <a:pPr lvl="1"/>
            <a:r>
              <a:rPr lang="en-US" sz="1800" b="1" dirty="0">
                <a:solidFill>
                  <a:schemeClr val="tx2">
                    <a:lumMod val="90000"/>
                    <a:lumOff val="10000"/>
                  </a:schemeClr>
                </a:solidFill>
              </a:rPr>
              <a:t>K-Means Clustering:</a:t>
            </a:r>
            <a:r>
              <a:rPr lang="en-US" sz="1800" dirty="0">
                <a:solidFill>
                  <a:schemeClr val="tx2">
                    <a:lumMod val="90000"/>
                    <a:lumOff val="10000"/>
                  </a:schemeClr>
                </a:solidFill>
              </a:rPr>
              <a:t> Segments consumers based on single driver variables and PCA-derived factors to identify distinct behavioral groups.</a:t>
            </a:r>
          </a:p>
          <a:p>
            <a:pPr lvl="1"/>
            <a:r>
              <a:rPr lang="en-US" sz="1800" b="1" dirty="0">
                <a:solidFill>
                  <a:schemeClr val="tx2">
                    <a:lumMod val="90000"/>
                    <a:lumOff val="10000"/>
                  </a:schemeClr>
                </a:solidFill>
              </a:rPr>
              <a:t>Gap Analysis:</a:t>
            </a:r>
            <a:r>
              <a:rPr lang="en-US" sz="1800" dirty="0">
                <a:solidFill>
                  <a:schemeClr val="tx2">
                    <a:lumMod val="90000"/>
                    <a:lumOff val="10000"/>
                  </a:schemeClr>
                </a:solidFill>
              </a:rPr>
              <a:t> Ensures clusters are meaningfully distinct for effective segmentation.</a:t>
            </a:r>
          </a:p>
          <a:p>
            <a:pPr lvl="1"/>
            <a:r>
              <a:rPr lang="en-US" sz="1800" b="1" dirty="0">
                <a:solidFill>
                  <a:schemeClr val="tx2">
                    <a:lumMod val="90000"/>
                    <a:lumOff val="10000"/>
                  </a:schemeClr>
                </a:solidFill>
              </a:rPr>
              <a:t>Cluster Selection &amp; Cluster Profiling : </a:t>
            </a:r>
            <a:r>
              <a:rPr lang="en-US" sz="1800" dirty="0">
                <a:solidFill>
                  <a:schemeClr val="tx2">
                    <a:lumMod val="90000"/>
                    <a:lumOff val="10000"/>
                  </a:schemeClr>
                </a:solidFill>
              </a:rPr>
              <a:t>The optimal cluster solution is identified based on clear differentiation across clusters using K-Means and Gap Analysis. Selected clusters are then analyzed with descriptive variables to extract actionable insights.</a:t>
            </a:r>
          </a:p>
        </p:txBody>
      </p:sp>
    </p:spTree>
    <p:extLst>
      <p:ext uri="{BB962C8B-B14F-4D97-AF65-F5344CB8AC3E}">
        <p14:creationId xmlns:p14="http://schemas.microsoft.com/office/powerpoint/2010/main" val="1139808250"/>
      </p:ext>
    </p:extLst>
  </p:cSld>
  <p:clrMapOvr>
    <a:masterClrMapping/>
  </p:clrMapOvr>
  <mc:AlternateContent xmlns:mc="http://schemas.openxmlformats.org/markup-compatibility/2006" xmlns:p14="http://schemas.microsoft.com/office/powerpoint/2010/main">
    <mc:Choice Requires="p14">
      <p:transition spd="slow" p14:dur="2000" advTm="27612"/>
    </mc:Choice>
    <mc:Fallback xmlns="">
      <p:transition spd="slow" advTm="2761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DBF834-566E-C04D-69A1-24D90ABC4732}"/>
              </a:ext>
            </a:extLst>
          </p:cNvPr>
          <p:cNvSpPr>
            <a:spLocks noGrp="1"/>
          </p:cNvSpPr>
          <p:nvPr>
            <p:ph type="title"/>
          </p:nvPr>
        </p:nvSpPr>
        <p:spPr>
          <a:xfrm>
            <a:off x="1371599" y="294538"/>
            <a:ext cx="9895951" cy="1033669"/>
          </a:xfrm>
        </p:spPr>
        <p:txBody>
          <a:bodyPr>
            <a:normAutofit fontScale="90000"/>
          </a:bodyPr>
          <a:lstStyle/>
          <a:p>
            <a:r>
              <a:rPr lang="en-US" sz="4000" dirty="0">
                <a:solidFill>
                  <a:srgbClr val="FFFFFF"/>
                </a:solidFill>
              </a:rPr>
              <a:t> Variable Selection | Target &amp; Single Driver Variables </a:t>
            </a:r>
          </a:p>
        </p:txBody>
      </p:sp>
      <p:sp>
        <p:nvSpPr>
          <p:cNvPr id="3" name="Content Placeholder 2">
            <a:extLst>
              <a:ext uri="{FF2B5EF4-FFF2-40B4-BE49-F238E27FC236}">
                <a16:creationId xmlns:a16="http://schemas.microsoft.com/office/drawing/2014/main" id="{7BF0A984-D9AD-3159-F517-6F77213E3114}"/>
              </a:ext>
            </a:extLst>
          </p:cNvPr>
          <p:cNvSpPr>
            <a:spLocks noGrp="1"/>
          </p:cNvSpPr>
          <p:nvPr>
            <p:ph idx="1"/>
          </p:nvPr>
        </p:nvSpPr>
        <p:spPr>
          <a:xfrm>
            <a:off x="1371599" y="2318197"/>
            <a:ext cx="9724031" cy="3683358"/>
          </a:xfrm>
        </p:spPr>
        <p:txBody>
          <a:bodyPr anchor="ctr">
            <a:normAutofit lnSpcReduction="10000"/>
          </a:bodyPr>
          <a:lstStyle/>
          <a:p>
            <a:r>
              <a:rPr lang="en-US" sz="1600" dirty="0">
                <a:solidFill>
                  <a:schemeClr val="tx2">
                    <a:lumMod val="90000"/>
                    <a:lumOff val="10000"/>
                  </a:schemeClr>
                </a:solidFill>
                <a:latin typeface="+mj-lt"/>
              </a:rPr>
              <a:t>‘ If GAP brand was bought in past 12 months’ is selected as target variable</a:t>
            </a:r>
          </a:p>
          <a:p>
            <a:r>
              <a:rPr lang="en-US" sz="1600" dirty="0">
                <a:solidFill>
                  <a:schemeClr val="tx2">
                    <a:lumMod val="90000"/>
                    <a:lumOff val="10000"/>
                  </a:schemeClr>
                </a:solidFill>
                <a:latin typeface="+mj-lt"/>
              </a:rPr>
              <a:t>Further selected five key attitudinal variables to which might get good understanding of customer behavior</a:t>
            </a:r>
          </a:p>
          <a:p>
            <a:pPr lvl="1"/>
            <a:r>
              <a:rPr lang="en-US" sz="1600" b="1" dirty="0">
                <a:solidFill>
                  <a:schemeClr val="tx2">
                    <a:lumMod val="90000"/>
                    <a:lumOff val="10000"/>
                  </a:schemeClr>
                </a:solidFill>
                <a:latin typeface="+mj-lt"/>
              </a:rPr>
              <a:t>Stick with Classic Styles </a:t>
            </a:r>
          </a:p>
          <a:p>
            <a:pPr lvl="1"/>
            <a:r>
              <a:rPr lang="en-US" sz="1600" b="1" dirty="0">
                <a:solidFill>
                  <a:schemeClr val="tx2">
                    <a:lumMod val="90000"/>
                    <a:lumOff val="10000"/>
                  </a:schemeClr>
                </a:solidFill>
                <a:latin typeface="+mj-lt"/>
              </a:rPr>
              <a:t>Like to Keep Up with the Latest Fashions</a:t>
            </a:r>
            <a:endParaRPr lang="en-US" sz="1600" dirty="0">
              <a:solidFill>
                <a:schemeClr val="tx2">
                  <a:lumMod val="90000"/>
                  <a:lumOff val="10000"/>
                </a:schemeClr>
              </a:solidFill>
              <a:latin typeface="+mj-lt"/>
            </a:endParaRPr>
          </a:p>
          <a:p>
            <a:pPr lvl="1"/>
            <a:r>
              <a:rPr lang="en-US" sz="1600" b="1" dirty="0">
                <a:solidFill>
                  <a:schemeClr val="tx2">
                    <a:lumMod val="90000"/>
                    <a:lumOff val="10000"/>
                  </a:schemeClr>
                </a:solidFill>
                <a:latin typeface="+mj-lt"/>
              </a:rPr>
              <a:t>Dress to Please Myself</a:t>
            </a:r>
            <a:endParaRPr lang="en-US" sz="1600" dirty="0">
              <a:solidFill>
                <a:schemeClr val="tx2">
                  <a:lumMod val="90000"/>
                  <a:lumOff val="10000"/>
                </a:schemeClr>
              </a:solidFill>
              <a:latin typeface="+mj-lt"/>
            </a:endParaRPr>
          </a:p>
          <a:p>
            <a:pPr lvl="1"/>
            <a:r>
              <a:rPr lang="en-US" sz="1600" b="1" dirty="0">
                <a:solidFill>
                  <a:schemeClr val="tx2">
                    <a:lumMod val="90000"/>
                    <a:lumOff val="10000"/>
                  </a:schemeClr>
                </a:solidFill>
                <a:latin typeface="+mj-lt"/>
              </a:rPr>
              <a:t>Have Favorite Clothing Brands</a:t>
            </a:r>
            <a:endParaRPr lang="en-US" sz="1600" dirty="0">
              <a:solidFill>
                <a:schemeClr val="tx2">
                  <a:lumMod val="90000"/>
                  <a:lumOff val="10000"/>
                </a:schemeClr>
              </a:solidFill>
              <a:latin typeface="+mj-lt"/>
            </a:endParaRPr>
          </a:p>
          <a:p>
            <a:pPr lvl="1"/>
            <a:r>
              <a:rPr lang="en-US" sz="1600" b="1" dirty="0">
                <a:solidFill>
                  <a:schemeClr val="tx2">
                    <a:lumMod val="90000"/>
                    <a:lumOff val="10000"/>
                  </a:schemeClr>
                </a:solidFill>
                <a:latin typeface="+mj-lt"/>
              </a:rPr>
              <a:t>Everything I Wear is the Highest Quality</a:t>
            </a:r>
            <a:endParaRPr lang="en-US" sz="1600" dirty="0">
              <a:solidFill>
                <a:schemeClr val="tx2">
                  <a:lumMod val="90000"/>
                  <a:lumOff val="10000"/>
                </a:schemeClr>
              </a:solidFill>
              <a:latin typeface="+mj-lt"/>
            </a:endParaRPr>
          </a:p>
          <a:p>
            <a:r>
              <a:rPr lang="en-US" sz="1600" dirty="0">
                <a:solidFill>
                  <a:schemeClr val="tx2">
                    <a:lumMod val="90000"/>
                    <a:lumOff val="10000"/>
                  </a:schemeClr>
                </a:solidFill>
                <a:latin typeface="+mj-lt"/>
              </a:rPr>
              <a:t>These statements reflect consumer motivations, such as:</a:t>
            </a:r>
          </a:p>
          <a:p>
            <a:pPr lvl="1"/>
            <a:r>
              <a:rPr lang="en-US" sz="1600" b="1" dirty="0">
                <a:solidFill>
                  <a:schemeClr val="tx2">
                    <a:lumMod val="90000"/>
                    <a:lumOff val="10000"/>
                  </a:schemeClr>
                </a:solidFill>
                <a:latin typeface="+mj-lt"/>
              </a:rPr>
              <a:t>Fashion Preferences</a:t>
            </a:r>
            <a:endParaRPr lang="en-US" sz="1600" dirty="0">
              <a:solidFill>
                <a:schemeClr val="tx2">
                  <a:lumMod val="90000"/>
                  <a:lumOff val="10000"/>
                </a:schemeClr>
              </a:solidFill>
              <a:latin typeface="+mj-lt"/>
            </a:endParaRPr>
          </a:p>
          <a:p>
            <a:pPr lvl="1"/>
            <a:r>
              <a:rPr lang="en-US" sz="1600" b="1" dirty="0">
                <a:solidFill>
                  <a:schemeClr val="tx2">
                    <a:lumMod val="90000"/>
                    <a:lumOff val="10000"/>
                  </a:schemeClr>
                </a:solidFill>
                <a:latin typeface="+mj-lt"/>
              </a:rPr>
              <a:t>Brand Loyalty</a:t>
            </a:r>
            <a:endParaRPr lang="en-US" sz="1600" dirty="0">
              <a:solidFill>
                <a:schemeClr val="tx2">
                  <a:lumMod val="90000"/>
                  <a:lumOff val="10000"/>
                </a:schemeClr>
              </a:solidFill>
              <a:latin typeface="+mj-lt"/>
            </a:endParaRPr>
          </a:p>
          <a:p>
            <a:pPr lvl="1"/>
            <a:r>
              <a:rPr lang="en-US" sz="1600" b="1" dirty="0">
                <a:solidFill>
                  <a:schemeClr val="tx2">
                    <a:lumMod val="90000"/>
                    <a:lumOff val="10000"/>
                  </a:schemeClr>
                </a:solidFill>
                <a:latin typeface="+mj-lt"/>
              </a:rPr>
              <a:t>Attitudes Toward Quality</a:t>
            </a:r>
            <a:endParaRPr lang="en-US" sz="1600" dirty="0">
              <a:solidFill>
                <a:schemeClr val="tx2">
                  <a:lumMod val="90000"/>
                  <a:lumOff val="10000"/>
                </a:schemeClr>
              </a:solidFill>
              <a:latin typeface="+mj-lt"/>
            </a:endParaRPr>
          </a:p>
          <a:p>
            <a:r>
              <a:rPr lang="en-US" sz="1600" dirty="0">
                <a:solidFill>
                  <a:schemeClr val="tx2">
                    <a:lumMod val="90000"/>
                    <a:lumOff val="10000"/>
                  </a:schemeClr>
                </a:solidFill>
                <a:latin typeface="+mj-lt"/>
              </a:rPr>
              <a:t>By analyzing these variables, we uncover valuable insights into customer behavior and purchasing patterns, enhancing the precision of cluster identification.</a:t>
            </a:r>
          </a:p>
        </p:txBody>
      </p:sp>
    </p:spTree>
    <p:extLst>
      <p:ext uri="{BB962C8B-B14F-4D97-AF65-F5344CB8AC3E}">
        <p14:creationId xmlns:p14="http://schemas.microsoft.com/office/powerpoint/2010/main" val="3570306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0" name="Rectangle 1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650D9A-2DE3-05AA-9318-769C3DAA7389}"/>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Variable Selection  | Abstract Constructs </a:t>
            </a:r>
          </a:p>
        </p:txBody>
      </p:sp>
      <p:graphicFrame>
        <p:nvGraphicFramePr>
          <p:cNvPr id="32" name="Content Placeholder 2">
            <a:extLst>
              <a:ext uri="{FF2B5EF4-FFF2-40B4-BE49-F238E27FC236}">
                <a16:creationId xmlns:a16="http://schemas.microsoft.com/office/drawing/2014/main" id="{125E90EA-BEA5-323E-9FFF-AE6250080D39}"/>
              </a:ext>
            </a:extLst>
          </p:cNvPr>
          <p:cNvGraphicFramePr>
            <a:graphicFrameLocks noGrp="1"/>
          </p:cNvGraphicFramePr>
          <p:nvPr>
            <p:ph idx="1"/>
            <p:extLst>
              <p:ext uri="{D42A27DB-BD31-4B8C-83A1-F6EECF244321}">
                <p14:modId xmlns:p14="http://schemas.microsoft.com/office/powerpoint/2010/main" val="1287133567"/>
              </p:ext>
            </p:extLst>
          </p:nvPr>
        </p:nvGraphicFramePr>
        <p:xfrm>
          <a:off x="632085" y="18077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4022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08CA98-331E-E822-D7EA-2800999A6D14}"/>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9164C86-9D04-F713-D7A0-5859E1C671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8156208-C515-2804-3A23-3640B6648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19575F5-013F-BBE2-8026-965B5CE5B0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91DD4F2-EE81-2000-739F-5899B74B9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CF32C10-58C6-87A9-0CE4-1420EDAE0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AB2006-F2C9-9A7F-A8BC-6E1199AFF156}"/>
              </a:ext>
            </a:extLst>
          </p:cNvPr>
          <p:cNvSpPr>
            <a:spLocks noGrp="1"/>
          </p:cNvSpPr>
          <p:nvPr>
            <p:ph type="title"/>
          </p:nvPr>
        </p:nvSpPr>
        <p:spPr>
          <a:xfrm>
            <a:off x="1371599" y="294538"/>
            <a:ext cx="9895951" cy="1033669"/>
          </a:xfrm>
        </p:spPr>
        <p:txBody>
          <a:bodyPr>
            <a:normAutofit/>
          </a:bodyPr>
          <a:lstStyle/>
          <a:p>
            <a:r>
              <a:rPr lang="en-US" sz="3600" dirty="0">
                <a:solidFill>
                  <a:schemeClr val="bg1"/>
                </a:solidFill>
              </a:rPr>
              <a:t>Dimensionality Reduction | PCA – Eigen Value Table</a:t>
            </a:r>
          </a:p>
        </p:txBody>
      </p:sp>
      <p:graphicFrame>
        <p:nvGraphicFramePr>
          <p:cNvPr id="17" name="Content Placeholder 5">
            <a:extLst>
              <a:ext uri="{FF2B5EF4-FFF2-40B4-BE49-F238E27FC236}">
                <a16:creationId xmlns:a16="http://schemas.microsoft.com/office/drawing/2014/main" id="{99007474-E9BF-B687-3197-19A0474F95A5}"/>
              </a:ext>
            </a:extLst>
          </p:cNvPr>
          <p:cNvGraphicFramePr>
            <a:graphicFrameLocks/>
          </p:cNvGraphicFramePr>
          <p:nvPr>
            <p:extLst>
              <p:ext uri="{D42A27DB-BD31-4B8C-83A1-F6EECF244321}">
                <p14:modId xmlns:p14="http://schemas.microsoft.com/office/powerpoint/2010/main" val="1627410788"/>
              </p:ext>
            </p:extLst>
          </p:nvPr>
        </p:nvGraphicFramePr>
        <p:xfrm>
          <a:off x="1149717" y="2423821"/>
          <a:ext cx="5929422" cy="35197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8" name="Content Placeholder 3" descr="A screenshot of a graph&#10;&#10;Description automatically generated">
            <a:extLst>
              <a:ext uri="{FF2B5EF4-FFF2-40B4-BE49-F238E27FC236}">
                <a16:creationId xmlns:a16="http://schemas.microsoft.com/office/drawing/2014/main" id="{32BB173F-FD4E-EAEF-DE12-A38BD0DF5E4E}"/>
              </a:ext>
            </a:extLst>
          </p:cNvPr>
          <p:cNvPicPr>
            <a:picLocks noGrp="1" noChangeAspect="1"/>
          </p:cNvPicPr>
          <p:nvPr>
            <p:ph sz="half" idx="1"/>
          </p:nvPr>
        </p:nvPicPr>
        <p:blipFill>
          <a:blip r:embed="rId8"/>
          <a:srcRect l="-1" t="30443" r="2" b="10282"/>
          <a:stretch/>
        </p:blipFill>
        <p:spPr>
          <a:xfrm>
            <a:off x="7261675" y="2596329"/>
            <a:ext cx="4492150" cy="3249391"/>
          </a:xfrm>
          <a:prstGeom prst="rect">
            <a:avLst/>
          </a:prstGeom>
        </p:spPr>
      </p:pic>
    </p:spTree>
    <p:extLst>
      <p:ext uri="{BB962C8B-B14F-4D97-AF65-F5344CB8AC3E}">
        <p14:creationId xmlns:p14="http://schemas.microsoft.com/office/powerpoint/2010/main" val="2371918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E06AB2-F91F-7E58-D97E-DF5B1163309D}"/>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3F0AD0F-D94C-816E-9527-758EC58D0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E9BF2EC-68D3-DC16-3EE6-C8826A313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AA81D35-322B-6566-B213-C45CD0B4E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E6FD3C6-C5CC-CEC2-35CD-88E5AB6EE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1E4C9F8-9F44-5A74-E3EF-9A6D462CF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AE2775-14B8-5B65-3905-B26B0BF71933}"/>
              </a:ext>
            </a:extLst>
          </p:cNvPr>
          <p:cNvSpPr>
            <a:spLocks noGrp="1"/>
          </p:cNvSpPr>
          <p:nvPr>
            <p:ph type="title"/>
          </p:nvPr>
        </p:nvSpPr>
        <p:spPr>
          <a:xfrm>
            <a:off x="1371599" y="294538"/>
            <a:ext cx="9895951" cy="1033669"/>
          </a:xfrm>
        </p:spPr>
        <p:txBody>
          <a:bodyPr>
            <a:normAutofit/>
          </a:bodyPr>
          <a:lstStyle/>
          <a:p>
            <a:r>
              <a:rPr lang="en-US" sz="3600" dirty="0">
                <a:solidFill>
                  <a:schemeClr val="bg1"/>
                </a:solidFill>
              </a:rPr>
              <a:t>Dimensionality Reduction | PCA - Scree Plot</a:t>
            </a:r>
          </a:p>
        </p:txBody>
      </p:sp>
      <p:pic>
        <p:nvPicPr>
          <p:cNvPr id="10" name="Content Placeholder 9" descr="A graph on a white background&#10;&#10;Description automatically generated">
            <a:extLst>
              <a:ext uri="{FF2B5EF4-FFF2-40B4-BE49-F238E27FC236}">
                <a16:creationId xmlns:a16="http://schemas.microsoft.com/office/drawing/2014/main" id="{28B6CA2C-6345-89CA-37BA-4031177ADAE2}"/>
              </a:ext>
            </a:extLst>
          </p:cNvPr>
          <p:cNvPicPr>
            <a:picLocks noGrp="1" noChangeAspect="1"/>
          </p:cNvPicPr>
          <p:nvPr>
            <p:ph sz="half" idx="1"/>
          </p:nvPr>
        </p:nvPicPr>
        <p:blipFill>
          <a:blip r:embed="rId3"/>
          <a:stretch>
            <a:fillRect/>
          </a:stretch>
        </p:blipFill>
        <p:spPr>
          <a:xfrm>
            <a:off x="1366266" y="1825624"/>
            <a:ext cx="4402937" cy="4644001"/>
          </a:xfrm>
          <a:prstGeom prst="rect">
            <a:avLst/>
          </a:prstGeom>
          <a:solidFill>
            <a:schemeClr val="accent1">
              <a:lumMod val="50000"/>
            </a:schemeClr>
          </a:solidFill>
          <a:effectLst>
            <a:glow rad="101600">
              <a:srgbClr val="002060">
                <a:alpha val="60000"/>
              </a:srgbClr>
            </a:glow>
          </a:effectLst>
        </p:spPr>
      </p:pic>
      <p:graphicFrame>
        <p:nvGraphicFramePr>
          <p:cNvPr id="13" name="Diagram 12">
            <a:extLst>
              <a:ext uri="{FF2B5EF4-FFF2-40B4-BE49-F238E27FC236}">
                <a16:creationId xmlns:a16="http://schemas.microsoft.com/office/drawing/2014/main" id="{51010F6B-B6A2-CFAF-55DD-EEE87FC6D8BB}"/>
              </a:ext>
            </a:extLst>
          </p:cNvPr>
          <p:cNvGraphicFramePr/>
          <p:nvPr>
            <p:extLst>
              <p:ext uri="{D42A27DB-BD31-4B8C-83A1-F6EECF244321}">
                <p14:modId xmlns:p14="http://schemas.microsoft.com/office/powerpoint/2010/main" val="3863725918"/>
              </p:ext>
            </p:extLst>
          </p:nvPr>
        </p:nvGraphicFramePr>
        <p:xfrm>
          <a:off x="6781800" y="2307839"/>
          <a:ext cx="4653534" cy="36795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5" name="Straight Arrow Connector 4">
            <a:extLst>
              <a:ext uri="{FF2B5EF4-FFF2-40B4-BE49-F238E27FC236}">
                <a16:creationId xmlns:a16="http://schemas.microsoft.com/office/drawing/2014/main" id="{9A615541-F56C-2B80-0061-C038842F1693}"/>
              </a:ext>
            </a:extLst>
          </p:cNvPr>
          <p:cNvCxnSpPr>
            <a:cxnSpLocks/>
          </p:cNvCxnSpPr>
          <p:nvPr/>
        </p:nvCxnSpPr>
        <p:spPr>
          <a:xfrm flipH="1">
            <a:off x="3136491" y="4080389"/>
            <a:ext cx="11798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Oval 11">
            <a:extLst>
              <a:ext uri="{FF2B5EF4-FFF2-40B4-BE49-F238E27FC236}">
                <a16:creationId xmlns:a16="http://schemas.microsoft.com/office/drawing/2014/main" id="{5D6A5A52-2BF9-53AE-20EB-F83A1E38478E}"/>
              </a:ext>
            </a:extLst>
          </p:cNvPr>
          <p:cNvSpPr/>
          <p:nvPr/>
        </p:nvSpPr>
        <p:spPr>
          <a:xfrm>
            <a:off x="3136491" y="4807974"/>
            <a:ext cx="324464" cy="34411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6590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2DC780-ADCD-24B8-819F-CA0168C645AA}"/>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C196F9B-9219-E0AB-51C0-D56991EF81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EF1CC4C-8D5A-B3EF-F1BB-85F2C4AA9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4D98CC2-D742-A408-5B8B-A12B77918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D01429-8584-9CC0-2B1E-885C469DD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50E84C9-30AF-8BA4-AB8D-7DC721E4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0A62E3-51F2-0681-6EED-ADBA181A418F}"/>
              </a:ext>
            </a:extLst>
          </p:cNvPr>
          <p:cNvSpPr>
            <a:spLocks noGrp="1"/>
          </p:cNvSpPr>
          <p:nvPr>
            <p:ph type="title"/>
          </p:nvPr>
        </p:nvSpPr>
        <p:spPr>
          <a:xfrm>
            <a:off x="1371599" y="294538"/>
            <a:ext cx="9895951" cy="1033669"/>
          </a:xfrm>
        </p:spPr>
        <p:txBody>
          <a:bodyPr>
            <a:normAutofit fontScale="90000"/>
          </a:bodyPr>
          <a:lstStyle/>
          <a:p>
            <a:r>
              <a:rPr lang="en-US" sz="3600" dirty="0">
                <a:solidFill>
                  <a:schemeClr val="bg1"/>
                </a:solidFill>
              </a:rPr>
              <a:t>Dimensionality Reduction | PCA -  Factor Pattern Matrix</a:t>
            </a:r>
          </a:p>
        </p:txBody>
      </p:sp>
      <p:graphicFrame>
        <p:nvGraphicFramePr>
          <p:cNvPr id="4" name="Content Placeholder 3">
            <a:extLst>
              <a:ext uri="{FF2B5EF4-FFF2-40B4-BE49-F238E27FC236}">
                <a16:creationId xmlns:a16="http://schemas.microsoft.com/office/drawing/2014/main" id="{4BA30542-ADCD-CFD3-61CA-A3562C44F201}"/>
              </a:ext>
            </a:extLst>
          </p:cNvPr>
          <p:cNvGraphicFramePr>
            <a:graphicFrameLocks noGrp="1"/>
          </p:cNvGraphicFramePr>
          <p:nvPr>
            <p:ph idx="1"/>
            <p:extLst>
              <p:ext uri="{D42A27DB-BD31-4B8C-83A1-F6EECF244321}">
                <p14:modId xmlns:p14="http://schemas.microsoft.com/office/powerpoint/2010/main" val="3328319463"/>
              </p:ext>
            </p:extLst>
          </p:nvPr>
        </p:nvGraphicFramePr>
        <p:xfrm>
          <a:off x="1120262" y="2021064"/>
          <a:ext cx="5874775" cy="3683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Group 6">
            <a:extLst>
              <a:ext uri="{FF2B5EF4-FFF2-40B4-BE49-F238E27FC236}">
                <a16:creationId xmlns:a16="http://schemas.microsoft.com/office/drawing/2014/main" id="{13962178-F109-9649-90F9-677DB0F769AD}"/>
              </a:ext>
            </a:extLst>
          </p:cNvPr>
          <p:cNvGrpSpPr/>
          <p:nvPr/>
        </p:nvGrpSpPr>
        <p:grpSpPr>
          <a:xfrm>
            <a:off x="7958224" y="2415256"/>
            <a:ext cx="3202004" cy="2981288"/>
            <a:chOff x="6472844" y="2603435"/>
            <a:chExt cx="2925375" cy="2718464"/>
          </a:xfrm>
        </p:grpSpPr>
        <p:pic>
          <p:nvPicPr>
            <p:cNvPr id="5" name="Content Placeholder 4" descr="A screenshot of a computer&#10;&#10;Description automatically generated">
              <a:extLst>
                <a:ext uri="{FF2B5EF4-FFF2-40B4-BE49-F238E27FC236}">
                  <a16:creationId xmlns:a16="http://schemas.microsoft.com/office/drawing/2014/main" id="{4CD63EDE-6BF4-97C2-8F43-B478B8F3290F}"/>
                </a:ext>
              </a:extLst>
            </p:cNvPr>
            <p:cNvPicPr>
              <a:picLocks noChangeAspect="1"/>
            </p:cNvPicPr>
            <p:nvPr/>
          </p:nvPicPr>
          <p:blipFill>
            <a:blip r:embed="rId8"/>
            <a:srcRect l="-1" r="77156"/>
            <a:stretch/>
          </p:blipFill>
          <p:spPr>
            <a:xfrm>
              <a:off x="6472844" y="2603435"/>
              <a:ext cx="1717428" cy="2718464"/>
            </a:xfrm>
            <a:prstGeom prst="rect">
              <a:avLst/>
            </a:prstGeom>
            <a:ln/>
          </p:spPr>
          <p:style>
            <a:lnRef idx="3">
              <a:schemeClr val="lt1"/>
            </a:lnRef>
            <a:fillRef idx="1">
              <a:schemeClr val="accent1"/>
            </a:fillRef>
            <a:effectRef idx="1">
              <a:schemeClr val="accent1"/>
            </a:effectRef>
            <a:fontRef idx="minor">
              <a:schemeClr val="lt1"/>
            </a:fontRef>
          </p:style>
        </p:pic>
        <p:pic>
          <p:nvPicPr>
            <p:cNvPr id="6" name="Content Placeholder 4" descr="A screenshot of a computer&#10;&#10;Description automatically generated">
              <a:extLst>
                <a:ext uri="{FF2B5EF4-FFF2-40B4-BE49-F238E27FC236}">
                  <a16:creationId xmlns:a16="http://schemas.microsoft.com/office/drawing/2014/main" id="{3CD8F649-B7A7-2D5C-7901-4BC9BE5F4285}"/>
                </a:ext>
              </a:extLst>
            </p:cNvPr>
            <p:cNvPicPr>
              <a:picLocks noChangeAspect="1"/>
            </p:cNvPicPr>
            <p:nvPr/>
          </p:nvPicPr>
          <p:blipFill>
            <a:blip r:embed="rId8"/>
            <a:srcRect l="65023" r="17911"/>
            <a:stretch/>
          </p:blipFill>
          <p:spPr>
            <a:xfrm>
              <a:off x="8115299" y="2603435"/>
              <a:ext cx="1282920" cy="2718464"/>
            </a:xfrm>
            <a:prstGeom prst="rect">
              <a:avLst/>
            </a:prstGeom>
            <a:ln/>
          </p:spPr>
          <p:style>
            <a:lnRef idx="3">
              <a:schemeClr val="lt1"/>
            </a:lnRef>
            <a:fillRef idx="1">
              <a:schemeClr val="accent1"/>
            </a:fillRef>
            <a:effectRef idx="1">
              <a:schemeClr val="accent1"/>
            </a:effectRef>
            <a:fontRef idx="minor">
              <a:schemeClr val="lt1"/>
            </a:fontRef>
          </p:style>
        </p:pic>
      </p:grpSp>
    </p:spTree>
    <p:extLst>
      <p:ext uri="{BB962C8B-B14F-4D97-AF65-F5344CB8AC3E}">
        <p14:creationId xmlns:p14="http://schemas.microsoft.com/office/powerpoint/2010/main" val="4262725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2FC462-3325-641D-CA74-D248A6E0B9AE}"/>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17DA5BB-0143-55BF-6666-7E1DBACD7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BE2E738-3C8E-FA9E-81B8-EE4DBAAD2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CAF65F2-52A8-805A-9B05-E89FAB69B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1329785-96A6-7200-D1F1-8522059B9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427EFDD-E14C-6442-7289-1CA0B3350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CBCE9-DE63-0BDB-D875-66B3EC06C023}"/>
              </a:ext>
            </a:extLst>
          </p:cNvPr>
          <p:cNvSpPr>
            <a:spLocks noGrp="1"/>
          </p:cNvSpPr>
          <p:nvPr>
            <p:ph type="title"/>
          </p:nvPr>
        </p:nvSpPr>
        <p:spPr>
          <a:xfrm>
            <a:off x="1371599" y="294538"/>
            <a:ext cx="9895951" cy="1033669"/>
          </a:xfrm>
        </p:spPr>
        <p:txBody>
          <a:bodyPr>
            <a:normAutofit/>
          </a:bodyPr>
          <a:lstStyle/>
          <a:p>
            <a:r>
              <a:rPr lang="en-US" sz="3600" dirty="0">
                <a:solidFill>
                  <a:schemeClr val="bg1"/>
                </a:solidFill>
              </a:rPr>
              <a:t>K Means Clustering | Best Number of Clusters</a:t>
            </a:r>
          </a:p>
        </p:txBody>
      </p:sp>
      <p:grpSp>
        <p:nvGrpSpPr>
          <p:cNvPr id="24" name="Group 23">
            <a:extLst>
              <a:ext uri="{FF2B5EF4-FFF2-40B4-BE49-F238E27FC236}">
                <a16:creationId xmlns:a16="http://schemas.microsoft.com/office/drawing/2014/main" id="{8826555B-871A-581F-2EBD-8DE96E516937}"/>
              </a:ext>
            </a:extLst>
          </p:cNvPr>
          <p:cNvGrpSpPr/>
          <p:nvPr/>
        </p:nvGrpSpPr>
        <p:grpSpPr>
          <a:xfrm>
            <a:off x="538802" y="1565556"/>
            <a:ext cx="12889088" cy="5096699"/>
            <a:chOff x="902592" y="1565556"/>
            <a:chExt cx="12889088" cy="5096699"/>
          </a:xfrm>
        </p:grpSpPr>
        <p:sp>
          <p:nvSpPr>
            <p:cNvPr id="16" name="TextBox 15">
              <a:extLst>
                <a:ext uri="{FF2B5EF4-FFF2-40B4-BE49-F238E27FC236}">
                  <a16:creationId xmlns:a16="http://schemas.microsoft.com/office/drawing/2014/main" id="{481B6840-3B68-BF8C-0EA8-350CAB4BAEAA}"/>
                </a:ext>
              </a:extLst>
            </p:cNvPr>
            <p:cNvSpPr txBox="1"/>
            <p:nvPr/>
          </p:nvSpPr>
          <p:spPr>
            <a:xfrm>
              <a:off x="902592" y="1856237"/>
              <a:ext cx="5793007" cy="1876195"/>
            </a:xfrm>
            <a:prstGeom prst="rect">
              <a:avLst/>
            </a:prstGeom>
            <a:noFill/>
          </p:spPr>
          <p:txBody>
            <a:bodyPr wrap="square">
              <a:spAutoFit/>
            </a:bodyPr>
            <a:lstStyle/>
            <a:p>
              <a:pPr marL="285750" indent="-285750">
                <a:buFont typeface="Arial" panose="020B0604020202020204" pitchFamily="34" charset="0"/>
                <a:buChar char="•"/>
              </a:pPr>
              <a:r>
                <a:rPr lang="en-US" sz="1600" dirty="0">
                  <a:solidFill>
                    <a:schemeClr val="tx2">
                      <a:lumMod val="90000"/>
                      <a:lumOff val="10000"/>
                    </a:schemeClr>
                  </a:solidFill>
                  <a:latin typeface="+mj-lt"/>
                </a:rPr>
                <a:t>With Abstract Constructs as factors and Single Driver variables , we utilize K Means clustering to find a proper cluster solution for our respondents. </a:t>
              </a:r>
            </a:p>
            <a:p>
              <a:endParaRPr lang="en-US" sz="1600" dirty="0">
                <a:solidFill>
                  <a:schemeClr val="tx2">
                    <a:lumMod val="90000"/>
                    <a:lumOff val="10000"/>
                  </a:schemeClr>
                </a:solidFill>
                <a:latin typeface="+mj-lt"/>
              </a:endParaRPr>
            </a:p>
            <a:p>
              <a:pPr marL="285750" indent="-285750">
                <a:buFont typeface="Arial" panose="020B0604020202020204" pitchFamily="34" charset="0"/>
                <a:buChar char="•"/>
              </a:pPr>
              <a:r>
                <a:rPr lang="en-US" sz="1600" dirty="0">
                  <a:solidFill>
                    <a:schemeClr val="tx2">
                      <a:lumMod val="90000"/>
                      <a:lumOff val="10000"/>
                    </a:schemeClr>
                  </a:solidFill>
                  <a:latin typeface="+mj-lt"/>
                </a:rPr>
                <a:t>The table below shows the R Square, Cubic Cluster Criterion (CCC), and Pseudo F values for each corresponding cluster solution.</a:t>
              </a:r>
            </a:p>
          </p:txBody>
        </p:sp>
        <p:pic>
          <p:nvPicPr>
            <p:cNvPr id="18" name="Picture 17">
              <a:extLst>
                <a:ext uri="{FF2B5EF4-FFF2-40B4-BE49-F238E27FC236}">
                  <a16:creationId xmlns:a16="http://schemas.microsoft.com/office/drawing/2014/main" id="{299DF283-4217-B972-38D9-C4863C850632}"/>
                </a:ext>
              </a:extLst>
            </p:cNvPr>
            <p:cNvPicPr>
              <a:picLocks noChangeAspect="1"/>
            </p:cNvPicPr>
            <p:nvPr/>
          </p:nvPicPr>
          <p:blipFill>
            <a:blip r:embed="rId2"/>
            <a:stretch>
              <a:fillRect/>
            </a:stretch>
          </p:blipFill>
          <p:spPr>
            <a:xfrm>
              <a:off x="1172102" y="3703434"/>
              <a:ext cx="5511262" cy="1036410"/>
            </a:xfrm>
            <a:prstGeom prst="rect">
              <a:avLst/>
            </a:prstGeom>
          </p:spPr>
        </p:pic>
        <p:grpSp>
          <p:nvGrpSpPr>
            <p:cNvPr id="23" name="Group 22">
              <a:extLst>
                <a:ext uri="{FF2B5EF4-FFF2-40B4-BE49-F238E27FC236}">
                  <a16:creationId xmlns:a16="http://schemas.microsoft.com/office/drawing/2014/main" id="{AECDD468-EAC9-5ACF-442E-6AFA67F4F97D}"/>
                </a:ext>
              </a:extLst>
            </p:cNvPr>
            <p:cNvGrpSpPr/>
            <p:nvPr/>
          </p:nvGrpSpPr>
          <p:grpSpPr>
            <a:xfrm>
              <a:off x="7299060" y="1565556"/>
              <a:ext cx="6492620" cy="5096699"/>
              <a:chOff x="7299060" y="1565556"/>
              <a:chExt cx="6492620" cy="5096699"/>
            </a:xfrm>
          </p:grpSpPr>
          <p:graphicFrame>
            <p:nvGraphicFramePr>
              <p:cNvPr id="7" name="Chart 6">
                <a:extLst>
                  <a:ext uri="{FF2B5EF4-FFF2-40B4-BE49-F238E27FC236}">
                    <a16:creationId xmlns:a16="http://schemas.microsoft.com/office/drawing/2014/main" id="{24678F66-A1F3-2F2E-75F9-3CB1E8CFF0CB}"/>
                  </a:ext>
                </a:extLst>
              </p:cNvPr>
              <p:cNvGraphicFramePr/>
              <p:nvPr>
                <p:extLst>
                  <p:ext uri="{D42A27DB-BD31-4B8C-83A1-F6EECF244321}">
                    <p14:modId xmlns:p14="http://schemas.microsoft.com/office/powerpoint/2010/main" val="2730026966"/>
                  </p:ext>
                </p:extLst>
              </p:nvPr>
            </p:nvGraphicFramePr>
            <p:xfrm>
              <a:off x="7299060" y="4221025"/>
              <a:ext cx="4644372" cy="221144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FD9AD4EA-8247-3EF1-7E26-8F35D9DBB7C3}"/>
                  </a:ext>
                </a:extLst>
              </p:cNvPr>
              <p:cNvGraphicFramePr/>
              <p:nvPr>
                <p:extLst>
                  <p:ext uri="{D42A27DB-BD31-4B8C-83A1-F6EECF244321}">
                    <p14:modId xmlns:p14="http://schemas.microsoft.com/office/powerpoint/2010/main" val="801464824"/>
                  </p:ext>
                </p:extLst>
              </p:nvPr>
            </p:nvGraphicFramePr>
            <p:xfrm>
              <a:off x="7299060" y="1565556"/>
              <a:ext cx="4547629" cy="2526886"/>
            </p:xfrm>
            <a:graphic>
              <a:graphicData uri="http://schemas.openxmlformats.org/drawingml/2006/chart">
                <c:chart xmlns:c="http://schemas.openxmlformats.org/drawingml/2006/chart" xmlns:r="http://schemas.openxmlformats.org/officeDocument/2006/relationships" r:id="rId4"/>
              </a:graphicData>
            </a:graphic>
          </p:graphicFrame>
          <p:sp>
            <p:nvSpPr>
              <p:cNvPr id="20" name="TextBox 19">
                <a:extLst>
                  <a:ext uri="{FF2B5EF4-FFF2-40B4-BE49-F238E27FC236}">
                    <a16:creationId xmlns:a16="http://schemas.microsoft.com/office/drawing/2014/main" id="{96A9EAC8-4C60-42DD-ABA7-10CE4DF6E5DE}"/>
                  </a:ext>
                </a:extLst>
              </p:cNvPr>
              <p:cNvSpPr txBox="1"/>
              <p:nvPr/>
            </p:nvSpPr>
            <p:spPr>
              <a:xfrm>
                <a:off x="7410978" y="6323701"/>
                <a:ext cx="6094324" cy="338554"/>
              </a:xfrm>
              <a:prstGeom prst="rect">
                <a:avLst/>
              </a:prstGeom>
              <a:noFill/>
            </p:spPr>
            <p:txBody>
              <a:bodyPr wrap="square">
                <a:spAutoFit/>
              </a:bodyPr>
              <a:lstStyle/>
              <a:p>
                <a:r>
                  <a:rPr lang="en-US" sz="1600" u="sng" dirty="0">
                    <a:latin typeface="+mj-lt"/>
                  </a:rPr>
                  <a:t>The CCC suggests that 4 clusters is a good choice</a:t>
                </a:r>
              </a:p>
            </p:txBody>
          </p:sp>
          <p:sp>
            <p:nvSpPr>
              <p:cNvPr id="22" name="TextBox 21">
                <a:extLst>
                  <a:ext uri="{FF2B5EF4-FFF2-40B4-BE49-F238E27FC236}">
                    <a16:creationId xmlns:a16="http://schemas.microsoft.com/office/drawing/2014/main" id="{D06BB74D-7A60-6AAE-826B-020311ED46AB}"/>
                  </a:ext>
                </a:extLst>
              </p:cNvPr>
              <p:cNvSpPr txBox="1"/>
              <p:nvPr/>
            </p:nvSpPr>
            <p:spPr>
              <a:xfrm>
                <a:off x="7410978" y="3991237"/>
                <a:ext cx="6380702" cy="338554"/>
              </a:xfrm>
              <a:prstGeom prst="rect">
                <a:avLst/>
              </a:prstGeom>
              <a:noFill/>
            </p:spPr>
            <p:txBody>
              <a:bodyPr wrap="square">
                <a:spAutoFit/>
              </a:bodyPr>
              <a:lstStyle/>
              <a:p>
                <a:endParaRPr lang="en-US" sz="1600" u="sng" dirty="0"/>
              </a:p>
            </p:txBody>
          </p:sp>
        </p:grpSp>
      </p:grpSp>
      <p:sp>
        <p:nvSpPr>
          <p:cNvPr id="4" name="TextBox 3">
            <a:extLst>
              <a:ext uri="{FF2B5EF4-FFF2-40B4-BE49-F238E27FC236}">
                <a16:creationId xmlns:a16="http://schemas.microsoft.com/office/drawing/2014/main" id="{7ECC3219-A513-4CD4-D73E-FA2C02F5AB05}"/>
              </a:ext>
            </a:extLst>
          </p:cNvPr>
          <p:cNvSpPr txBox="1"/>
          <p:nvPr/>
        </p:nvSpPr>
        <p:spPr>
          <a:xfrm>
            <a:off x="459351" y="4858324"/>
            <a:ext cx="5793008" cy="1077218"/>
          </a:xfrm>
          <a:prstGeom prst="rect">
            <a:avLst/>
          </a:prstGeom>
          <a:noFill/>
        </p:spPr>
        <p:txBody>
          <a:bodyPr wrap="square">
            <a:spAutoFit/>
          </a:bodyPr>
          <a:lstStyle/>
          <a:p>
            <a:pPr marL="285750" indent="-285750">
              <a:buFont typeface="Arial" panose="020B0604020202020204" pitchFamily="34" charset="0"/>
              <a:buChar char="•"/>
            </a:pPr>
            <a:r>
              <a:rPr lang="en-US" sz="1600" dirty="0">
                <a:solidFill>
                  <a:schemeClr val="tx2">
                    <a:lumMod val="90000"/>
                    <a:lumOff val="10000"/>
                  </a:schemeClr>
                </a:solidFill>
                <a:latin typeface="+mj-lt"/>
              </a:rPr>
              <a:t>The Pseudo F-statistic values decrease steadily as the number of clusters increases beyond k=3. Based on k values considered, there does not appear to be a local maximum for the Pseudo F-statistic.</a:t>
            </a:r>
          </a:p>
        </p:txBody>
      </p:sp>
    </p:spTree>
    <p:extLst>
      <p:ext uri="{BB962C8B-B14F-4D97-AF65-F5344CB8AC3E}">
        <p14:creationId xmlns:p14="http://schemas.microsoft.com/office/powerpoint/2010/main" val="198127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7328</TotalTime>
  <Words>1608</Words>
  <Application>Microsoft Office PowerPoint</Application>
  <PresentationFormat>Widescreen</PresentationFormat>
  <Paragraphs>151</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Calibri</vt:lpstr>
      <vt:lpstr>Office Theme</vt:lpstr>
      <vt:lpstr>Market Segmentation and Analysis of GAP Brand Customers</vt:lpstr>
      <vt:lpstr>Objective</vt:lpstr>
      <vt:lpstr>Approach to Market Segmentation Analysis</vt:lpstr>
      <vt:lpstr> Variable Selection | Target &amp; Single Driver Variables </vt:lpstr>
      <vt:lpstr>Variable Selection  | Abstract Constructs </vt:lpstr>
      <vt:lpstr>Dimensionality Reduction | PCA – Eigen Value Table</vt:lpstr>
      <vt:lpstr>Dimensionality Reduction | PCA - Scree Plot</vt:lpstr>
      <vt:lpstr>Dimensionality Reduction | PCA -  Factor Pattern Matrix</vt:lpstr>
      <vt:lpstr>K Means Clustering | Best Number of Clusters</vt:lpstr>
      <vt:lpstr>K Means Clustering | Best Cluster Solution </vt:lpstr>
      <vt:lpstr>GAP Analysis</vt:lpstr>
      <vt:lpstr>Descriptor Variables</vt:lpstr>
      <vt:lpstr>GAP Market Segments :  “What starts here shapes culture”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Sreeja Yalamaddi</dc:creator>
  <cp:lastModifiedBy>Sreeja Yalamaddi</cp:lastModifiedBy>
  <cp:revision>6</cp:revision>
  <dcterms:created xsi:type="dcterms:W3CDTF">2024-11-27T03:16:03Z</dcterms:created>
  <dcterms:modified xsi:type="dcterms:W3CDTF">2024-12-05T23:59:02Z</dcterms:modified>
</cp:coreProperties>
</file>