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Nunito" panose="020F0502020204030204" pitchFamily="2" charset="0"/>
      <p:regular r:id="rId9"/>
    </p:embeddedFont>
    <p:embeddedFont>
      <p:font typeface="PT Sans" panose="020F0502020204030204" pitchFamily="3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05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176337"/>
            <a:ext cx="7468553" cy="2914650"/>
          </a:xfrm>
          <a:prstGeom prst="rect">
            <a:avLst/>
          </a:prstGeom>
          <a:noFill/>
          <a:ln/>
        </p:spPr>
        <p:txBody>
          <a:bodyPr wrap="square" lIns="0" tIns="0" rIns="0" bIns="0" rtlCol="0" anchor="t"/>
          <a:lstStyle/>
          <a:p>
            <a:pPr marL="0" indent="0">
              <a:lnSpc>
                <a:spcPts val="7650"/>
              </a:lnSpc>
              <a:buNone/>
            </a:pPr>
            <a:r>
              <a:rPr lang="en-US" sz="6100" dirty="0">
                <a:solidFill>
                  <a:srgbClr val="FFFFFF"/>
                </a:solidFill>
                <a:latin typeface="Nunito" pitchFamily="34" charset="0"/>
                <a:ea typeface="Nunito" pitchFamily="34" charset="-122"/>
                <a:cs typeface="Nunito" pitchFamily="34" charset="-120"/>
              </a:rPr>
              <a:t>Phishing Attacks: A Comprehensive Guide</a:t>
            </a:r>
            <a:endParaRPr lang="en-US" sz="6100" dirty="0"/>
          </a:p>
        </p:txBody>
      </p:sp>
      <p:sp>
        <p:nvSpPr>
          <p:cNvPr id="4" name="Text 1"/>
          <p:cNvSpPr/>
          <p:nvPr/>
        </p:nvSpPr>
        <p:spPr>
          <a:xfrm>
            <a:off x="837724" y="4449961"/>
            <a:ext cx="7468553" cy="1915120"/>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Phishing is a type of cybercrime where attackers attempt to trick users into revealing sensitive information such as passwords, credit card details, or other personal data. Phishing attacks are often carried out through emails, text messages, or websites that appear legitimate but are actually designed to steal your information.</a:t>
            </a:r>
            <a:endParaRPr lang="en-US" sz="1850" dirty="0"/>
          </a:p>
        </p:txBody>
      </p:sp>
      <p:sp>
        <p:nvSpPr>
          <p:cNvPr id="7" name="Text 3"/>
          <p:cNvSpPr/>
          <p:nvPr/>
        </p:nvSpPr>
        <p:spPr>
          <a:xfrm>
            <a:off x="1340287" y="6634282"/>
            <a:ext cx="1393508" cy="418862"/>
          </a:xfrm>
          <a:prstGeom prst="rect">
            <a:avLst/>
          </a:prstGeom>
          <a:noFill/>
          <a:ln/>
        </p:spPr>
        <p:txBody>
          <a:bodyPr wrap="none" lIns="0" tIns="0" rIns="0" bIns="0" rtlCol="0" anchor="t"/>
          <a:lstStyle/>
          <a:p>
            <a:pPr marL="0" indent="0" algn="l">
              <a:lnSpc>
                <a:spcPts val="3250"/>
              </a:lnSpc>
              <a:buNone/>
            </a:pP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69104" y="933093"/>
            <a:ext cx="5344954" cy="573643"/>
          </a:xfrm>
          <a:prstGeom prst="rect">
            <a:avLst/>
          </a:prstGeom>
          <a:noFill/>
          <a:ln/>
        </p:spPr>
        <p:txBody>
          <a:bodyPr wrap="none" lIns="0" tIns="0" rIns="0" bIns="0" rtlCol="0" anchor="t"/>
          <a:lstStyle/>
          <a:p>
            <a:pPr marL="0" indent="0">
              <a:lnSpc>
                <a:spcPts val="4500"/>
              </a:lnSpc>
              <a:buNone/>
            </a:pPr>
            <a:r>
              <a:rPr lang="en-US" sz="3600" dirty="0">
                <a:solidFill>
                  <a:srgbClr val="FFFFFF"/>
                </a:solidFill>
                <a:latin typeface="Nunito" pitchFamily="34" charset="0"/>
                <a:ea typeface="Nunito" pitchFamily="34" charset="-122"/>
                <a:cs typeface="Nunito" pitchFamily="34" charset="-120"/>
              </a:rPr>
              <a:t>Common Phishing Tactics</a:t>
            </a:r>
            <a:endParaRPr lang="en-US" sz="3600" dirty="0"/>
          </a:p>
        </p:txBody>
      </p:sp>
      <p:sp>
        <p:nvSpPr>
          <p:cNvPr id="4" name="Shape 1"/>
          <p:cNvSpPr/>
          <p:nvPr/>
        </p:nvSpPr>
        <p:spPr>
          <a:xfrm>
            <a:off x="6169104" y="2018705"/>
            <a:ext cx="438864" cy="438864"/>
          </a:xfrm>
          <a:prstGeom prst="roundRect">
            <a:avLst>
              <a:gd name="adj" fmla="val 66677"/>
            </a:avLst>
          </a:prstGeom>
          <a:solidFill>
            <a:srgbClr val="00002E"/>
          </a:solidFill>
          <a:ln w="22860">
            <a:solidFill>
              <a:srgbClr val="F2B42D"/>
            </a:solidFill>
            <a:prstDash val="solid"/>
          </a:ln>
        </p:spPr>
      </p:sp>
      <p:sp>
        <p:nvSpPr>
          <p:cNvPr id="5" name="Text 2"/>
          <p:cNvSpPr/>
          <p:nvPr/>
        </p:nvSpPr>
        <p:spPr>
          <a:xfrm>
            <a:off x="6305907" y="2100382"/>
            <a:ext cx="165259" cy="275392"/>
          </a:xfrm>
          <a:prstGeom prst="rect">
            <a:avLst/>
          </a:prstGeom>
          <a:noFill/>
          <a:ln/>
        </p:spPr>
        <p:txBody>
          <a:bodyPr wrap="none" lIns="0" tIns="0" rIns="0" bIns="0" rtlCol="0" anchor="t"/>
          <a:lstStyle/>
          <a:p>
            <a:pPr marL="0" indent="0" algn="ctr">
              <a:lnSpc>
                <a:spcPts val="2150"/>
              </a:lnSpc>
              <a:buNone/>
            </a:pPr>
            <a:r>
              <a:rPr lang="en-US" sz="2150" dirty="0">
                <a:solidFill>
                  <a:srgbClr val="FFFFFF"/>
                </a:solidFill>
                <a:latin typeface="Nunito" pitchFamily="34" charset="0"/>
                <a:ea typeface="Nunito" pitchFamily="34" charset="-122"/>
                <a:cs typeface="Nunito" pitchFamily="34" charset="-120"/>
              </a:rPr>
              <a:t>1</a:t>
            </a:r>
            <a:endParaRPr lang="en-US" sz="2150" dirty="0"/>
          </a:p>
        </p:txBody>
      </p:sp>
      <p:sp>
        <p:nvSpPr>
          <p:cNvPr id="6" name="Text 3"/>
          <p:cNvSpPr/>
          <p:nvPr/>
        </p:nvSpPr>
        <p:spPr>
          <a:xfrm>
            <a:off x="6802993" y="2018705"/>
            <a:ext cx="2295049" cy="286941"/>
          </a:xfrm>
          <a:prstGeom prst="rect">
            <a:avLst/>
          </a:prstGeom>
          <a:noFill/>
          <a:ln/>
        </p:spPr>
        <p:txBody>
          <a:bodyPr wrap="none" lIns="0" tIns="0" rIns="0" bIns="0" rtlCol="0" anchor="t"/>
          <a:lstStyle/>
          <a:p>
            <a:pPr marL="0" indent="0">
              <a:lnSpc>
                <a:spcPts val="2250"/>
              </a:lnSpc>
              <a:buNone/>
            </a:pPr>
            <a:r>
              <a:rPr lang="en-US" sz="1800" dirty="0">
                <a:solidFill>
                  <a:srgbClr val="FFFFFF"/>
                </a:solidFill>
                <a:latin typeface="Nunito" pitchFamily="34" charset="0"/>
                <a:ea typeface="Nunito" pitchFamily="34" charset="-122"/>
                <a:cs typeface="Nunito" pitchFamily="34" charset="-120"/>
              </a:rPr>
              <a:t>Spoofed Emails</a:t>
            </a:r>
            <a:endParaRPr lang="en-US" sz="1800" dirty="0"/>
          </a:p>
        </p:txBody>
      </p:sp>
      <p:sp>
        <p:nvSpPr>
          <p:cNvPr id="7" name="Text 4"/>
          <p:cNvSpPr/>
          <p:nvPr/>
        </p:nvSpPr>
        <p:spPr>
          <a:xfrm>
            <a:off x="6802993" y="2422684"/>
            <a:ext cx="3157895" cy="1871663"/>
          </a:xfrm>
          <a:prstGeom prst="rect">
            <a:avLst/>
          </a:prstGeom>
          <a:noFill/>
          <a:ln/>
        </p:spPr>
        <p:txBody>
          <a:bodyPr wrap="square" lIns="0" tIns="0" rIns="0" bIns="0" rtlCol="0" anchor="t"/>
          <a:lstStyle/>
          <a:p>
            <a:pPr marL="0" indent="0">
              <a:lnSpc>
                <a:spcPts val="2450"/>
              </a:lnSpc>
              <a:buNone/>
            </a:pPr>
            <a:r>
              <a:rPr lang="en-US" sz="1500" dirty="0">
                <a:solidFill>
                  <a:srgbClr val="FFFFFF"/>
                </a:solidFill>
                <a:latin typeface="PT Sans" pitchFamily="34" charset="0"/>
                <a:ea typeface="PT Sans" pitchFamily="34" charset="-122"/>
                <a:cs typeface="PT Sans" pitchFamily="34" charset="-120"/>
              </a:rPr>
              <a:t>Phishers often create fake emails that look like they're from legitimate companies or organizations. They may use the company's logo, branding, and even the sender's name to make the email appear authentic.</a:t>
            </a:r>
            <a:endParaRPr lang="en-US" sz="1500" dirty="0"/>
          </a:p>
        </p:txBody>
      </p:sp>
      <p:sp>
        <p:nvSpPr>
          <p:cNvPr id="8" name="Shape 5"/>
          <p:cNvSpPr/>
          <p:nvPr/>
        </p:nvSpPr>
        <p:spPr>
          <a:xfrm>
            <a:off x="10155912" y="2018705"/>
            <a:ext cx="438864" cy="438864"/>
          </a:xfrm>
          <a:prstGeom prst="roundRect">
            <a:avLst>
              <a:gd name="adj" fmla="val 66677"/>
            </a:avLst>
          </a:prstGeom>
          <a:solidFill>
            <a:srgbClr val="00002E"/>
          </a:solidFill>
          <a:ln w="22860">
            <a:solidFill>
              <a:srgbClr val="D7425E"/>
            </a:solidFill>
            <a:prstDash val="solid"/>
          </a:ln>
        </p:spPr>
      </p:sp>
      <p:sp>
        <p:nvSpPr>
          <p:cNvPr id="9" name="Text 6"/>
          <p:cNvSpPr/>
          <p:nvPr/>
        </p:nvSpPr>
        <p:spPr>
          <a:xfrm>
            <a:off x="10292715" y="2100382"/>
            <a:ext cx="165259" cy="275392"/>
          </a:xfrm>
          <a:prstGeom prst="rect">
            <a:avLst/>
          </a:prstGeom>
          <a:noFill/>
          <a:ln/>
        </p:spPr>
        <p:txBody>
          <a:bodyPr wrap="none" lIns="0" tIns="0" rIns="0" bIns="0" rtlCol="0" anchor="t"/>
          <a:lstStyle/>
          <a:p>
            <a:pPr marL="0" indent="0" algn="ctr">
              <a:lnSpc>
                <a:spcPts val="2150"/>
              </a:lnSpc>
              <a:buNone/>
            </a:pPr>
            <a:r>
              <a:rPr lang="en-US" sz="2150" dirty="0">
                <a:solidFill>
                  <a:srgbClr val="FFFFFF"/>
                </a:solidFill>
                <a:latin typeface="Nunito" pitchFamily="34" charset="0"/>
                <a:ea typeface="Nunito" pitchFamily="34" charset="-122"/>
                <a:cs typeface="Nunito" pitchFamily="34" charset="-120"/>
              </a:rPr>
              <a:t>2</a:t>
            </a:r>
            <a:endParaRPr lang="en-US" sz="2150" dirty="0"/>
          </a:p>
        </p:txBody>
      </p:sp>
      <p:sp>
        <p:nvSpPr>
          <p:cNvPr id="10" name="Text 7"/>
          <p:cNvSpPr/>
          <p:nvPr/>
        </p:nvSpPr>
        <p:spPr>
          <a:xfrm>
            <a:off x="10789801" y="2018705"/>
            <a:ext cx="2324695" cy="286941"/>
          </a:xfrm>
          <a:prstGeom prst="rect">
            <a:avLst/>
          </a:prstGeom>
          <a:noFill/>
          <a:ln/>
        </p:spPr>
        <p:txBody>
          <a:bodyPr wrap="none" lIns="0" tIns="0" rIns="0" bIns="0" rtlCol="0" anchor="t"/>
          <a:lstStyle/>
          <a:p>
            <a:pPr marL="0" indent="0">
              <a:lnSpc>
                <a:spcPts val="2250"/>
              </a:lnSpc>
              <a:buNone/>
            </a:pPr>
            <a:r>
              <a:rPr lang="en-US" sz="1800" dirty="0">
                <a:solidFill>
                  <a:srgbClr val="FFFFFF"/>
                </a:solidFill>
                <a:latin typeface="Nunito" pitchFamily="34" charset="0"/>
                <a:ea typeface="Nunito" pitchFamily="34" charset="-122"/>
                <a:cs typeface="Nunito" pitchFamily="34" charset="-120"/>
              </a:rPr>
              <a:t>Urgent Calls to Action</a:t>
            </a:r>
            <a:endParaRPr lang="en-US" sz="1800" dirty="0"/>
          </a:p>
        </p:txBody>
      </p:sp>
      <p:sp>
        <p:nvSpPr>
          <p:cNvPr id="11" name="Text 8"/>
          <p:cNvSpPr/>
          <p:nvPr/>
        </p:nvSpPr>
        <p:spPr>
          <a:xfrm>
            <a:off x="10789801" y="2422684"/>
            <a:ext cx="3157895" cy="2183606"/>
          </a:xfrm>
          <a:prstGeom prst="rect">
            <a:avLst/>
          </a:prstGeom>
          <a:noFill/>
          <a:ln/>
        </p:spPr>
        <p:txBody>
          <a:bodyPr wrap="square" lIns="0" tIns="0" rIns="0" bIns="0" rtlCol="0" anchor="t"/>
          <a:lstStyle/>
          <a:p>
            <a:pPr marL="0" indent="0">
              <a:lnSpc>
                <a:spcPts val="2450"/>
              </a:lnSpc>
              <a:buNone/>
            </a:pPr>
            <a:r>
              <a:rPr lang="en-US" sz="1500" dirty="0">
                <a:solidFill>
                  <a:srgbClr val="FFFFFF"/>
                </a:solidFill>
                <a:latin typeface="PT Sans" pitchFamily="34" charset="0"/>
                <a:ea typeface="PT Sans" pitchFamily="34" charset="-122"/>
                <a:cs typeface="PT Sans" pitchFamily="34" charset="-120"/>
              </a:rPr>
              <a:t>Phishing emails often create a sense of urgency by claiming that there's a problem with your account or that you need to take action immediately. This can make you more likely to click on a malicious link or provide your information.</a:t>
            </a:r>
            <a:endParaRPr lang="en-US" sz="1500" dirty="0"/>
          </a:p>
        </p:txBody>
      </p:sp>
      <p:sp>
        <p:nvSpPr>
          <p:cNvPr id="12" name="Shape 9"/>
          <p:cNvSpPr/>
          <p:nvPr/>
        </p:nvSpPr>
        <p:spPr>
          <a:xfrm>
            <a:off x="6169104" y="5020747"/>
            <a:ext cx="438864" cy="438864"/>
          </a:xfrm>
          <a:prstGeom prst="roundRect">
            <a:avLst>
              <a:gd name="adj" fmla="val 66677"/>
            </a:avLst>
          </a:prstGeom>
          <a:solidFill>
            <a:srgbClr val="00002E"/>
          </a:solidFill>
          <a:ln w="22860">
            <a:solidFill>
              <a:srgbClr val="DD785E"/>
            </a:solidFill>
            <a:prstDash val="solid"/>
          </a:ln>
        </p:spPr>
      </p:sp>
      <p:sp>
        <p:nvSpPr>
          <p:cNvPr id="13" name="Text 10"/>
          <p:cNvSpPr/>
          <p:nvPr/>
        </p:nvSpPr>
        <p:spPr>
          <a:xfrm>
            <a:off x="6305907" y="5102423"/>
            <a:ext cx="165259" cy="275392"/>
          </a:xfrm>
          <a:prstGeom prst="rect">
            <a:avLst/>
          </a:prstGeom>
          <a:noFill/>
          <a:ln/>
        </p:spPr>
        <p:txBody>
          <a:bodyPr wrap="none" lIns="0" tIns="0" rIns="0" bIns="0" rtlCol="0" anchor="t"/>
          <a:lstStyle/>
          <a:p>
            <a:pPr marL="0" indent="0" algn="ctr">
              <a:lnSpc>
                <a:spcPts val="2150"/>
              </a:lnSpc>
              <a:buNone/>
            </a:pPr>
            <a:r>
              <a:rPr lang="en-US" sz="2150" dirty="0">
                <a:solidFill>
                  <a:srgbClr val="FFFFFF"/>
                </a:solidFill>
                <a:latin typeface="Nunito" pitchFamily="34" charset="0"/>
                <a:ea typeface="Nunito" pitchFamily="34" charset="-122"/>
                <a:cs typeface="Nunito" pitchFamily="34" charset="-120"/>
              </a:rPr>
              <a:t>3</a:t>
            </a:r>
            <a:endParaRPr lang="en-US" sz="2150" dirty="0"/>
          </a:p>
        </p:txBody>
      </p:sp>
      <p:sp>
        <p:nvSpPr>
          <p:cNvPr id="14" name="Text 11"/>
          <p:cNvSpPr/>
          <p:nvPr/>
        </p:nvSpPr>
        <p:spPr>
          <a:xfrm>
            <a:off x="6802993" y="5020747"/>
            <a:ext cx="2295049" cy="286941"/>
          </a:xfrm>
          <a:prstGeom prst="rect">
            <a:avLst/>
          </a:prstGeom>
          <a:noFill/>
          <a:ln/>
        </p:spPr>
        <p:txBody>
          <a:bodyPr wrap="none" lIns="0" tIns="0" rIns="0" bIns="0" rtlCol="0" anchor="t"/>
          <a:lstStyle/>
          <a:p>
            <a:pPr marL="0" indent="0">
              <a:lnSpc>
                <a:spcPts val="2250"/>
              </a:lnSpc>
              <a:buNone/>
            </a:pPr>
            <a:r>
              <a:rPr lang="en-US" sz="1800" dirty="0">
                <a:solidFill>
                  <a:srgbClr val="FFFFFF"/>
                </a:solidFill>
                <a:latin typeface="Nunito" pitchFamily="34" charset="0"/>
                <a:ea typeface="Nunito" pitchFamily="34" charset="-122"/>
                <a:cs typeface="Nunito" pitchFamily="34" charset="-120"/>
              </a:rPr>
              <a:t>Social Engineering</a:t>
            </a:r>
            <a:endParaRPr lang="en-US" sz="1800" dirty="0"/>
          </a:p>
        </p:txBody>
      </p:sp>
      <p:sp>
        <p:nvSpPr>
          <p:cNvPr id="15" name="Text 12"/>
          <p:cNvSpPr/>
          <p:nvPr/>
        </p:nvSpPr>
        <p:spPr>
          <a:xfrm>
            <a:off x="6802993" y="5424726"/>
            <a:ext cx="3157895" cy="1871663"/>
          </a:xfrm>
          <a:prstGeom prst="rect">
            <a:avLst/>
          </a:prstGeom>
          <a:noFill/>
          <a:ln/>
        </p:spPr>
        <p:txBody>
          <a:bodyPr wrap="square" lIns="0" tIns="0" rIns="0" bIns="0" rtlCol="0" anchor="t"/>
          <a:lstStyle/>
          <a:p>
            <a:pPr marL="0" indent="0">
              <a:lnSpc>
                <a:spcPts val="2450"/>
              </a:lnSpc>
              <a:buNone/>
            </a:pPr>
            <a:r>
              <a:rPr lang="en-US" sz="1500" dirty="0">
                <a:solidFill>
                  <a:srgbClr val="FFFFFF"/>
                </a:solidFill>
                <a:latin typeface="PT Sans" pitchFamily="34" charset="0"/>
                <a:ea typeface="PT Sans" pitchFamily="34" charset="-122"/>
                <a:cs typeface="PT Sans" pitchFamily="34" charset="-120"/>
              </a:rPr>
              <a:t>Phishers may use social engineering techniques to manipulate users into revealing their information. This could involve creating fake profiles on social media or using other tactics to gain your trust.</a:t>
            </a:r>
            <a:endParaRPr lang="en-US" sz="1500" dirty="0"/>
          </a:p>
        </p:txBody>
      </p:sp>
      <p:sp>
        <p:nvSpPr>
          <p:cNvPr id="16" name="Shape 13"/>
          <p:cNvSpPr/>
          <p:nvPr/>
        </p:nvSpPr>
        <p:spPr>
          <a:xfrm>
            <a:off x="10155912" y="5020747"/>
            <a:ext cx="438864" cy="438864"/>
          </a:xfrm>
          <a:prstGeom prst="roundRect">
            <a:avLst>
              <a:gd name="adj" fmla="val 66677"/>
            </a:avLst>
          </a:prstGeom>
          <a:solidFill>
            <a:srgbClr val="00002E"/>
          </a:solidFill>
          <a:ln w="22860">
            <a:solidFill>
              <a:srgbClr val="48A8E2"/>
            </a:solidFill>
            <a:prstDash val="solid"/>
          </a:ln>
        </p:spPr>
      </p:sp>
      <p:sp>
        <p:nvSpPr>
          <p:cNvPr id="17" name="Text 14"/>
          <p:cNvSpPr/>
          <p:nvPr/>
        </p:nvSpPr>
        <p:spPr>
          <a:xfrm>
            <a:off x="10292715" y="5102423"/>
            <a:ext cx="165259" cy="275392"/>
          </a:xfrm>
          <a:prstGeom prst="rect">
            <a:avLst/>
          </a:prstGeom>
          <a:noFill/>
          <a:ln/>
        </p:spPr>
        <p:txBody>
          <a:bodyPr wrap="none" lIns="0" tIns="0" rIns="0" bIns="0" rtlCol="0" anchor="t"/>
          <a:lstStyle/>
          <a:p>
            <a:pPr marL="0" indent="0" algn="ctr">
              <a:lnSpc>
                <a:spcPts val="2150"/>
              </a:lnSpc>
              <a:buNone/>
            </a:pPr>
            <a:r>
              <a:rPr lang="en-US" sz="2150" dirty="0">
                <a:solidFill>
                  <a:srgbClr val="FFFFFF"/>
                </a:solidFill>
                <a:latin typeface="Nunito" pitchFamily="34" charset="0"/>
                <a:ea typeface="Nunito" pitchFamily="34" charset="-122"/>
                <a:cs typeface="Nunito" pitchFamily="34" charset="-120"/>
              </a:rPr>
              <a:t>4</a:t>
            </a:r>
            <a:endParaRPr lang="en-US" sz="2150" dirty="0"/>
          </a:p>
        </p:txBody>
      </p:sp>
      <p:sp>
        <p:nvSpPr>
          <p:cNvPr id="18" name="Text 15"/>
          <p:cNvSpPr/>
          <p:nvPr/>
        </p:nvSpPr>
        <p:spPr>
          <a:xfrm>
            <a:off x="10789801" y="5020747"/>
            <a:ext cx="2295049" cy="286941"/>
          </a:xfrm>
          <a:prstGeom prst="rect">
            <a:avLst/>
          </a:prstGeom>
          <a:noFill/>
          <a:ln/>
        </p:spPr>
        <p:txBody>
          <a:bodyPr wrap="none" lIns="0" tIns="0" rIns="0" bIns="0" rtlCol="0" anchor="t"/>
          <a:lstStyle/>
          <a:p>
            <a:pPr marL="0" indent="0">
              <a:lnSpc>
                <a:spcPts val="2250"/>
              </a:lnSpc>
              <a:buNone/>
            </a:pPr>
            <a:r>
              <a:rPr lang="en-US" sz="1800" dirty="0">
                <a:solidFill>
                  <a:srgbClr val="FFFFFF"/>
                </a:solidFill>
                <a:latin typeface="Nunito" pitchFamily="34" charset="0"/>
                <a:ea typeface="Nunito" pitchFamily="34" charset="-122"/>
                <a:cs typeface="Nunito" pitchFamily="34" charset="-120"/>
              </a:rPr>
              <a:t>Fake Websites</a:t>
            </a:r>
            <a:endParaRPr lang="en-US" sz="1800" dirty="0"/>
          </a:p>
        </p:txBody>
      </p:sp>
      <p:sp>
        <p:nvSpPr>
          <p:cNvPr id="19" name="Text 16"/>
          <p:cNvSpPr/>
          <p:nvPr/>
        </p:nvSpPr>
        <p:spPr>
          <a:xfrm>
            <a:off x="10789801" y="5424726"/>
            <a:ext cx="3157895" cy="1559719"/>
          </a:xfrm>
          <a:prstGeom prst="rect">
            <a:avLst/>
          </a:prstGeom>
          <a:noFill/>
          <a:ln/>
        </p:spPr>
        <p:txBody>
          <a:bodyPr wrap="square" lIns="0" tIns="0" rIns="0" bIns="0" rtlCol="0" anchor="t"/>
          <a:lstStyle/>
          <a:p>
            <a:pPr marL="0" indent="0">
              <a:lnSpc>
                <a:spcPts val="2450"/>
              </a:lnSpc>
              <a:buNone/>
            </a:pPr>
            <a:r>
              <a:rPr lang="en-US" sz="1500" dirty="0">
                <a:solidFill>
                  <a:srgbClr val="FFFFFF"/>
                </a:solidFill>
                <a:latin typeface="PT Sans" pitchFamily="34" charset="0"/>
                <a:ea typeface="PT Sans" pitchFamily="34" charset="-122"/>
                <a:cs typeface="PT Sans" pitchFamily="34" charset="-120"/>
              </a:rPr>
              <a:t>Phishers may create fake websites that look identical to real websites. They may use your company's logo, branding, and even the website's URL to make it appear legitimate.</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911191"/>
            <a:ext cx="7321153"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Nunito" pitchFamily="34" charset="0"/>
                <a:ea typeface="Nunito" pitchFamily="34" charset="-122"/>
                <a:cs typeface="Nunito" pitchFamily="34" charset="-120"/>
              </a:rPr>
              <a:t>Recognizing Phishing Emails</a:t>
            </a:r>
            <a:endParaRPr lang="en-US" sz="4400" dirty="0"/>
          </a:p>
        </p:txBody>
      </p:sp>
      <p:sp>
        <p:nvSpPr>
          <p:cNvPr id="3" name="Text 1"/>
          <p:cNvSpPr/>
          <p:nvPr/>
        </p:nvSpPr>
        <p:spPr>
          <a:xfrm>
            <a:off x="837724" y="321349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Nunito" pitchFamily="34" charset="0"/>
                <a:ea typeface="Nunito" pitchFamily="34" charset="-122"/>
                <a:cs typeface="Nunito" pitchFamily="34" charset="-120"/>
              </a:rPr>
              <a:t>Suspicious Sender</a:t>
            </a:r>
            <a:endParaRPr lang="en-US" sz="2200" dirty="0"/>
          </a:p>
        </p:txBody>
      </p:sp>
      <p:sp>
        <p:nvSpPr>
          <p:cNvPr id="4" name="Text 2"/>
          <p:cNvSpPr/>
          <p:nvPr/>
        </p:nvSpPr>
        <p:spPr>
          <a:xfrm>
            <a:off x="837724" y="3804761"/>
            <a:ext cx="3928586" cy="2298144"/>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Check the sender's email address carefully. Phishers may use email addresses that look similar to legitimate ones but with slight variations, such as an extra character or a different domain.</a:t>
            </a:r>
            <a:endParaRPr lang="en-US" sz="1850" dirty="0"/>
          </a:p>
        </p:txBody>
      </p:sp>
      <p:sp>
        <p:nvSpPr>
          <p:cNvPr id="5" name="Text 3"/>
          <p:cNvSpPr/>
          <p:nvPr/>
        </p:nvSpPr>
        <p:spPr>
          <a:xfrm>
            <a:off x="5357813" y="321349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Nunito" pitchFamily="34" charset="0"/>
                <a:ea typeface="Nunito" pitchFamily="34" charset="-122"/>
                <a:cs typeface="Nunito" pitchFamily="34" charset="-120"/>
              </a:rPr>
              <a:t>Generic Greetings</a:t>
            </a:r>
            <a:endParaRPr lang="en-US" sz="2200" dirty="0"/>
          </a:p>
        </p:txBody>
      </p:sp>
      <p:sp>
        <p:nvSpPr>
          <p:cNvPr id="6" name="Text 4"/>
          <p:cNvSpPr/>
          <p:nvPr/>
        </p:nvSpPr>
        <p:spPr>
          <a:xfrm>
            <a:off x="5357813" y="3804761"/>
            <a:ext cx="3928586" cy="1532096"/>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Phishing emails often use generic greetings, such as "Dear User," or "Dear Customer." Legitimate emails will usually address you by name.</a:t>
            </a:r>
            <a:endParaRPr lang="en-US" sz="1850" dirty="0"/>
          </a:p>
        </p:txBody>
      </p:sp>
      <p:sp>
        <p:nvSpPr>
          <p:cNvPr id="7" name="Text 5"/>
          <p:cNvSpPr/>
          <p:nvPr/>
        </p:nvSpPr>
        <p:spPr>
          <a:xfrm>
            <a:off x="9877901" y="321349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Nunito" pitchFamily="34" charset="0"/>
                <a:ea typeface="Nunito" pitchFamily="34" charset="-122"/>
                <a:cs typeface="Nunito" pitchFamily="34" charset="-120"/>
              </a:rPr>
              <a:t>Unclear Links</a:t>
            </a:r>
            <a:endParaRPr lang="en-US" sz="2200" dirty="0"/>
          </a:p>
        </p:txBody>
      </p:sp>
      <p:sp>
        <p:nvSpPr>
          <p:cNvPr id="8" name="Text 6"/>
          <p:cNvSpPr/>
          <p:nvPr/>
        </p:nvSpPr>
        <p:spPr>
          <a:xfrm>
            <a:off x="9877901" y="3804761"/>
            <a:ext cx="3928586" cy="1915120"/>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Hover over any links in the email before clicking. The link's destination should be the actual website you're expecting to visit. If it looks suspicious, don't click it.</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65783" y="775097"/>
            <a:ext cx="7126843" cy="654963"/>
          </a:xfrm>
          <a:prstGeom prst="rect">
            <a:avLst/>
          </a:prstGeom>
          <a:noFill/>
          <a:ln/>
        </p:spPr>
        <p:txBody>
          <a:bodyPr wrap="none" lIns="0" tIns="0" rIns="0" bIns="0" rtlCol="0" anchor="t"/>
          <a:lstStyle/>
          <a:p>
            <a:pPr marL="0" indent="0">
              <a:lnSpc>
                <a:spcPts val="5150"/>
              </a:lnSpc>
              <a:buNone/>
            </a:pPr>
            <a:r>
              <a:rPr lang="en-US" sz="4100" dirty="0">
                <a:solidFill>
                  <a:srgbClr val="FFFFFF"/>
                </a:solidFill>
                <a:latin typeface="Nunito" pitchFamily="34" charset="0"/>
                <a:ea typeface="Nunito" pitchFamily="34" charset="-122"/>
                <a:cs typeface="Nunito" pitchFamily="34" charset="-120"/>
              </a:rPr>
              <a:t>Identifying Phishing Websites</a:t>
            </a:r>
            <a:endParaRPr lang="en-US" sz="4100" dirty="0"/>
          </a:p>
        </p:txBody>
      </p:sp>
      <p:sp>
        <p:nvSpPr>
          <p:cNvPr id="4" name="Shape 1"/>
          <p:cNvSpPr/>
          <p:nvPr/>
        </p:nvSpPr>
        <p:spPr>
          <a:xfrm>
            <a:off x="6265783" y="1764030"/>
            <a:ext cx="3681293" cy="3090267"/>
          </a:xfrm>
          <a:prstGeom prst="roundRect">
            <a:avLst>
              <a:gd name="adj" fmla="val 10810"/>
            </a:avLst>
          </a:prstGeom>
          <a:solidFill>
            <a:srgbClr val="00002E"/>
          </a:solidFill>
          <a:ln w="22860">
            <a:solidFill>
              <a:srgbClr val="F2B42D"/>
            </a:solidFill>
            <a:prstDash val="solid"/>
          </a:ln>
        </p:spPr>
      </p:sp>
      <p:sp>
        <p:nvSpPr>
          <p:cNvPr id="5" name="Text 2"/>
          <p:cNvSpPr/>
          <p:nvPr/>
        </p:nvSpPr>
        <p:spPr>
          <a:xfrm>
            <a:off x="6511290" y="2009537"/>
            <a:ext cx="2620089" cy="327541"/>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Nunito" pitchFamily="34" charset="0"/>
                <a:ea typeface="Nunito" pitchFamily="34" charset="-122"/>
                <a:cs typeface="Nunito" pitchFamily="34" charset="-120"/>
              </a:rPr>
              <a:t>URL Mismatch</a:t>
            </a:r>
            <a:endParaRPr lang="en-US" sz="2050" dirty="0"/>
          </a:p>
        </p:txBody>
      </p:sp>
      <p:sp>
        <p:nvSpPr>
          <p:cNvPr id="6" name="Text 3"/>
          <p:cNvSpPr/>
          <p:nvPr/>
        </p:nvSpPr>
        <p:spPr>
          <a:xfrm>
            <a:off x="6511290" y="2470666"/>
            <a:ext cx="3190280" cy="1781770"/>
          </a:xfrm>
          <a:prstGeom prst="rect">
            <a:avLst/>
          </a:prstGeom>
          <a:noFill/>
          <a:ln/>
        </p:spPr>
        <p:txBody>
          <a:bodyPr wrap="square" lIns="0" tIns="0" rIns="0" bIns="0"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The website's URL should match the name of the organization or company it claims to be from. Look for misspellings or unusual domain names.</a:t>
            </a:r>
            <a:endParaRPr lang="en-US" sz="1750" dirty="0"/>
          </a:p>
        </p:txBody>
      </p:sp>
      <p:sp>
        <p:nvSpPr>
          <p:cNvPr id="7" name="Shape 4"/>
          <p:cNvSpPr/>
          <p:nvPr/>
        </p:nvSpPr>
        <p:spPr>
          <a:xfrm>
            <a:off x="10169723" y="1764030"/>
            <a:ext cx="3681293" cy="3090267"/>
          </a:xfrm>
          <a:prstGeom prst="roundRect">
            <a:avLst>
              <a:gd name="adj" fmla="val 10810"/>
            </a:avLst>
          </a:prstGeom>
          <a:solidFill>
            <a:srgbClr val="00002E"/>
          </a:solidFill>
          <a:ln w="22860">
            <a:solidFill>
              <a:srgbClr val="D7425E"/>
            </a:solidFill>
            <a:prstDash val="solid"/>
          </a:ln>
        </p:spPr>
      </p:sp>
      <p:sp>
        <p:nvSpPr>
          <p:cNvPr id="8" name="Text 5"/>
          <p:cNvSpPr/>
          <p:nvPr/>
        </p:nvSpPr>
        <p:spPr>
          <a:xfrm>
            <a:off x="10415230" y="2009537"/>
            <a:ext cx="2620089" cy="327541"/>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Nunito" pitchFamily="34" charset="0"/>
                <a:ea typeface="Nunito" pitchFamily="34" charset="-122"/>
                <a:cs typeface="Nunito" pitchFamily="34" charset="-120"/>
              </a:rPr>
              <a:t>Poor Website Design</a:t>
            </a:r>
            <a:endParaRPr lang="en-US" sz="2050" dirty="0"/>
          </a:p>
        </p:txBody>
      </p:sp>
      <p:sp>
        <p:nvSpPr>
          <p:cNvPr id="9" name="Text 6"/>
          <p:cNvSpPr/>
          <p:nvPr/>
        </p:nvSpPr>
        <p:spPr>
          <a:xfrm>
            <a:off x="10415230" y="2470666"/>
            <a:ext cx="3190280" cy="2138124"/>
          </a:xfrm>
          <a:prstGeom prst="rect">
            <a:avLst/>
          </a:prstGeom>
          <a:noFill/>
          <a:ln/>
        </p:spPr>
        <p:txBody>
          <a:bodyPr wrap="square" lIns="0" tIns="0" rIns="0" bIns="0"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Phishing websites often have poor website design, such as misaligned text, broken images, or grammatical errors. This can be a sign that the website is not legitimate.</a:t>
            </a:r>
            <a:endParaRPr lang="en-US" sz="1750" dirty="0"/>
          </a:p>
        </p:txBody>
      </p:sp>
      <p:sp>
        <p:nvSpPr>
          <p:cNvPr id="10" name="Shape 7"/>
          <p:cNvSpPr/>
          <p:nvPr/>
        </p:nvSpPr>
        <p:spPr>
          <a:xfrm>
            <a:off x="6265783" y="5076944"/>
            <a:ext cx="7585234" cy="2377559"/>
          </a:xfrm>
          <a:prstGeom prst="roundRect">
            <a:avLst>
              <a:gd name="adj" fmla="val 14051"/>
            </a:avLst>
          </a:prstGeom>
          <a:solidFill>
            <a:srgbClr val="00002E"/>
          </a:solidFill>
          <a:ln w="22860">
            <a:solidFill>
              <a:srgbClr val="DD785E"/>
            </a:solidFill>
            <a:prstDash val="solid"/>
          </a:ln>
        </p:spPr>
      </p:sp>
      <p:sp>
        <p:nvSpPr>
          <p:cNvPr id="11" name="Text 8"/>
          <p:cNvSpPr/>
          <p:nvPr/>
        </p:nvSpPr>
        <p:spPr>
          <a:xfrm>
            <a:off x="6511290" y="5322451"/>
            <a:ext cx="3983831" cy="327541"/>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Nunito" pitchFamily="34" charset="0"/>
                <a:ea typeface="Nunito" pitchFamily="34" charset="-122"/>
                <a:cs typeface="Nunito" pitchFamily="34" charset="-120"/>
              </a:rPr>
              <a:t>Request for Sensitive Information</a:t>
            </a:r>
            <a:endParaRPr lang="en-US" sz="2050" dirty="0"/>
          </a:p>
        </p:txBody>
      </p:sp>
      <p:sp>
        <p:nvSpPr>
          <p:cNvPr id="12" name="Text 9"/>
          <p:cNvSpPr/>
          <p:nvPr/>
        </p:nvSpPr>
        <p:spPr>
          <a:xfrm>
            <a:off x="6511290" y="5783580"/>
            <a:ext cx="7094220" cy="1425416"/>
          </a:xfrm>
          <a:prstGeom prst="rect">
            <a:avLst/>
          </a:prstGeom>
          <a:noFill/>
          <a:ln/>
        </p:spPr>
        <p:txBody>
          <a:bodyPr wrap="square" lIns="0" tIns="0" rIns="0" bIns="0"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Be cautious about websites that ask for sensitive information, such as your social security number, credit card details, or bank account information. Legitimate websites will not ask for this information unless it is absolutely necessary.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338"/>
          </a:xfrm>
          <a:prstGeom prst="rect">
            <a:avLst/>
          </a:prstGeom>
        </p:spPr>
      </p:pic>
      <p:sp>
        <p:nvSpPr>
          <p:cNvPr id="3" name="Text 0"/>
          <p:cNvSpPr/>
          <p:nvPr/>
        </p:nvSpPr>
        <p:spPr>
          <a:xfrm>
            <a:off x="763191" y="599599"/>
            <a:ext cx="7617619" cy="1282779"/>
          </a:xfrm>
          <a:prstGeom prst="rect">
            <a:avLst/>
          </a:prstGeom>
          <a:noFill/>
          <a:ln/>
        </p:spPr>
        <p:txBody>
          <a:bodyPr wrap="square" lIns="0" tIns="0" rIns="0" bIns="0" rtlCol="0" anchor="t"/>
          <a:lstStyle/>
          <a:p>
            <a:pPr marL="0" indent="0">
              <a:lnSpc>
                <a:spcPts val="5050"/>
              </a:lnSpc>
              <a:buNone/>
            </a:pPr>
            <a:r>
              <a:rPr lang="en-US" sz="4000" dirty="0">
                <a:solidFill>
                  <a:srgbClr val="FFFFFF"/>
                </a:solidFill>
                <a:latin typeface="Nunito" pitchFamily="34" charset="0"/>
                <a:ea typeface="Nunito" pitchFamily="34" charset="-122"/>
                <a:cs typeface="Nunito" pitchFamily="34" charset="-120"/>
              </a:rPr>
              <a:t>Protecting Against Social Engineering</a:t>
            </a:r>
            <a:endParaRPr lang="en-US" sz="4000" dirty="0"/>
          </a:p>
        </p:txBody>
      </p:sp>
      <p:pic>
        <p:nvPicPr>
          <p:cNvPr id="4" name="Image 1" descr="preencoded.png"/>
          <p:cNvPicPr>
            <a:picLocks noChangeAspect="1"/>
          </p:cNvPicPr>
          <p:nvPr/>
        </p:nvPicPr>
        <p:blipFill>
          <a:blip r:embed="rId4"/>
          <a:stretch>
            <a:fillRect/>
          </a:stretch>
        </p:blipFill>
        <p:spPr>
          <a:xfrm>
            <a:off x="763191" y="2209443"/>
            <a:ext cx="1090255" cy="1744504"/>
          </a:xfrm>
          <a:prstGeom prst="rect">
            <a:avLst/>
          </a:prstGeom>
        </p:spPr>
      </p:pic>
      <p:sp>
        <p:nvSpPr>
          <p:cNvPr id="5" name="Text 1"/>
          <p:cNvSpPr/>
          <p:nvPr/>
        </p:nvSpPr>
        <p:spPr>
          <a:xfrm>
            <a:off x="2180511" y="2427446"/>
            <a:ext cx="2565440" cy="32063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pitchFamily="34" charset="0"/>
                <a:ea typeface="Nunito" pitchFamily="34" charset="-122"/>
                <a:cs typeface="Nunito" pitchFamily="34" charset="-120"/>
              </a:rPr>
              <a:t>Be Skeptical</a:t>
            </a:r>
            <a:endParaRPr lang="en-US" sz="2000" dirty="0"/>
          </a:p>
        </p:txBody>
      </p:sp>
      <p:sp>
        <p:nvSpPr>
          <p:cNvPr id="6" name="Text 2"/>
          <p:cNvSpPr/>
          <p:nvPr/>
        </p:nvSpPr>
        <p:spPr>
          <a:xfrm>
            <a:off x="2180511" y="2878812"/>
            <a:ext cx="6200299" cy="697944"/>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Don't blindly trust emails, messages, or calls, especially those asking for sensitive information. Be cautious and ask questions.</a:t>
            </a:r>
            <a:endParaRPr lang="en-US" sz="1700" dirty="0"/>
          </a:p>
        </p:txBody>
      </p:sp>
      <p:pic>
        <p:nvPicPr>
          <p:cNvPr id="7" name="Image 2" descr="preencoded.png"/>
          <p:cNvPicPr>
            <a:picLocks noChangeAspect="1"/>
          </p:cNvPicPr>
          <p:nvPr/>
        </p:nvPicPr>
        <p:blipFill>
          <a:blip r:embed="rId5"/>
          <a:stretch>
            <a:fillRect/>
          </a:stretch>
        </p:blipFill>
        <p:spPr>
          <a:xfrm>
            <a:off x="763191" y="3953947"/>
            <a:ext cx="1090255" cy="1934289"/>
          </a:xfrm>
          <a:prstGeom prst="rect">
            <a:avLst/>
          </a:prstGeom>
        </p:spPr>
      </p:pic>
      <p:sp>
        <p:nvSpPr>
          <p:cNvPr id="8" name="Text 3"/>
          <p:cNvSpPr/>
          <p:nvPr/>
        </p:nvSpPr>
        <p:spPr>
          <a:xfrm>
            <a:off x="2180511" y="4171950"/>
            <a:ext cx="2565440" cy="32063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pitchFamily="34" charset="0"/>
                <a:ea typeface="Nunito" pitchFamily="34" charset="-122"/>
                <a:cs typeface="Nunito" pitchFamily="34" charset="-120"/>
              </a:rPr>
              <a:t>Verify Information</a:t>
            </a:r>
            <a:endParaRPr lang="en-US" sz="2000" dirty="0"/>
          </a:p>
        </p:txBody>
      </p:sp>
      <p:sp>
        <p:nvSpPr>
          <p:cNvPr id="9" name="Text 4"/>
          <p:cNvSpPr/>
          <p:nvPr/>
        </p:nvSpPr>
        <p:spPr>
          <a:xfrm>
            <a:off x="2180511" y="4623316"/>
            <a:ext cx="6200299" cy="1046917"/>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If you're unsure about the legitimacy of a request or website, contact the organization directly through their official website or phone number to verify.</a:t>
            </a:r>
            <a:endParaRPr lang="en-US" sz="1700" dirty="0"/>
          </a:p>
        </p:txBody>
      </p:sp>
      <p:pic>
        <p:nvPicPr>
          <p:cNvPr id="10" name="Image 3" descr="preencoded.png"/>
          <p:cNvPicPr>
            <a:picLocks noChangeAspect="1"/>
          </p:cNvPicPr>
          <p:nvPr/>
        </p:nvPicPr>
        <p:blipFill>
          <a:blip r:embed="rId6"/>
          <a:stretch>
            <a:fillRect/>
          </a:stretch>
        </p:blipFill>
        <p:spPr>
          <a:xfrm>
            <a:off x="763191" y="5888236"/>
            <a:ext cx="1090255" cy="1744504"/>
          </a:xfrm>
          <a:prstGeom prst="rect">
            <a:avLst/>
          </a:prstGeom>
        </p:spPr>
      </p:pic>
      <p:sp>
        <p:nvSpPr>
          <p:cNvPr id="11" name="Text 5"/>
          <p:cNvSpPr/>
          <p:nvPr/>
        </p:nvSpPr>
        <p:spPr>
          <a:xfrm>
            <a:off x="2180511" y="6106239"/>
            <a:ext cx="2625923" cy="32063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pitchFamily="34" charset="0"/>
                <a:ea typeface="Nunito" pitchFamily="34" charset="-122"/>
                <a:cs typeface="Nunito" pitchFamily="34" charset="-120"/>
              </a:rPr>
              <a:t>Think Before You Click</a:t>
            </a:r>
            <a:endParaRPr lang="en-US" sz="2000" dirty="0"/>
          </a:p>
        </p:txBody>
      </p:sp>
      <p:sp>
        <p:nvSpPr>
          <p:cNvPr id="12" name="Text 6"/>
          <p:cNvSpPr/>
          <p:nvPr/>
        </p:nvSpPr>
        <p:spPr>
          <a:xfrm>
            <a:off x="2180511" y="6557605"/>
            <a:ext cx="6200299" cy="697944"/>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Be aware of links you click on. Hover over the link before clicking to see where it will take you. If it looks suspicious, don't click it.</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250871"/>
            <a:ext cx="10679311"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Nunito" pitchFamily="34" charset="0"/>
                <a:ea typeface="Nunito" pitchFamily="34" charset="-122"/>
                <a:cs typeface="Nunito" pitchFamily="34" charset="-120"/>
              </a:rPr>
              <a:t>Protecting Yourself from Phishing Attacks</a:t>
            </a:r>
            <a:endParaRPr lang="en-US" sz="4400" dirty="0"/>
          </a:p>
        </p:txBody>
      </p:sp>
      <p:pic>
        <p:nvPicPr>
          <p:cNvPr id="3" name="Image 0" descr="preencoded.png"/>
          <p:cNvPicPr>
            <a:picLocks noChangeAspect="1"/>
          </p:cNvPicPr>
          <p:nvPr/>
        </p:nvPicPr>
        <p:blipFill>
          <a:blip r:embed="rId3"/>
          <a:stretch>
            <a:fillRect/>
          </a:stretch>
        </p:blipFill>
        <p:spPr>
          <a:xfrm>
            <a:off x="837724" y="2433638"/>
            <a:ext cx="2969419" cy="1835229"/>
          </a:xfrm>
          <a:prstGeom prst="rect">
            <a:avLst/>
          </a:prstGeom>
        </p:spPr>
      </p:pic>
      <p:sp>
        <p:nvSpPr>
          <p:cNvPr id="4" name="Text 1"/>
          <p:cNvSpPr/>
          <p:nvPr/>
        </p:nvSpPr>
        <p:spPr>
          <a:xfrm>
            <a:off x="837724" y="45680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Be Vigilant</a:t>
            </a:r>
            <a:endParaRPr lang="en-US" sz="2200" dirty="0"/>
          </a:p>
        </p:txBody>
      </p:sp>
      <p:sp>
        <p:nvSpPr>
          <p:cNvPr id="5" name="Text 2"/>
          <p:cNvSpPr/>
          <p:nvPr/>
        </p:nvSpPr>
        <p:spPr>
          <a:xfrm>
            <a:off x="837724" y="5063609"/>
            <a:ext cx="2969419" cy="1532096"/>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Phishing attacks are common. Be aware of suspicious emails, messages, and websites.</a:t>
            </a:r>
            <a:endParaRPr lang="en-US" sz="1850" dirty="0"/>
          </a:p>
        </p:txBody>
      </p:sp>
      <p:pic>
        <p:nvPicPr>
          <p:cNvPr id="6" name="Image 1" descr="preencoded.png"/>
          <p:cNvPicPr>
            <a:picLocks noChangeAspect="1"/>
          </p:cNvPicPr>
          <p:nvPr/>
        </p:nvPicPr>
        <p:blipFill>
          <a:blip r:embed="rId4"/>
          <a:stretch>
            <a:fillRect/>
          </a:stretch>
        </p:blipFill>
        <p:spPr>
          <a:xfrm>
            <a:off x="4166116" y="2433638"/>
            <a:ext cx="2969538" cy="1835229"/>
          </a:xfrm>
          <a:prstGeom prst="rect">
            <a:avLst/>
          </a:prstGeom>
        </p:spPr>
      </p:pic>
      <p:sp>
        <p:nvSpPr>
          <p:cNvPr id="7" name="Text 3"/>
          <p:cNvSpPr/>
          <p:nvPr/>
        </p:nvSpPr>
        <p:spPr>
          <a:xfrm>
            <a:off x="4166116" y="45680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Strong Passwords</a:t>
            </a:r>
            <a:endParaRPr lang="en-US" sz="2200" dirty="0"/>
          </a:p>
        </p:txBody>
      </p:sp>
      <p:sp>
        <p:nvSpPr>
          <p:cNvPr id="8" name="Text 4"/>
          <p:cNvSpPr/>
          <p:nvPr/>
        </p:nvSpPr>
        <p:spPr>
          <a:xfrm>
            <a:off x="4166116" y="5063609"/>
            <a:ext cx="2969538" cy="1915120"/>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Use strong, unique passwords for all your online accounts. Consider a password manager to keep them secure.</a:t>
            </a:r>
            <a:endParaRPr lang="en-US" sz="1850" dirty="0"/>
          </a:p>
        </p:txBody>
      </p:sp>
      <p:pic>
        <p:nvPicPr>
          <p:cNvPr id="9" name="Image 2" descr="preencoded.png"/>
          <p:cNvPicPr>
            <a:picLocks noChangeAspect="1"/>
          </p:cNvPicPr>
          <p:nvPr/>
        </p:nvPicPr>
        <p:blipFill>
          <a:blip r:embed="rId5"/>
          <a:stretch>
            <a:fillRect/>
          </a:stretch>
        </p:blipFill>
        <p:spPr>
          <a:xfrm>
            <a:off x="7494627" y="2433638"/>
            <a:ext cx="2969538" cy="1835229"/>
          </a:xfrm>
          <a:prstGeom prst="rect">
            <a:avLst/>
          </a:prstGeom>
        </p:spPr>
      </p:pic>
      <p:sp>
        <p:nvSpPr>
          <p:cNvPr id="10" name="Text 5"/>
          <p:cNvSpPr/>
          <p:nvPr/>
        </p:nvSpPr>
        <p:spPr>
          <a:xfrm>
            <a:off x="7494627" y="45680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Security Updates</a:t>
            </a:r>
            <a:endParaRPr lang="en-US" sz="2200" dirty="0"/>
          </a:p>
        </p:txBody>
      </p:sp>
      <p:sp>
        <p:nvSpPr>
          <p:cNvPr id="11" name="Text 6"/>
          <p:cNvSpPr/>
          <p:nvPr/>
        </p:nvSpPr>
        <p:spPr>
          <a:xfrm>
            <a:off x="7494627" y="5063609"/>
            <a:ext cx="2969538" cy="1532096"/>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Keep your software and operating system up to date with the latest security patches.</a:t>
            </a:r>
            <a:endParaRPr lang="en-US" sz="1850" dirty="0"/>
          </a:p>
        </p:txBody>
      </p:sp>
      <p:pic>
        <p:nvPicPr>
          <p:cNvPr id="12" name="Image 3" descr="preencoded.png"/>
          <p:cNvPicPr>
            <a:picLocks noChangeAspect="1"/>
          </p:cNvPicPr>
          <p:nvPr/>
        </p:nvPicPr>
        <p:blipFill>
          <a:blip r:embed="rId6"/>
          <a:stretch>
            <a:fillRect/>
          </a:stretch>
        </p:blipFill>
        <p:spPr>
          <a:xfrm>
            <a:off x="10823138" y="2433638"/>
            <a:ext cx="2969538" cy="1835229"/>
          </a:xfrm>
          <a:prstGeom prst="rect">
            <a:avLst/>
          </a:prstGeom>
        </p:spPr>
      </p:pic>
      <p:sp>
        <p:nvSpPr>
          <p:cNvPr id="13" name="Text 7"/>
          <p:cNvSpPr/>
          <p:nvPr/>
        </p:nvSpPr>
        <p:spPr>
          <a:xfrm>
            <a:off x="10823138" y="45680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Protect Your Data</a:t>
            </a:r>
            <a:endParaRPr lang="en-US" sz="2200" dirty="0"/>
          </a:p>
        </p:txBody>
      </p:sp>
      <p:sp>
        <p:nvSpPr>
          <p:cNvPr id="14" name="Text 8"/>
          <p:cNvSpPr/>
          <p:nvPr/>
        </p:nvSpPr>
        <p:spPr>
          <a:xfrm>
            <a:off x="10823138" y="5063609"/>
            <a:ext cx="2969538" cy="1915120"/>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Be cautious about sharing personal information online. Don't give out sensitive details unless you're on a secure website.</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615</Words>
  <Application>Microsoft Office PowerPoint</Application>
  <PresentationFormat>Custom</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PT Sans</vt:lpstr>
      <vt:lpstr>Nunito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sreeja sree</cp:lastModifiedBy>
  <cp:revision>2</cp:revision>
  <dcterms:created xsi:type="dcterms:W3CDTF">2024-09-14T07:00:50Z</dcterms:created>
  <dcterms:modified xsi:type="dcterms:W3CDTF">2024-09-14T07:05:00Z</dcterms:modified>
</cp:coreProperties>
</file>