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67" r:id="rId3"/>
    <p:sldId id="276" r:id="rId4"/>
    <p:sldId id="281" r:id="rId5"/>
    <p:sldId id="282" r:id="rId6"/>
    <p:sldId id="278" r:id="rId7"/>
    <p:sldId id="285" r:id="rId8"/>
    <p:sldId id="284" r:id="rId9"/>
    <p:sldId id="287" r:id="rId10"/>
    <p:sldId id="266" r:id="rId11"/>
    <p:sldId id="286"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876" y="-10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92414672-7F74-4670-9356-5FF07953FE6B}" type="datetimeFigureOut">
              <a:rPr lang="en-US" smtClean="0"/>
              <a:pPr/>
              <a:t>10/20/2024</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28FC78BE-84F6-4F5F-974A-47A573FE28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b="0" cap="small" baseline="0" dirty="0" smtClean="0">
                <a:solidFill>
                  <a:schemeClr val="bg1"/>
                </a:solidFill>
                <a:latin typeface="Times New Roman" panose="02020603050405020304" pitchFamily="18" charset="0"/>
                <a:cs typeface="Times New Roman" panose="02020603050405020304" pitchFamily="18" charset="0"/>
              </a:rPr>
              <a:t>dept. of  computer  science  engineering ( </a:t>
            </a:r>
            <a:r>
              <a:rPr lang="en-IN" sz="1600" b="0" cap="small" baseline="0" dirty="0" err="1" smtClean="0">
                <a:solidFill>
                  <a:schemeClr val="bg1"/>
                </a:solidFill>
                <a:latin typeface="Times New Roman" panose="02020603050405020304" pitchFamily="18" charset="0"/>
                <a:cs typeface="Times New Roman" panose="02020603050405020304" pitchFamily="18" charset="0"/>
              </a:rPr>
              <a:t>ai&amp;ml</a:t>
            </a:r>
            <a:r>
              <a:rPr lang="en-IN" sz="1600" b="0" cap="small" baseline="0" dirty="0" smtClean="0">
                <a:solidFill>
                  <a:schemeClr val="bg1"/>
                </a:solidFill>
                <a:latin typeface="Times New Roman" panose="02020603050405020304" pitchFamily="18" charset="0"/>
                <a:cs typeface="Times New Roman" panose="02020603050405020304" pitchFamily="18" charset="0"/>
              </a:rPr>
              <a:t> )</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b="0" cap="small" baseline="0" dirty="0" err="1" smtClean="0">
                <a:solidFill>
                  <a:schemeClr val="bg1"/>
                </a:solidFill>
                <a:latin typeface="Times New Roman" panose="02020603050405020304" pitchFamily="18" charset="0"/>
                <a:cs typeface="Times New Roman" panose="02020603050405020304" pitchFamily="18" charset="0"/>
              </a:rPr>
              <a:t>Srinivasa</a:t>
            </a:r>
            <a:r>
              <a:rPr lang="en-IN" sz="1600" b="0" cap="small" baseline="0" dirty="0" smtClean="0">
                <a:solidFill>
                  <a:schemeClr val="bg1"/>
                </a:solidFill>
                <a:latin typeface="Times New Roman" panose="02020603050405020304" pitchFamily="18" charset="0"/>
                <a:cs typeface="Times New Roman" panose="02020603050405020304" pitchFamily="18" charset="0"/>
              </a:rPr>
              <a:t>  </a:t>
            </a:r>
            <a:r>
              <a:rPr lang="en-IN" sz="1600" b="0" cap="small" baseline="0" dirty="0" err="1" smtClean="0">
                <a:solidFill>
                  <a:schemeClr val="bg1"/>
                </a:solidFill>
                <a:latin typeface="Times New Roman" panose="02020603050405020304" pitchFamily="18" charset="0"/>
                <a:cs typeface="Times New Roman" panose="02020603050405020304" pitchFamily="18" charset="0"/>
              </a:rPr>
              <a:t>ramanujan</a:t>
            </a:r>
            <a:r>
              <a:rPr lang="en-IN" sz="1600" b="0" cap="small" baseline="0" dirty="0" smtClean="0">
                <a:solidFill>
                  <a:schemeClr val="bg1"/>
                </a:solidFill>
                <a:latin typeface="Times New Roman" panose="02020603050405020304" pitchFamily="18" charset="0"/>
                <a:cs typeface="Times New Roman" panose="02020603050405020304" pitchFamily="18" charset="0"/>
              </a:rPr>
              <a:t>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smtClean="0">
                <a:solidFill>
                  <a:schemeClr val="bg1"/>
                </a:solidFill>
                <a:effectLst/>
                <a:latin typeface="Times New Roman" panose="02020603050405020304" pitchFamily="18" charset="0"/>
                <a:cs typeface="Times New Roman" panose="02020603050405020304" pitchFamily="18" charset="0"/>
              </a:rPr>
              <a:t>YouTube</a:t>
            </a:r>
            <a:r>
              <a:rPr lang="en-IN" sz="1500" b="1" i="1" baseline="0" dirty="0" smtClean="0">
                <a:solidFill>
                  <a:schemeClr val="bg1"/>
                </a:solidFill>
                <a:effectLst/>
                <a:latin typeface="Times New Roman" panose="02020603050405020304" pitchFamily="18" charset="0"/>
                <a:cs typeface="Times New Roman" panose="02020603050405020304" pitchFamily="18" charset="0"/>
              </a:rPr>
              <a:t> Video Summarizer</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b="0" cap="small" baseline="0" dirty="0" smtClean="0">
                <a:solidFill>
                  <a:schemeClr val="bg1"/>
                </a:solidFill>
                <a:latin typeface="Times New Roman" panose="02020603050405020304" pitchFamily="18" charset="0"/>
                <a:cs typeface="Times New Roman" panose="02020603050405020304" pitchFamily="18" charset="0"/>
              </a:rPr>
              <a:t>33A9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dirty="0">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dirty="0">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flipV="1">
            <a:off x="199440" y="6491880"/>
            <a:ext cx="11778840" cy="6132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Dept. of Computer Science and Engineering(AI&amp;ML)</a:t>
            </a:r>
            <a:endParaRPr lang="en-IN" sz="1600" b="0" strike="noStrike" spc="-1" dirty="0">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IN" sz="1600" b="0" strike="noStrike" spc="-1" dirty="0" smtClean="0">
                <a:latin typeface="Arial"/>
              </a:rPr>
              <a:t>1</a:t>
            </a:r>
            <a:endParaRPr lang="en-IN" sz="1600" b="0" strike="noStrike" spc="-1" dirty="0">
              <a:latin typeface="Arial"/>
            </a:endParaRPr>
          </a:p>
        </p:txBody>
      </p:sp>
      <p:sp>
        <p:nvSpPr>
          <p:cNvPr id="48" name="Date Placeholder 3"/>
          <p:cNvSpPr/>
          <p:nvPr userDrawn="1"/>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it-IT" sz="1500" b="1" i="1" strike="noStrike" spc="-1" dirty="0" smtClean="0">
                <a:solidFill>
                  <a:srgbClr val="FFFFFF"/>
                </a:solidFill>
                <a:latin typeface="Times New Roman"/>
              </a:rPr>
              <a:t>YouTube</a:t>
            </a:r>
            <a:r>
              <a:rPr lang="it-IT" sz="1500" b="1" i="1" strike="noStrike" spc="-1" baseline="0" dirty="0" smtClean="0">
                <a:solidFill>
                  <a:srgbClr val="FFFFFF"/>
                </a:solidFill>
                <a:latin typeface="Times New Roman"/>
              </a:rPr>
              <a:t> Video Summarizer</a:t>
            </a:r>
            <a:endParaRPr lang="en-IN" sz="1500" b="0" strike="noStrike" spc="-1" dirty="0">
              <a:latin typeface="Arial"/>
            </a:endParaRPr>
          </a:p>
        </p:txBody>
      </p:sp>
      <p:pic>
        <p:nvPicPr>
          <p:cNvPr id="49" name="Picture 5"/>
          <p:cNvPicPr/>
          <p:nvPr/>
        </p:nvPicPr>
        <p:blipFill>
          <a:blip r:embed="rId14" cstate="print"/>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smtClean="0">
                <a:solidFill>
                  <a:srgbClr val="FFFFFF"/>
                </a:solidFill>
                <a:latin typeface="Times New Roman"/>
              </a:rPr>
              <a:t>33a9</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58929" y="1726185"/>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(AI&amp;ML)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3400" dirty="0">
                <a:effectLst/>
                <a:ea typeface="Times New Roman" panose="02020603050405020304" pitchFamily="18" charset="0"/>
              </a:rPr>
              <a:t>Autonomous</a:t>
            </a:r>
            <a:endParaRPr lang="en-US" sz="34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13" name="Subtitle 11"/>
          <p:cNvSpPr txBox="1"/>
          <p:nvPr/>
        </p:nvSpPr>
        <p:spPr>
          <a:xfrm>
            <a:off x="8617598" y="1783000"/>
            <a:ext cx="2382924" cy="5845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endParaRPr lang="en-US" sz="1200" b="0" dirty="0"/>
          </a:p>
        </p:txBody>
      </p:sp>
      <p:sp>
        <p:nvSpPr>
          <p:cNvPr id="14" name="Subtitle 11"/>
          <p:cNvSpPr txBox="1"/>
          <p:nvPr/>
        </p:nvSpPr>
        <p:spPr>
          <a:xfrm>
            <a:off x="717599" y="2253903"/>
            <a:ext cx="10756782" cy="75666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b="0" dirty="0" err="1" smtClean="0">
                <a:effectLst>
                  <a:outerShdw blurRad="38100" dist="38100" dir="2700000" algn="tl">
                    <a:srgbClr val="000000">
                      <a:alpha val="43137"/>
                    </a:srgbClr>
                  </a:outerShdw>
                </a:effectLst>
              </a:rPr>
              <a:t>Ganne</a:t>
            </a:r>
            <a:r>
              <a:rPr lang="en-US" b="0" dirty="0" smtClean="0">
                <a:effectLst>
                  <a:outerShdw blurRad="38100" dist="38100" dir="2700000" algn="tl">
                    <a:srgbClr val="000000">
                      <a:alpha val="43137"/>
                    </a:srgbClr>
                  </a:outerShdw>
                </a:effectLst>
              </a:rPr>
              <a:t> </a:t>
            </a:r>
            <a:r>
              <a:rPr lang="en-US" b="0" dirty="0" err="1" smtClean="0">
                <a:effectLst>
                  <a:outerShdw blurRad="38100" dist="38100" dir="2700000" algn="tl">
                    <a:srgbClr val="000000">
                      <a:alpha val="43137"/>
                    </a:srgbClr>
                  </a:outerShdw>
                </a:effectLst>
              </a:rPr>
              <a:t>Sreeja</a:t>
            </a:r>
            <a:endParaRPr lang="en-US" b="0" dirty="0">
              <a:effectLst>
                <a:outerShdw blurRad="38100" dist="38100" dir="2700000" algn="tl">
                  <a:srgbClr val="000000">
                    <a:alpha val="43137"/>
                  </a:srgbClr>
                </a:outerShdw>
              </a:effectLst>
            </a:endParaRPr>
          </a:p>
          <a:p>
            <a:pPr>
              <a:spcBef>
                <a:spcPts val="300"/>
              </a:spcBef>
            </a:pPr>
            <a:r>
              <a:rPr lang="en-US" sz="1900" b="0" dirty="0" smtClean="0">
                <a:effectLst>
                  <a:outerShdw blurRad="38100" dist="38100" dir="2700000" algn="tl">
                    <a:srgbClr val="000000">
                      <a:alpha val="43137"/>
                    </a:srgbClr>
                  </a:outerShdw>
                </a:effectLst>
              </a:rPr>
              <a:t>224G1A33A9</a:t>
            </a:r>
            <a:endParaRPr lang="en-US" sz="1900" b="0" dirty="0">
              <a:effectLst>
                <a:outerShdw blurRad="38100" dist="38100" dir="2700000" algn="tl">
                  <a:srgbClr val="000000">
                    <a:alpha val="43137"/>
                  </a:srgbClr>
                </a:outerShdw>
              </a:effectLst>
            </a:endParaRPr>
          </a:p>
        </p:txBody>
      </p:sp>
      <p:sp>
        <p:nvSpPr>
          <p:cNvPr id="17" name="Rectangle: Rounded Corners 16"/>
          <p:cNvSpPr/>
          <p:nvPr/>
        </p:nvSpPr>
        <p:spPr>
          <a:xfrm>
            <a:off x="1485900" y="353145"/>
            <a:ext cx="9680892" cy="881592"/>
          </a:xfrm>
          <a:prstGeom prst="roundRect">
            <a:avLst>
              <a:gd name="adj" fmla="val 20101"/>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3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YouTube Video Summarizer</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38" y="1635854"/>
            <a:ext cx="6762303" cy="522259"/>
          </a:xfrm>
          <a:prstGeom prst="rect">
            <a:avLst/>
          </a:prstGeom>
        </p:spPr>
        <p:txBody>
          <a:bodyPr wrap="square">
            <a:spAutoFit/>
          </a:bodyPr>
          <a:lstStyle/>
          <a:p>
            <a:pPr algn="ctr">
              <a:lnSpc>
                <a:spcPct val="107000"/>
              </a:lnSpc>
              <a:spcBef>
                <a:spcPts val="500"/>
              </a:spcBef>
              <a:spcAft>
                <a:spcPts val="500"/>
              </a:spcAft>
            </a:pPr>
            <a:r>
              <a:rPr lang="en-IN" sz="28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a:xfrm>
            <a:off x="0" y="232920"/>
            <a:ext cx="12191760" cy="6396480"/>
          </a:xfrm>
        </p:spPr>
        <p:txBody>
          <a:bodyPr/>
          <a:lstStyle/>
          <a:p>
            <a:r>
              <a:rPr lang="en-US" sz="9600">
                <a:solidFill>
                  <a:schemeClr val="accent2"/>
                </a:solidFill>
                <a:latin typeface="Times New Roman" panose="02020603050405020304" pitchFamily="18" charset="0"/>
                <a:cs typeface="Times New Roman" panose="02020603050405020304" pitchFamily="18" charset="0"/>
              </a:rPr>
              <a:t> </a:t>
            </a:r>
            <a:r>
              <a:rPr lang="en-US" sz="9600" smtClean="0">
                <a:solidFill>
                  <a:schemeClr val="accent2"/>
                </a:solidFill>
                <a:latin typeface="Times New Roman" panose="02020603050405020304" pitchFamily="18" charset="0"/>
                <a:cs typeface="Times New Roman" panose="02020603050405020304" pitchFamily="18" charset="0"/>
              </a:rPr>
              <a:t>        </a:t>
            </a:r>
            <a:r>
              <a:rPr lang="en-US" sz="8800" smtClean="0">
                <a:solidFill>
                  <a:schemeClr val="accent2"/>
                </a:solidFill>
                <a:latin typeface="Times New Roman" panose="02020603050405020304" pitchFamily="18" charset="0"/>
                <a:cs typeface="Times New Roman" panose="02020603050405020304" pitchFamily="18" charset="0"/>
              </a:rPr>
              <a:t>Thank </a:t>
            </a:r>
            <a:r>
              <a:rPr lang="en-US" sz="8800" dirty="0" smtClean="0">
                <a:solidFill>
                  <a:schemeClr val="accent2"/>
                </a:solidFill>
                <a:latin typeface="Times New Roman" panose="02020603050405020304" pitchFamily="18" charset="0"/>
                <a:cs typeface="Times New Roman" panose="02020603050405020304" pitchFamily="18" charset="0"/>
              </a:rPr>
              <a:t>you!!</a:t>
            </a:r>
            <a:endParaRPr lang="en-US" sz="8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ceHolder 2">
            <a:extLst>
              <a:ext uri="{FF2B5EF4-FFF2-40B4-BE49-F238E27FC236}">
                <a16:creationId xmlns="" xmlns:a16="http://schemas.microsoft.com/office/drawing/2014/main" id="{907448A5-0510-451C-9111-273BCD26A4A9}"/>
              </a:ext>
            </a:extLst>
          </p:cNvPr>
          <p:cNvSpPr txBox="1">
            <a:spLocks/>
          </p:cNvSpPr>
          <p:nvPr/>
        </p:nvSpPr>
        <p:spPr>
          <a:xfrm>
            <a:off x="76200" y="914400"/>
            <a:ext cx="11778840" cy="5394600"/>
          </a:xfrm>
          <a:prstGeom prst="rect">
            <a:avLst/>
          </a:prstGeom>
          <a:noFill/>
          <a:ln w="0">
            <a:noFill/>
          </a:ln>
        </p:spPr>
        <p:txBody>
          <a:bodyPr anchor="t">
            <a:noAutofit/>
          </a:bodyPr>
          <a:lstStyle/>
          <a:p>
            <a:pPr marL="342900" indent="-342900" algn="just">
              <a:lnSpc>
                <a:spcPct val="90000"/>
              </a:lnSpc>
              <a:spcBef>
                <a:spcPts val="1001"/>
              </a:spcBef>
              <a:buFont typeface="Arial" panose="020B0604020202020204" pitchFamily="34" charset="0"/>
              <a:buChar char="•"/>
              <a:tabLst>
                <a:tab pos="0" algn="l"/>
              </a:tabLst>
            </a:pPr>
            <a:r>
              <a:rPr lang="en-US" sz="3600" kern="0" spc="-1" dirty="0" smtClean="0">
                <a:solidFill>
                  <a:srgbClr val="000000"/>
                </a:solidFill>
                <a:latin typeface="Times New Roman"/>
              </a:rPr>
              <a:t>Abstract</a:t>
            </a:r>
          </a:p>
          <a:p>
            <a:pPr marL="342900" indent="-342900" algn="just">
              <a:lnSpc>
                <a:spcPct val="90000"/>
              </a:lnSpc>
              <a:spcBef>
                <a:spcPts val="1001"/>
              </a:spcBef>
              <a:buFont typeface="Arial" panose="020B0604020202020204" pitchFamily="34" charset="0"/>
              <a:buChar char="•"/>
              <a:tabLst>
                <a:tab pos="0" algn="l"/>
              </a:tabLst>
            </a:pPr>
            <a:r>
              <a:rPr lang="en-US" sz="3600" kern="0" spc="-1" dirty="0" smtClean="0">
                <a:solidFill>
                  <a:srgbClr val="000000"/>
                </a:solidFill>
                <a:latin typeface="Times New Roman"/>
              </a:rPr>
              <a:t>Problem </a:t>
            </a:r>
            <a:r>
              <a:rPr lang="en-US" sz="3600" kern="0" spc="-1" dirty="0">
                <a:solidFill>
                  <a:srgbClr val="000000"/>
                </a:solidFill>
                <a:latin typeface="Times New Roman"/>
              </a:rPr>
              <a:t>Statement</a:t>
            </a:r>
          </a:p>
          <a:p>
            <a:pPr marL="342900" indent="-342900" algn="just">
              <a:lnSpc>
                <a:spcPct val="90000"/>
              </a:lnSpc>
              <a:spcBef>
                <a:spcPts val="1001"/>
              </a:spcBef>
              <a:buFont typeface="Arial" panose="020B0604020202020204" pitchFamily="34" charset="0"/>
              <a:buChar char="•"/>
              <a:tabLst>
                <a:tab pos="0" algn="l"/>
              </a:tabLst>
            </a:pPr>
            <a:r>
              <a:rPr lang="en-US" sz="3600" kern="0" spc="-1" dirty="0" smtClean="0">
                <a:solidFill>
                  <a:srgbClr val="000000"/>
                </a:solidFill>
                <a:latin typeface="Times New Roman"/>
              </a:rPr>
              <a:t>Model</a:t>
            </a:r>
            <a:endParaRPr lang="en-US" sz="3600" kern="0" spc="-1" dirty="0">
              <a:solidFill>
                <a:srgbClr val="000000"/>
              </a:solidFill>
              <a:latin typeface="Times New Roman"/>
            </a:endParaRPr>
          </a:p>
          <a:p>
            <a:pPr marL="342900" indent="-342900" algn="just">
              <a:lnSpc>
                <a:spcPct val="90000"/>
              </a:lnSpc>
              <a:spcBef>
                <a:spcPts val="1001"/>
              </a:spcBef>
              <a:buFont typeface="Arial" panose="020B0604020202020204" pitchFamily="34" charset="0"/>
              <a:buChar char="•"/>
              <a:tabLst>
                <a:tab pos="0" algn="l"/>
              </a:tabLst>
            </a:pPr>
            <a:r>
              <a:rPr lang="en-US" sz="3600" kern="0" spc="-1" dirty="0" smtClean="0">
                <a:solidFill>
                  <a:srgbClr val="000000"/>
                </a:solidFill>
                <a:latin typeface="Times New Roman"/>
              </a:rPr>
              <a:t>Objectives</a:t>
            </a:r>
          </a:p>
          <a:p>
            <a:pPr marL="342900" indent="-342900" algn="just">
              <a:lnSpc>
                <a:spcPct val="90000"/>
              </a:lnSpc>
              <a:spcBef>
                <a:spcPts val="1001"/>
              </a:spcBef>
              <a:buFont typeface="Arial" panose="020B0604020202020204" pitchFamily="34" charset="0"/>
              <a:buChar char="•"/>
              <a:tabLst>
                <a:tab pos="0" algn="l"/>
              </a:tabLst>
            </a:pPr>
            <a:r>
              <a:rPr lang="en-US" sz="3600" kern="0" spc="-1" dirty="0" smtClean="0">
                <a:solidFill>
                  <a:srgbClr val="000000"/>
                </a:solidFill>
                <a:latin typeface="Times New Roman"/>
              </a:rPr>
              <a:t>Use Cases</a:t>
            </a:r>
            <a:endParaRPr lang="en-US" sz="3600" kern="0" spc="-1" dirty="0">
              <a:solidFill>
                <a:srgbClr val="000000"/>
              </a:solidFill>
              <a:latin typeface="Times New Roman"/>
            </a:endParaRPr>
          </a:p>
        </p:txBody>
      </p:sp>
      <p:sp>
        <p:nvSpPr>
          <p:cNvPr id="6" name="PlaceHolder 1">
            <a:extLst>
              <a:ext uri="{FF2B5EF4-FFF2-40B4-BE49-F238E27FC236}">
                <a16:creationId xmlns="" xmlns:a16="http://schemas.microsoft.com/office/drawing/2014/main" id="{EF0A74AF-4963-459B-BA3B-1E9DD60B4914}"/>
              </a:ext>
            </a:extLst>
          </p:cNvPr>
          <p:cNvSpPr txBox="1">
            <a:spLocks/>
          </p:cNvSpPr>
          <p:nvPr/>
        </p:nvSpPr>
        <p:spPr>
          <a:xfrm>
            <a:off x="240" y="209550"/>
            <a:ext cx="12191760" cy="70485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z="3600" kern="0" spc="-1" dirty="0">
                <a:solidFill>
                  <a:schemeClr val="bg1"/>
                </a:solidFill>
                <a:latin typeface="Times New Roman"/>
              </a:rPr>
              <a:t>Contents:</a:t>
            </a:r>
            <a:endParaRPr lang="en-US" sz="3600" kern="0" spc="-1" dirty="0">
              <a:solidFill>
                <a:schemeClr val="bg1"/>
              </a:solidFill>
              <a:latin typeface="Calibri"/>
            </a:endParaRPr>
          </a:p>
        </p:txBody>
      </p:sp>
    </p:spTree>
    <p:extLst>
      <p:ext uri="{BB962C8B-B14F-4D97-AF65-F5344CB8AC3E}">
        <p14:creationId xmlns="" xmlns:p14="http://schemas.microsoft.com/office/powerpoint/2010/main" val="349233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1">
            <a:extLst>
              <a:ext uri="{FF2B5EF4-FFF2-40B4-BE49-F238E27FC236}">
                <a16:creationId xmlns="" xmlns:a16="http://schemas.microsoft.com/office/drawing/2014/main" id="{3BBCC11E-23C6-46A0-996E-9B50D8E6D021}"/>
              </a:ext>
            </a:extLst>
          </p:cNvPr>
          <p:cNvSpPr txBox="1">
            <a:spLocks/>
          </p:cNvSpPr>
          <p:nvPr/>
        </p:nvSpPr>
        <p:spPr>
          <a:xfrm>
            <a:off x="0" y="20955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z="3600" kern="0" spc="-1" dirty="0">
                <a:solidFill>
                  <a:schemeClr val="bg1"/>
                </a:solidFill>
                <a:latin typeface="Times New Roman"/>
              </a:rPr>
              <a:t>Abstract:</a:t>
            </a:r>
            <a:endParaRPr lang="en-US" sz="3600" kern="0" spc="-1" dirty="0">
              <a:solidFill>
                <a:schemeClr val="bg1"/>
              </a:solidFill>
              <a:latin typeface="Calibri"/>
            </a:endParaRPr>
          </a:p>
        </p:txBody>
      </p:sp>
      <p:sp>
        <p:nvSpPr>
          <p:cNvPr id="6" name="TextBox 5">
            <a:extLst>
              <a:ext uri="{FF2B5EF4-FFF2-40B4-BE49-F238E27FC236}">
                <a16:creationId xmlns="" xmlns:a16="http://schemas.microsoft.com/office/drawing/2014/main" id="{B95D7B2A-1F37-4756-9757-E077C06B4C40}"/>
              </a:ext>
            </a:extLst>
          </p:cNvPr>
          <p:cNvSpPr txBox="1"/>
          <p:nvPr/>
        </p:nvSpPr>
        <p:spPr>
          <a:xfrm flipH="1">
            <a:off x="0" y="943200"/>
            <a:ext cx="12192000" cy="424732"/>
          </a:xfrm>
          <a:prstGeom prst="rect">
            <a:avLst/>
          </a:prstGeom>
          <a:noFill/>
        </p:spPr>
        <p:txBody>
          <a:bodyPr wrap="square" rtlCol="0">
            <a:spAutoFit/>
          </a:bodyPr>
          <a:lstStyle/>
          <a:p>
            <a:pPr algn="just">
              <a:lnSpc>
                <a:spcPct val="90000"/>
              </a:lnSpc>
              <a:spcBef>
                <a:spcPts val="1000"/>
              </a:spcBef>
            </a:pPr>
            <a:endParaRPr lang="en-US" sz="2400" dirty="0" smtClean="0"/>
          </a:p>
        </p:txBody>
      </p:sp>
      <p:sp>
        <p:nvSpPr>
          <p:cNvPr id="5" name="Rectangle 4"/>
          <p:cNvSpPr/>
          <p:nvPr/>
        </p:nvSpPr>
        <p:spPr>
          <a:xfrm>
            <a:off x="0" y="1066800"/>
            <a:ext cx="12192000" cy="5002395"/>
          </a:xfrm>
          <a:prstGeom prst="rect">
            <a:avLst/>
          </a:prstGeom>
        </p:spPr>
        <p:txBody>
          <a:bodyPr wrap="square">
            <a:spAutoFit/>
          </a:bodyPr>
          <a:lstStyle/>
          <a:p>
            <a:pPr algn="just">
              <a:lnSpc>
                <a:spcPct val="90000"/>
              </a:lnSpc>
              <a:spcBef>
                <a:spcPts val="1000"/>
              </a:spcBef>
              <a:buFont typeface="Wingdings" pitchFamily="2" charset="2"/>
              <a:buChar char="v"/>
            </a:pPr>
            <a:r>
              <a:rPr lang="en-US" sz="2800" dirty="0" smtClean="0"/>
              <a:t>    </a:t>
            </a:r>
            <a:r>
              <a:rPr lang="en-US" sz="2800" dirty="0" err="1" smtClean="0"/>
              <a:t>Youtube</a:t>
            </a:r>
            <a:r>
              <a:rPr lang="en-US" sz="2800" dirty="0" smtClean="0"/>
              <a:t> summarizer will summarize the content of the video by keeping all the important points and making it short and easily understandable. Summarizing transcripts of such videos automatically allows us to quickly look out for the important patterns in the video and helps us to save time and efforts to go through the whole content of the video.</a:t>
            </a:r>
          </a:p>
          <a:p>
            <a:pPr algn="just">
              <a:lnSpc>
                <a:spcPct val="90000"/>
              </a:lnSpc>
              <a:spcBef>
                <a:spcPts val="1000"/>
              </a:spcBef>
            </a:pPr>
            <a:endParaRPr lang="en-US" sz="2800" dirty="0" smtClean="0"/>
          </a:p>
          <a:p>
            <a:pPr algn="just">
              <a:lnSpc>
                <a:spcPct val="90000"/>
              </a:lnSpc>
              <a:spcBef>
                <a:spcPts val="1000"/>
              </a:spcBef>
              <a:buFont typeface="Wingdings" pitchFamily="2" charset="2"/>
              <a:buChar char="v"/>
            </a:pPr>
            <a:r>
              <a:rPr lang="en-US" sz="2800" dirty="0" smtClean="0"/>
              <a:t>      This Project is a Python application that allows you to summarize the content of a YouTube video using </a:t>
            </a:r>
            <a:r>
              <a:rPr lang="en-US" sz="2800" dirty="0" err="1" smtClean="0"/>
              <a:t>OpenAI's</a:t>
            </a:r>
            <a:r>
              <a:rPr lang="en-US" sz="2800" dirty="0" smtClean="0"/>
              <a:t> GPT-3.5 language model and </a:t>
            </a:r>
            <a:r>
              <a:rPr lang="en-US" sz="2800" dirty="0" err="1" smtClean="0"/>
              <a:t>Langchain</a:t>
            </a:r>
            <a:r>
              <a:rPr lang="en-US" sz="2800" dirty="0" smtClean="0"/>
              <a:t>. The application get the transcription provided by YouTube, chunks the Transcription with </a:t>
            </a:r>
            <a:r>
              <a:rPr lang="en-US" sz="2800" dirty="0" err="1" smtClean="0"/>
              <a:t>Langchain</a:t>
            </a:r>
            <a:r>
              <a:rPr lang="en-US" sz="2800" dirty="0" smtClean="0"/>
              <a:t> and generates a summary in the language of the </a:t>
            </a:r>
            <a:r>
              <a:rPr lang="en-US" sz="2800" dirty="0" err="1" smtClean="0"/>
              <a:t>youtube</a:t>
            </a:r>
            <a:r>
              <a:rPr lang="en-US" sz="2800" dirty="0" smtClean="0"/>
              <a:t> video.</a:t>
            </a:r>
            <a:endParaRPr lang="en-US" sz="2800" spc="-1" dirty="0">
              <a:solidFill>
                <a:srgbClr val="000000"/>
              </a:solidFill>
              <a:latin typeface="Times New Roman" panose="02020603050405020304"/>
            </a:endParaRPr>
          </a:p>
        </p:txBody>
      </p:sp>
    </p:spTree>
    <p:extLst>
      <p:ext uri="{BB962C8B-B14F-4D97-AF65-F5344CB8AC3E}">
        <p14:creationId xmlns="" xmlns:p14="http://schemas.microsoft.com/office/powerpoint/2010/main" val="154175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 xmlns:a16="http://schemas.microsoft.com/office/drawing/2014/main" id="{A46D2C48-D32E-40E0-AAD9-A0A9BA032146}"/>
              </a:ext>
            </a:extLst>
          </p:cNvPr>
          <p:cNvSpPr txBox="1">
            <a:spLocks/>
          </p:cNvSpPr>
          <p:nvPr/>
        </p:nvSpPr>
        <p:spPr>
          <a:xfrm>
            <a:off x="0" y="20955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spcBef>
                <a:spcPts val="1001"/>
              </a:spcBef>
            </a:pPr>
            <a:r>
              <a:rPr lang="en-US" sz="3600" kern="0" spc="-1" dirty="0">
                <a:solidFill>
                  <a:schemeClr val="bg1"/>
                </a:solidFill>
                <a:latin typeface="Times New Roman"/>
              </a:rPr>
              <a:t>Problem Statement:</a:t>
            </a:r>
            <a:endParaRPr lang="en-US" sz="3600" kern="0" spc="-1" dirty="0">
              <a:solidFill>
                <a:schemeClr val="bg1"/>
              </a:solidFill>
              <a:latin typeface="Calibri"/>
            </a:endParaRPr>
          </a:p>
        </p:txBody>
      </p:sp>
      <p:sp>
        <p:nvSpPr>
          <p:cNvPr id="4" name="Rectangle 3"/>
          <p:cNvSpPr/>
          <p:nvPr/>
        </p:nvSpPr>
        <p:spPr>
          <a:xfrm>
            <a:off x="0" y="1066800"/>
            <a:ext cx="11811000" cy="4614597"/>
          </a:xfrm>
          <a:prstGeom prst="rect">
            <a:avLst/>
          </a:prstGeom>
        </p:spPr>
        <p:txBody>
          <a:bodyPr wrap="square">
            <a:spAutoFit/>
          </a:bodyPr>
          <a:lstStyle/>
          <a:p>
            <a:pPr marL="457200" indent="-457200" algn="just">
              <a:lnSpc>
                <a:spcPct val="90000"/>
              </a:lnSpc>
              <a:spcBef>
                <a:spcPts val="1000"/>
              </a:spcBef>
              <a:buClr>
                <a:srgbClr val="000000"/>
              </a:buClr>
              <a:buFont typeface="Wingdings" panose="05000000000000000000" pitchFamily="2" charset="2"/>
              <a:buChar char=""/>
            </a:pPr>
            <a:r>
              <a:rPr lang="en-US" sz="2800" dirty="0" smtClean="0"/>
              <a:t>With the vast amount of content on YouTube, users often find it difficult to consume lengthy videos efficiently. Manually watching videos to extract key information is time-consuming, especially for educational or informational content. There is a need for an automated solution that summarizes YouTube videos, providing viewers with concise, relevant summaries without watching the entire video. </a:t>
            </a:r>
          </a:p>
          <a:p>
            <a:pPr marL="457200" indent="-457200" algn="just">
              <a:lnSpc>
                <a:spcPct val="90000"/>
              </a:lnSpc>
              <a:spcBef>
                <a:spcPts val="1000"/>
              </a:spcBef>
              <a:buClr>
                <a:srgbClr val="000000"/>
              </a:buClr>
              <a:buFont typeface="Wingdings" panose="05000000000000000000" pitchFamily="2" charset="2"/>
              <a:buChar char=""/>
            </a:pPr>
            <a:endParaRPr lang="en-US" sz="2800" dirty="0" smtClean="0"/>
          </a:p>
          <a:p>
            <a:pPr marL="457200" indent="-457200" algn="just">
              <a:lnSpc>
                <a:spcPct val="90000"/>
              </a:lnSpc>
              <a:spcBef>
                <a:spcPts val="1000"/>
              </a:spcBef>
              <a:buClr>
                <a:srgbClr val="000000"/>
              </a:buClr>
              <a:buFont typeface="Wingdings" panose="05000000000000000000" pitchFamily="2" charset="2"/>
              <a:buChar char=""/>
            </a:pPr>
            <a:r>
              <a:rPr lang="en-US" sz="2800" dirty="0" smtClean="0"/>
              <a:t>The solution is YouTube Summarizer project aims to develop an intelligent system that automatically generates concise summaries of YouTube videos, capturing the essential information while reducing the time required for consumption. </a:t>
            </a:r>
            <a:endParaRPr lang="en-US" sz="2800" spc="-1" dirty="0">
              <a:solidFill>
                <a:srgbClr val="000000"/>
              </a:solidFill>
              <a:latin typeface="Times New Roman" panose="02020603050405020304"/>
            </a:endParaRPr>
          </a:p>
        </p:txBody>
      </p:sp>
    </p:spTree>
    <p:extLst>
      <p:ext uri="{BB962C8B-B14F-4D97-AF65-F5344CB8AC3E}">
        <p14:creationId xmlns="" xmlns:p14="http://schemas.microsoft.com/office/powerpoint/2010/main" val="263269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 xmlns:a16="http://schemas.microsoft.com/office/drawing/2014/main" id="{A3640ADF-2343-416F-9210-EB5FEC25901B}"/>
              </a:ext>
            </a:extLst>
          </p:cNvPr>
          <p:cNvSpPr txBox="1">
            <a:spLocks/>
          </p:cNvSpPr>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3600" kern="0" spc="-1" dirty="0" smtClean="0">
                <a:solidFill>
                  <a:schemeClr val="bg1"/>
                </a:solidFill>
                <a:latin typeface="Times New Roman"/>
              </a:rPr>
              <a:t>Model</a:t>
            </a:r>
            <a:endParaRPr lang="en-US" sz="3600" kern="0" spc="-1" dirty="0">
              <a:solidFill>
                <a:schemeClr val="bg1"/>
              </a:solidFill>
              <a:latin typeface="Calibri"/>
            </a:endParaRPr>
          </a:p>
        </p:txBody>
      </p:sp>
      <p:sp>
        <p:nvSpPr>
          <p:cNvPr id="9" name="Rectangle 8"/>
          <p:cNvSpPr/>
          <p:nvPr/>
        </p:nvSpPr>
        <p:spPr>
          <a:xfrm>
            <a:off x="228600" y="1066800"/>
            <a:ext cx="10820400" cy="4999317"/>
          </a:xfrm>
          <a:prstGeom prst="rect">
            <a:avLst/>
          </a:prstGeom>
        </p:spPr>
        <p:txBody>
          <a:bodyPr wrap="square">
            <a:spAutoFit/>
          </a:bodyPr>
          <a:lstStyle/>
          <a:p>
            <a:pPr marL="457200" indent="-457200" algn="just">
              <a:lnSpc>
                <a:spcPct val="90000"/>
              </a:lnSpc>
              <a:spcBef>
                <a:spcPts val="1000"/>
              </a:spcBef>
              <a:buFont typeface="Wingdings" pitchFamily="2" charset="2"/>
              <a:buChar char="v"/>
              <a:tabLst>
                <a:tab pos="0" algn="l"/>
              </a:tabLst>
            </a:pPr>
            <a:r>
              <a:rPr lang="en-US" sz="2800" dirty="0" smtClean="0"/>
              <a:t>This Project is a Python application that allows you to summarize the content of a YouTube video using </a:t>
            </a:r>
            <a:r>
              <a:rPr lang="en-US" sz="2800" dirty="0" err="1" smtClean="0"/>
              <a:t>OpenAI's</a:t>
            </a:r>
            <a:r>
              <a:rPr lang="en-US" sz="2800" dirty="0" smtClean="0"/>
              <a:t> GPT-3.5 language model and </a:t>
            </a:r>
            <a:r>
              <a:rPr lang="en-US" sz="2800" dirty="0" err="1" smtClean="0"/>
              <a:t>Langchain</a:t>
            </a:r>
            <a:r>
              <a:rPr lang="en-US" sz="2800" dirty="0" smtClean="0"/>
              <a:t>. The application get the transcription provided by YouTube, chunks the Transcription with </a:t>
            </a:r>
            <a:r>
              <a:rPr lang="en-US" sz="2800" dirty="0" err="1" smtClean="0"/>
              <a:t>Langchain</a:t>
            </a:r>
            <a:r>
              <a:rPr lang="en-US" sz="2800" dirty="0" smtClean="0"/>
              <a:t> and generates a summary in the language of the </a:t>
            </a:r>
            <a:r>
              <a:rPr lang="en-US" sz="2800" dirty="0" err="1" smtClean="0"/>
              <a:t>youtube</a:t>
            </a:r>
            <a:r>
              <a:rPr lang="en-US" sz="2800" dirty="0" smtClean="0"/>
              <a:t> video.</a:t>
            </a:r>
            <a:endParaRPr lang="en-US" sz="2800" spc="-1" dirty="0" smtClean="0">
              <a:solidFill>
                <a:srgbClr val="000000"/>
              </a:solidFill>
              <a:latin typeface="Times New Roman" panose="02020603050405020304"/>
            </a:endParaRPr>
          </a:p>
          <a:p>
            <a:pPr marL="457200" indent="-457200" algn="just">
              <a:lnSpc>
                <a:spcPct val="90000"/>
              </a:lnSpc>
              <a:spcBef>
                <a:spcPts val="1000"/>
              </a:spcBef>
              <a:tabLst>
                <a:tab pos="0" algn="l"/>
              </a:tabLst>
            </a:pPr>
            <a:r>
              <a:rPr lang="en-US" sz="2800" spc="-1" dirty="0" smtClean="0">
                <a:solidFill>
                  <a:srgbClr val="000000"/>
                </a:solidFill>
                <a:latin typeface="Times New Roman" panose="02020603050405020304"/>
              </a:rPr>
              <a:t> </a:t>
            </a:r>
            <a:r>
              <a:rPr lang="en-US" sz="2800" b="1" dirty="0" smtClean="0"/>
              <a:t>Features </a:t>
            </a:r>
          </a:p>
          <a:p>
            <a:pPr marL="457200" indent="-457200" algn="just">
              <a:lnSpc>
                <a:spcPct val="90000"/>
              </a:lnSpc>
              <a:spcBef>
                <a:spcPts val="1000"/>
              </a:spcBef>
              <a:buFont typeface="Wingdings" pitchFamily="2" charset="2"/>
              <a:buChar char="Ø"/>
              <a:tabLst>
                <a:tab pos="0" algn="l"/>
              </a:tabLst>
            </a:pPr>
            <a:r>
              <a:rPr lang="en-US" sz="2800" dirty="0" smtClean="0"/>
              <a:t>Get the Transcription from </a:t>
            </a:r>
            <a:r>
              <a:rPr lang="en-US" sz="2800" dirty="0" err="1" smtClean="0"/>
              <a:t>Youtube</a:t>
            </a:r>
            <a:endParaRPr lang="en-US" sz="2800" dirty="0" smtClean="0"/>
          </a:p>
          <a:p>
            <a:pPr marL="457200" indent="-457200" algn="just">
              <a:lnSpc>
                <a:spcPct val="90000"/>
              </a:lnSpc>
              <a:spcBef>
                <a:spcPts val="1000"/>
              </a:spcBef>
              <a:buFont typeface="Wingdings" pitchFamily="2" charset="2"/>
              <a:buChar char="Ø"/>
              <a:tabLst>
                <a:tab pos="0" algn="l"/>
              </a:tabLst>
            </a:pPr>
            <a:r>
              <a:rPr lang="en-US" sz="2800" dirty="0" smtClean="0"/>
              <a:t> Chunks the transcriptions with </a:t>
            </a:r>
            <a:r>
              <a:rPr lang="en-US" sz="2800" dirty="0" err="1" smtClean="0"/>
              <a:t>Langchain</a:t>
            </a:r>
            <a:endParaRPr lang="en-US" sz="2800" dirty="0" smtClean="0"/>
          </a:p>
          <a:p>
            <a:pPr marL="457200" indent="-457200" algn="just">
              <a:lnSpc>
                <a:spcPct val="90000"/>
              </a:lnSpc>
              <a:spcBef>
                <a:spcPts val="1000"/>
              </a:spcBef>
              <a:buFont typeface="Wingdings" pitchFamily="2" charset="2"/>
              <a:buChar char="Ø"/>
              <a:tabLst>
                <a:tab pos="0" algn="l"/>
              </a:tabLst>
            </a:pPr>
            <a:r>
              <a:rPr lang="en-US" sz="2800" dirty="0" smtClean="0"/>
              <a:t> Summarizes transcribed text using </a:t>
            </a:r>
            <a:r>
              <a:rPr lang="en-US" sz="2800" dirty="0" err="1" smtClean="0"/>
              <a:t>OpenAI's</a:t>
            </a:r>
            <a:r>
              <a:rPr lang="en-US" sz="2800" dirty="0" smtClean="0"/>
              <a:t> GPT-3.5 model </a:t>
            </a:r>
          </a:p>
          <a:p>
            <a:pPr marL="457200" indent="-457200" algn="just">
              <a:lnSpc>
                <a:spcPct val="90000"/>
              </a:lnSpc>
              <a:spcBef>
                <a:spcPts val="1000"/>
              </a:spcBef>
              <a:buFont typeface="Wingdings" pitchFamily="2" charset="2"/>
              <a:buChar char="Ø"/>
              <a:tabLst>
                <a:tab pos="0" algn="l"/>
              </a:tabLst>
            </a:pPr>
            <a:r>
              <a:rPr lang="en-US" sz="2800" dirty="0" smtClean="0"/>
              <a:t> Built with </a:t>
            </a:r>
            <a:r>
              <a:rPr lang="en-US" sz="2800" dirty="0" err="1" smtClean="0"/>
              <a:t>Streamlit</a:t>
            </a:r>
            <a:r>
              <a:rPr lang="en-US" sz="2800" dirty="0" smtClean="0"/>
              <a:t> for an easy-to-use web interface</a:t>
            </a:r>
            <a:endParaRPr lang="en-US" sz="2800" spc="-1" dirty="0">
              <a:solidFill>
                <a:srgbClr val="000000"/>
              </a:solidFill>
              <a:latin typeface="Times New Roman" panose="02020603050405020304"/>
            </a:endParaRPr>
          </a:p>
        </p:txBody>
      </p:sp>
    </p:spTree>
    <p:extLst>
      <p:ext uri="{BB962C8B-B14F-4D97-AF65-F5344CB8AC3E}">
        <p14:creationId xmlns="" xmlns:p14="http://schemas.microsoft.com/office/powerpoint/2010/main" val="268823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a:extLst>
              <a:ext uri="{FF2B5EF4-FFF2-40B4-BE49-F238E27FC236}">
                <a16:creationId xmlns="" xmlns:a16="http://schemas.microsoft.com/office/drawing/2014/main" id="{37802215-0883-48D8-A401-534C28FA804C}"/>
              </a:ext>
            </a:extLst>
          </p:cNvPr>
          <p:cNvSpPr txBox="1">
            <a:spLocks/>
          </p:cNvSpPr>
          <p:nvPr/>
        </p:nvSpPr>
        <p:spPr>
          <a:xfrm>
            <a:off x="0" y="1948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kern="0" spc="-1" dirty="0" smtClean="0">
                <a:solidFill>
                  <a:schemeClr val="bg1"/>
                </a:solidFill>
                <a:latin typeface="Times New Roman" panose="02020603050405020304" pitchFamily="18" charset="0"/>
                <a:cs typeface="Times New Roman" panose="02020603050405020304" pitchFamily="18" charset="0"/>
              </a:rPr>
              <a:t>Objectives</a:t>
            </a:r>
            <a:endParaRPr lang="en-US" sz="4400" kern="0" spc="-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4EDB3479-E5F2-4E88-9448-62AE2EF75A1C}"/>
              </a:ext>
            </a:extLst>
          </p:cNvPr>
          <p:cNvSpPr txBox="1"/>
          <p:nvPr/>
        </p:nvSpPr>
        <p:spPr>
          <a:xfrm flipH="1">
            <a:off x="-1" y="909420"/>
            <a:ext cx="12192000" cy="5816977"/>
          </a:xfrm>
          <a:prstGeom prst="rect">
            <a:avLst/>
          </a:prstGeom>
          <a:noFill/>
        </p:spPr>
        <p:txBody>
          <a:bodyPr wrap="square" rtlCol="0">
            <a:spAutoFit/>
          </a:bodyPr>
          <a:lstStyle/>
          <a:p>
            <a:r>
              <a:rPr lang="en-US" sz="2800" b="1" dirty="0" smtClean="0"/>
              <a:t>Efficient Content </a:t>
            </a:r>
            <a:r>
              <a:rPr lang="en-US" sz="2800" b="1" dirty="0" err="1" smtClean="0"/>
              <a:t>Consumption:</a:t>
            </a:r>
            <a:r>
              <a:rPr lang="en-US" sz="2800" dirty="0" err="1" smtClean="0"/>
              <a:t>Summarize</a:t>
            </a:r>
            <a:r>
              <a:rPr lang="en-US" sz="2800" dirty="0" smtClean="0"/>
              <a:t> lengthy YouTube videos to save users time by offering key insights or highlights, making it easier to digest long content quickly.</a:t>
            </a:r>
            <a:br>
              <a:rPr lang="en-US" sz="2800" dirty="0" smtClean="0"/>
            </a:br>
            <a:r>
              <a:rPr lang="en-US" sz="2800" b="1" dirty="0" smtClean="0"/>
              <a:t>Improved Accessibility:</a:t>
            </a:r>
            <a:r>
              <a:rPr lang="en-US" sz="2800" dirty="0" smtClean="0"/>
              <a:t> Provide text-based summaries for users who prefer reading over watching videos, or for those with hearing impairments, ensuring content is more accessible.</a:t>
            </a:r>
          </a:p>
          <a:p>
            <a:r>
              <a:rPr lang="en-US" sz="2800" b="1" dirty="0" smtClean="0"/>
              <a:t>Contextual Understanding:</a:t>
            </a:r>
            <a:r>
              <a:rPr lang="en-US" sz="2800" dirty="0" smtClean="0"/>
              <a:t> Generate summaries that retain the main context and message of the video while omitting unnecessary details, maintaining the integrity of the original content.</a:t>
            </a:r>
          </a:p>
          <a:p>
            <a:r>
              <a:rPr lang="en-US" sz="2800" b="1" dirty="0" smtClean="0"/>
              <a:t>Multi-Language Support:</a:t>
            </a:r>
            <a:r>
              <a:rPr lang="en-US" sz="2800" dirty="0" smtClean="0"/>
              <a:t> Offer summaries in multiple languages to cater to global audiences and make videos understandable to non-native speakers of the video’s original language.</a:t>
            </a:r>
          </a:p>
          <a:p>
            <a:r>
              <a:rPr lang="en-US" dirty="0" smtClean="0"/>
              <a:t/>
            </a:r>
            <a:br>
              <a:rPr lang="en-US" dirty="0" smtClean="0"/>
            </a:br>
            <a:endParaRPr lang="en-IN" dirty="0"/>
          </a:p>
        </p:txBody>
      </p:sp>
    </p:spTree>
    <p:extLst>
      <p:ext uri="{BB962C8B-B14F-4D97-AF65-F5344CB8AC3E}">
        <p14:creationId xmlns="" xmlns:p14="http://schemas.microsoft.com/office/powerpoint/2010/main" val="4094800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 xmlns:a16="http://schemas.microsoft.com/office/drawing/2014/main" id="{B7E0DDEB-9149-4C9F-9E7A-C17302DB8A5E}"/>
              </a:ext>
            </a:extLst>
          </p:cNvPr>
          <p:cNvSpPr txBox="1">
            <a:spLocks/>
          </p:cNvSpPr>
          <p:nvPr/>
        </p:nvSpPr>
        <p:spPr>
          <a:xfrm>
            <a:off x="0" y="228600"/>
            <a:ext cx="12191760" cy="6858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kern="0" spc="-1" dirty="0">
                <a:solidFill>
                  <a:schemeClr val="bg1"/>
                </a:solidFill>
                <a:latin typeface="Times New Roman" panose="02020603050405020304" pitchFamily="18" charset="0"/>
                <a:cs typeface="Times New Roman" panose="02020603050405020304" pitchFamily="18" charset="0"/>
              </a:rPr>
              <a:t>Use Cases:</a:t>
            </a:r>
          </a:p>
        </p:txBody>
      </p:sp>
      <p:sp>
        <p:nvSpPr>
          <p:cNvPr id="17" name="TextBox 16">
            <a:extLst>
              <a:ext uri="{FF2B5EF4-FFF2-40B4-BE49-F238E27FC236}">
                <a16:creationId xmlns="" xmlns:a16="http://schemas.microsoft.com/office/drawing/2014/main" id="{7DBA4D00-1BA5-4E2B-BC69-722D34BA2439}"/>
              </a:ext>
            </a:extLst>
          </p:cNvPr>
          <p:cNvSpPr txBox="1"/>
          <p:nvPr/>
        </p:nvSpPr>
        <p:spPr>
          <a:xfrm flipH="1">
            <a:off x="28575" y="3244334"/>
            <a:ext cx="2943225" cy="646331"/>
          </a:xfrm>
          <a:prstGeom prst="rect">
            <a:avLst/>
          </a:prstGeom>
          <a:noFill/>
        </p:spPr>
        <p:txBody>
          <a:bodyPr wrap="square" rtlCol="0">
            <a:spAutoFit/>
          </a:bodyPr>
          <a:lstStyle/>
          <a:p>
            <a:endParaRPr lang="en-GB" dirty="0"/>
          </a:p>
          <a:p>
            <a:endParaRPr lang="en-IN" dirty="0"/>
          </a:p>
        </p:txBody>
      </p:sp>
      <p:graphicFrame>
        <p:nvGraphicFramePr>
          <p:cNvPr id="23" name="Table 22"/>
          <p:cNvGraphicFramePr>
            <a:graphicFrameLocks noGrp="1"/>
          </p:cNvGraphicFramePr>
          <p:nvPr/>
        </p:nvGraphicFramePr>
        <p:xfrm>
          <a:off x="2032000" y="3307744"/>
          <a:ext cx="8128000" cy="242510"/>
        </p:xfrm>
        <a:graphic>
          <a:graphicData uri="http://schemas.openxmlformats.org/drawingml/2006/table">
            <a:tbl>
              <a:tblPr/>
              <a:tblGrid>
                <a:gridCol w="273308"/>
                <a:gridCol w="7854692"/>
              </a:tblGrid>
              <a:tr h="238524">
                <a:tc>
                  <a:txBody>
                    <a:bodyPr/>
                    <a:lstStyle/>
                    <a:p>
                      <a:pPr fontAlgn="t"/>
                      <a:endParaRPr lang="en-US" sz="1200"/>
                    </a:p>
                  </a:txBody>
                  <a:tcPr marL="99385" marR="99385" marT="29815" marB="29815">
                    <a:lnL>
                      <a:noFill/>
                    </a:lnL>
                    <a:lnR>
                      <a:noFill/>
                    </a:lnR>
                    <a:lnT>
                      <a:noFill/>
                    </a:lnT>
                    <a:lnB>
                      <a:noFill/>
                    </a:lnB>
                  </a:tcPr>
                </a:tc>
                <a:tc>
                  <a:txBody>
                    <a:bodyPr/>
                    <a:lstStyle/>
                    <a:p>
                      <a:r>
                        <a:rPr lang="en-US" sz="1200" b="0" u="none" strike="noStrike" dirty="0" err="1">
                          <a:solidFill>
                            <a:srgbClr val="444746"/>
                          </a:solidFill>
                          <a:latin typeface="Google Sans"/>
                        </a:rPr>
                        <a:t>ReplyForward</a:t>
                      </a:r>
                      <a:endParaRPr lang="en-US" sz="1200" dirty="0">
                        <a:solidFill>
                          <a:srgbClr val="222222"/>
                        </a:solidFill>
                      </a:endParaRPr>
                    </a:p>
                  </a:txBody>
                  <a:tcPr marL="59631" marR="59631" marT="29815" marB="29815" anchor="ctr">
                    <a:lnL>
                      <a:noFill/>
                    </a:lnL>
                    <a:lnR>
                      <a:noFill/>
                    </a:lnR>
                    <a:lnT>
                      <a:noFill/>
                    </a:lnT>
                    <a:lnB>
                      <a:noFill/>
                    </a:lnB>
                  </a:tcPr>
                </a:tc>
              </a:tr>
            </a:tbl>
          </a:graphicData>
        </a:graphic>
      </p:graphicFrame>
      <p:sp>
        <p:nvSpPr>
          <p:cNvPr id="4105" name="Rectangle 9"/>
          <p:cNvSpPr>
            <a:spLocks noChangeArrowheads="1"/>
          </p:cNvSpPr>
          <p:nvPr/>
        </p:nvSpPr>
        <p:spPr bwMode="auto">
          <a:xfrm>
            <a:off x="0" y="990600"/>
            <a:ext cx="12192000" cy="563231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Arial" pitchFamily="34" charset="0"/>
                <a:cs typeface="Arial" pitchFamily="34" charset="0"/>
              </a:rPr>
              <a:t>Time-Saving for Viewers</a:t>
            </a:r>
            <a:r>
              <a:rPr kumimoji="0" lang="en-US" sz="2000" b="0" i="0" u="none" strike="noStrike" cap="none" normalizeH="0" baseline="0" dirty="0" smtClean="0">
                <a:ln>
                  <a:noFill/>
                </a:ln>
                <a:solidFill>
                  <a:srgbClr val="222222"/>
                </a:solidFill>
                <a:effectLst/>
                <a:latin typeface="Arial" pitchFamily="34" charset="0"/>
                <a:cs typeface="Arial" pitchFamily="34" charset="0"/>
              </a:rPr>
              <a:t>: Viewers can quickly understand the main points of a long video without watching the entire content, especially useful for tutorials, educational videos, and interviews.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Arial" pitchFamily="34" charset="0"/>
                <a:cs typeface="Arial" pitchFamily="34" charset="0"/>
              </a:rPr>
              <a:t>Assistance for Researchers and Students</a:t>
            </a:r>
            <a:r>
              <a:rPr kumimoji="0" lang="en-US" sz="2000" b="0" i="0" u="none" strike="noStrike" cap="none" normalizeH="0" baseline="0" dirty="0" smtClean="0">
                <a:ln>
                  <a:noFill/>
                </a:ln>
                <a:solidFill>
                  <a:srgbClr val="222222"/>
                </a:solidFill>
                <a:effectLst/>
                <a:latin typeface="Arial" pitchFamily="34" charset="0"/>
                <a:cs typeface="Arial" pitchFamily="34" charset="0"/>
              </a:rPr>
              <a:t>: Researchers or students can use summaries to quickly review educational or documentary content, helping them gather information faster for studies, projects, or exams.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Arial" pitchFamily="34" charset="0"/>
                <a:cs typeface="Arial" pitchFamily="34" charset="0"/>
              </a:rPr>
              <a:t>Supporting Language Learning</a:t>
            </a:r>
            <a:r>
              <a:rPr kumimoji="0" lang="en-US" sz="2000" b="0" i="0" u="none" strike="noStrike" cap="none" normalizeH="0" baseline="0" dirty="0" smtClean="0">
                <a:ln>
                  <a:noFill/>
                </a:ln>
                <a:solidFill>
                  <a:srgbClr val="222222"/>
                </a:solidFill>
                <a:effectLst/>
                <a:latin typeface="Arial" pitchFamily="34" charset="0"/>
                <a:cs typeface="Arial" pitchFamily="34" charset="0"/>
              </a:rPr>
              <a:t>: Summarizing videos can assist language learners by providing concise overviews, making it easier for them to understand the content without being overwhelmed by the full transcript.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222222"/>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22222"/>
                </a:solidFill>
                <a:effectLst/>
                <a:latin typeface="Arial" pitchFamily="34" charset="0"/>
                <a:cs typeface="Arial" pitchFamily="34" charset="0"/>
              </a:rPr>
              <a:t>Content Archiving and Review</a:t>
            </a:r>
            <a:r>
              <a:rPr kumimoji="0" lang="en-US" sz="2000" b="0" i="0" u="none" strike="noStrike" cap="none" normalizeH="0" baseline="0" dirty="0" smtClean="0">
                <a:ln>
                  <a:noFill/>
                </a:ln>
                <a:solidFill>
                  <a:srgbClr val="222222"/>
                </a:solidFill>
                <a:effectLst/>
                <a:latin typeface="Arial" pitchFamily="34" charset="0"/>
                <a:cs typeface="Arial" pitchFamily="34" charset="0"/>
              </a:rPr>
              <a:t>: Video creators and marketers can use summaries for archiving content, enabling a quick review of past videos and identifying key highlights for repurposing in future content strategies.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Arial" pitchFamily="34" charset="0"/>
                <a:cs typeface="Arial" pitchFamily="34" charset="0"/>
              </a:rPr>
              <a:t/>
            </a:r>
            <a:br>
              <a:rPr kumimoji="0" lang="en-US" sz="2000" b="0" i="0" u="none" strike="noStrike" cap="none" normalizeH="0" baseline="0" dirty="0" smtClean="0">
                <a:ln>
                  <a:noFill/>
                </a:ln>
                <a:solidFill>
                  <a:srgbClr val="222222"/>
                </a:solidFill>
                <a:effectLst/>
                <a:latin typeface="Arial" pitchFamily="34" charset="0"/>
                <a:cs typeface="Arial" pitchFamily="34" charset="0"/>
              </a:rPr>
            </a:br>
            <a:r>
              <a:rPr kumimoji="0" lang="en-US" sz="2000" b="1" i="0" u="none" strike="noStrike" cap="none" normalizeH="0" baseline="0" dirty="0" smtClean="0">
                <a:ln>
                  <a:noFill/>
                </a:ln>
                <a:solidFill>
                  <a:srgbClr val="222222"/>
                </a:solidFill>
                <a:effectLst/>
                <a:latin typeface="Arial" pitchFamily="34" charset="0"/>
                <a:cs typeface="Arial" pitchFamily="34" charset="0"/>
              </a:rPr>
              <a:t>Boost Productivity</a:t>
            </a:r>
            <a:r>
              <a:rPr kumimoji="0" lang="en-US" sz="2000" b="0" i="0" u="none" strike="noStrike" cap="none" normalizeH="0" baseline="0" dirty="0" smtClean="0">
                <a:ln>
                  <a:noFill/>
                </a:ln>
                <a:solidFill>
                  <a:srgbClr val="222222"/>
                </a:solidFill>
                <a:effectLst/>
                <a:latin typeface="Arial" pitchFamily="34" charset="0"/>
                <a:cs typeface="Arial" pitchFamily="34" charset="0"/>
              </a:rPr>
              <a:t>: Professionals can consume summaries of informational or training videos to stay informed and productive without dedicating significant time to watching the entire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222222"/>
                </a:solidFill>
                <a:effectLst/>
                <a:latin typeface="Google Sans"/>
                <a:cs typeface="Arial" pitchFamily="34" charset="0"/>
              </a:rPr>
              <a:t> </a:t>
            </a:r>
          </a:p>
        </p:txBody>
      </p:sp>
    </p:spTree>
    <p:extLst>
      <p:ext uri="{BB962C8B-B14F-4D97-AF65-F5344CB8AC3E}">
        <p14:creationId xmlns="" xmlns:p14="http://schemas.microsoft.com/office/powerpoint/2010/main" val="2517194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3).png"/>
          <p:cNvPicPr>
            <a:picLocks noChangeAspect="1"/>
          </p:cNvPicPr>
          <p:nvPr/>
        </p:nvPicPr>
        <p:blipFill>
          <a:blip r:embed="rId2"/>
          <a:stretch>
            <a:fillRect/>
          </a:stretch>
        </p:blipFill>
        <p:spPr>
          <a:xfrm>
            <a:off x="304800" y="1066800"/>
            <a:ext cx="11561906" cy="45142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TotalTime>
  <Words>509</Words>
  <Application>Microsoft Office PowerPoint</Application>
  <PresentationFormat>Custom</PresentationFormat>
  <Paragraphs>48</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Bunny</dc:creator>
  <cp:lastModifiedBy>Smile</cp:lastModifiedBy>
  <cp:revision>147</cp:revision>
  <dcterms:created xsi:type="dcterms:W3CDTF">2019-06-11T05:35:00Z</dcterms:created>
  <dcterms:modified xsi:type="dcterms:W3CDTF">2024-10-20T15:47:05Z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