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59" r:id="rId4"/>
    <p:sldId id="260" r:id="rId5"/>
    <p:sldId id="276" r:id="rId6"/>
    <p:sldId id="271" r:id="rId7"/>
    <p:sldId id="272" r:id="rId8"/>
    <p:sldId id="273" r:id="rId9"/>
    <p:sldId id="274" r:id="rId10"/>
    <p:sldId id="275" r:id="rId11"/>
    <p:sldId id="261" r:id="rId12"/>
    <p:sldId id="263" r:id="rId13"/>
    <p:sldId id="264" r:id="rId14"/>
    <p:sldId id="270" r:id="rId15"/>
    <p:sldId id="265" r:id="rId16"/>
    <p:sldId id="266" r:id="rId17"/>
    <p:sldId id="267" r:id="rId18"/>
    <p:sldId id="268" r:id="rId19"/>
    <p:sldId id="269" r:id="rId20"/>
    <p:sldId id="278" r:id="rId21"/>
    <p:sldId id="279" r:id="rId22"/>
    <p:sldId id="280"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abstract/document/8964846/" TargetMode="External"/><Relationship Id="rId3" Type="http://schemas.openxmlformats.org/officeDocument/2006/relationships/hyperlink" Target="https://www.mdpi.com/791322" TargetMode="External"/><Relationship Id="rId7" Type="http://schemas.openxmlformats.org/officeDocument/2006/relationships/hyperlink" Target="https://www.sciencedirect.com/science/article/pii/S1389041719304735" TargetMode="External"/><Relationship Id="rId2" Type="http://schemas.openxmlformats.org/officeDocument/2006/relationships/hyperlink" Target="https://ieeexplore.ieee.org/abstract/document/872304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025004/" TargetMode="External"/><Relationship Id="rId5" Type="http://schemas.openxmlformats.org/officeDocument/2006/relationships/hyperlink" Target="https://www.sciencedirect.com/science/article/pii/S1877750318307385" TargetMode="External"/><Relationship Id="rId10" Type="http://schemas.openxmlformats.org/officeDocument/2006/relationships/hyperlink" Target="https://ieeexplore.ieee.org/abstract/document/9129779/" TargetMode="External"/><Relationship Id="rId4" Type="http://schemas.openxmlformats.org/officeDocument/2006/relationships/hyperlink" Target="https://analyticalsciencejournals.onlinelibrary.wiley.com/doi/abs/10.1002/jemt.23597" TargetMode="External"/><Relationship Id="rId9" Type="http://schemas.openxmlformats.org/officeDocument/2006/relationships/hyperlink" Target="https://www.sciencedirect.com/science/article/pii/S0010482519302148"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mdpi.com/520828" TargetMode="External"/><Relationship Id="rId3" Type="http://schemas.openxmlformats.org/officeDocument/2006/relationships/hyperlink" Target="https://onlinelibrary.wiley.com/doi/pdf/10.1002/jemt.23238" TargetMode="External"/><Relationship Id="rId7" Type="http://schemas.openxmlformats.org/officeDocument/2006/relationships/hyperlink" Target="https://www.sciencedirect.com/science/article/pii/S0895611118305937" TargetMode="External"/><Relationship Id="rId2" Type="http://schemas.openxmlformats.org/officeDocument/2006/relationships/hyperlink" Target="https://www.ijirase.com/assets/paper/issue_1/volume_3/V3-Issue-2-458-465.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730725X18304302" TargetMode="External"/><Relationship Id="rId5" Type="http://schemas.openxmlformats.org/officeDocument/2006/relationships/hyperlink" Target="https://www.mdpi.com/647760" TargetMode="External"/><Relationship Id="rId4" Type="http://schemas.openxmlformats.org/officeDocument/2006/relationships/hyperlink" Target="https://link.springer.com/article/10.1007/s00034-019-01246-3" TargetMode="External"/><Relationship Id="rId9" Type="http://schemas.openxmlformats.org/officeDocument/2006/relationships/hyperlink" Target="https://www.sciencedirect.com/science/article/pii/S0933365719306177"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science/article/pii/S0306987719313416" TargetMode="External"/><Relationship Id="rId2" Type="http://schemas.openxmlformats.org/officeDocument/2006/relationships/hyperlink" Target="https://link.springer.com/article/10.1007/s10916-019-1223-7"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8664160/" TargetMode="External"/><Relationship Id="rId4" Type="http://schemas.openxmlformats.org/officeDocument/2006/relationships/hyperlink" Target="https://www.sciencedirect.com/science/article/pii/S016786551730404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5400" dirty="0"/>
              <a:t>DETECTION AND CLASSIFICATION OF BRAIN TUMOR USING DEEP LEARNING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SREEJAN CHATTOPADHYAY 19BCE1541</a:t>
            </a:r>
          </a:p>
          <a:p>
            <a:r>
              <a:rPr lang="en-US" dirty="0">
                <a:solidFill>
                  <a:schemeClr val="tx1">
                    <a:lumMod val="85000"/>
                    <a:lumOff val="15000"/>
                  </a:schemeClr>
                </a:solidFill>
              </a:rPr>
              <a:t>ISHITA KUMAR                 19BCE1551</a:t>
            </a:r>
          </a:p>
          <a:p>
            <a:r>
              <a:rPr lang="en-US" dirty="0">
                <a:solidFill>
                  <a:schemeClr val="tx1">
                    <a:lumMod val="85000"/>
                    <a:lumOff val="15000"/>
                  </a:schemeClr>
                </a:solidFill>
              </a:rPr>
              <a:t>DEVANG PATHAK              19BCE1559</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582C-2847-4250-8EF0-4E3E6116C35D}"/>
              </a:ext>
            </a:extLst>
          </p:cNvPr>
          <p:cNvSpPr>
            <a:spLocks noGrp="1"/>
          </p:cNvSpPr>
          <p:nvPr>
            <p:ph type="title"/>
          </p:nvPr>
        </p:nvSpPr>
        <p:spPr/>
        <p:txBody>
          <a:bodyPr>
            <a:noAutofit/>
          </a:bodyPr>
          <a:lstStyle/>
          <a:p>
            <a:r>
              <a:rPr lang="en-IN" sz="2800" dirty="0"/>
              <a:t>Paper 5: </a:t>
            </a:r>
            <a:r>
              <a:rPr lang="en-US" sz="2800" dirty="0"/>
              <a:t>Brain Tumor Detection Using Deep Neural Network and Machine Learning Algorithm</a:t>
            </a:r>
            <a:endParaRPr lang="en-IN" sz="2800" dirty="0"/>
          </a:p>
        </p:txBody>
      </p:sp>
      <p:sp>
        <p:nvSpPr>
          <p:cNvPr id="3" name="Content Placeholder 2">
            <a:extLst>
              <a:ext uri="{FF2B5EF4-FFF2-40B4-BE49-F238E27FC236}">
                <a16:creationId xmlns:a16="http://schemas.microsoft.com/office/drawing/2014/main" id="{3C1C5151-42F1-4A24-9181-1260FF8B7773}"/>
              </a:ext>
            </a:extLst>
          </p:cNvPr>
          <p:cNvSpPr>
            <a:spLocks noGrp="1"/>
          </p:cNvSpPr>
          <p:nvPr>
            <p:ph idx="1"/>
          </p:nvPr>
        </p:nvSpPr>
        <p:spPr/>
        <p:txBody>
          <a:bodyPr/>
          <a:lstStyle/>
          <a:p>
            <a:r>
              <a:rPr lang="en-US" dirty="0"/>
              <a:t>The authors of this paper have proposed a solution that uses a CNN to detect tumor through brain MRI images. Images were first applied to the CNN. The accuracy of </a:t>
            </a:r>
            <a:r>
              <a:rPr lang="en-US" dirty="0" err="1"/>
              <a:t>Softmax</a:t>
            </a:r>
            <a:r>
              <a:rPr lang="en-US" dirty="0"/>
              <a:t> Fully Connected layer used to classify images obtained 98.67%. In addition to the accuracy criterion, they have used the benchmarks of Sensitivity, Specificity and Precision evaluate network performance. Also, the accuracy of the CNN is obtained with the Radial Basis Function (RBF) classifier 97.34% and the Decision Tree (DT) classifier, is 94.24%.</a:t>
            </a:r>
          </a:p>
          <a:p>
            <a:r>
              <a:rPr lang="en-US" dirty="0"/>
              <a:t>The new method is based on the combination of feature extraction techniques with the CNN for tumor detection from brain images. The method proposed accuracy 99.12% on the test data.</a:t>
            </a:r>
            <a:endParaRPr lang="en-IN" dirty="0"/>
          </a:p>
          <a:p>
            <a:endParaRPr lang="en-IN" dirty="0"/>
          </a:p>
        </p:txBody>
      </p:sp>
    </p:spTree>
    <p:extLst>
      <p:ext uri="{BB962C8B-B14F-4D97-AF65-F5344CB8AC3E}">
        <p14:creationId xmlns:p14="http://schemas.microsoft.com/office/powerpoint/2010/main" val="229165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C17-6441-4FFD-A7BD-E32B412F9140}"/>
              </a:ext>
            </a:extLst>
          </p:cNvPr>
          <p:cNvSpPr>
            <a:spLocks noGrp="1"/>
          </p:cNvSpPr>
          <p:nvPr>
            <p:ph type="title"/>
          </p:nvPr>
        </p:nvSpPr>
        <p:spPr/>
        <p:txBody>
          <a:bodyPr/>
          <a:lstStyle/>
          <a:p>
            <a:r>
              <a:rPr lang="en-US" dirty="0"/>
              <a:t>PROPOSED MODEL</a:t>
            </a:r>
            <a:endParaRPr lang="en-IN" dirty="0"/>
          </a:p>
        </p:txBody>
      </p:sp>
      <p:sp>
        <p:nvSpPr>
          <p:cNvPr id="3" name="Content Placeholder 2">
            <a:extLst>
              <a:ext uri="{FF2B5EF4-FFF2-40B4-BE49-F238E27FC236}">
                <a16:creationId xmlns:a16="http://schemas.microsoft.com/office/drawing/2014/main" id="{CE20D4D0-0ADC-4CEE-ACB9-7BE5A87E2943}"/>
              </a:ext>
            </a:extLst>
          </p:cNvPr>
          <p:cNvSpPr>
            <a:spLocks noGrp="1"/>
          </p:cNvSpPr>
          <p:nvPr>
            <p:ph idx="1"/>
          </p:nvPr>
        </p:nvSpPr>
        <p:spPr/>
        <p:txBody>
          <a:bodyPr>
            <a:normAutofit/>
          </a:bodyPr>
          <a:lstStyle/>
          <a:p>
            <a:pPr marL="0" indent="0">
              <a:buNone/>
            </a:pPr>
            <a:r>
              <a:rPr lang="en-US" dirty="0"/>
              <a:t>In this project, we have used </a:t>
            </a:r>
            <a:r>
              <a:rPr lang="en-US" dirty="0" err="1"/>
              <a:t>MobileNet</a:t>
            </a:r>
            <a:r>
              <a:rPr lang="en-US" dirty="0"/>
              <a:t> model. </a:t>
            </a:r>
            <a:r>
              <a:rPr lang="en-US" dirty="0" err="1"/>
              <a:t>MobileNet</a:t>
            </a:r>
            <a:r>
              <a:rPr lang="en-US" dirty="0"/>
              <a:t> uses </a:t>
            </a:r>
            <a:r>
              <a:rPr lang="en-US" dirty="0" err="1"/>
              <a:t>depthwise</a:t>
            </a:r>
            <a:r>
              <a:rPr lang="en-US" dirty="0"/>
              <a:t> </a:t>
            </a:r>
            <a:r>
              <a:rPr lang="en-US" dirty="0" err="1"/>
              <a:t>seperable</a:t>
            </a:r>
            <a:r>
              <a:rPr lang="en-US" dirty="0"/>
              <a:t> convolutions.</a:t>
            </a:r>
          </a:p>
          <a:p>
            <a:pPr marL="0" indent="0">
              <a:buNone/>
            </a:pPr>
            <a:r>
              <a:rPr lang="en-US" dirty="0"/>
              <a:t> It decreases the number of parameters when compared to other networks with same depth in nets. Therefore, it’s a very lightweight neural network. </a:t>
            </a:r>
          </a:p>
          <a:p>
            <a:pPr marL="0" indent="0">
              <a:buNone/>
            </a:pPr>
            <a:r>
              <a:rPr lang="en-US" dirty="0" err="1"/>
              <a:t>Depthwise</a:t>
            </a:r>
            <a:r>
              <a:rPr lang="en-US" dirty="0"/>
              <a:t> </a:t>
            </a:r>
            <a:r>
              <a:rPr lang="en-US" dirty="0" err="1"/>
              <a:t>seperable</a:t>
            </a:r>
            <a:r>
              <a:rPr lang="en-US" dirty="0"/>
              <a:t> convolution consists of two operations:</a:t>
            </a:r>
          </a:p>
          <a:p>
            <a:pPr marL="457200" indent="-457200">
              <a:buAutoNum type="arabicParenR"/>
            </a:pPr>
            <a:r>
              <a:rPr lang="en-US" dirty="0" err="1"/>
              <a:t>Depthwise</a:t>
            </a:r>
            <a:r>
              <a:rPr lang="en-US" dirty="0"/>
              <a:t> Convolution – Filtering stage </a:t>
            </a:r>
          </a:p>
          <a:p>
            <a:pPr marL="457200" indent="-457200">
              <a:buAutoNum type="arabicParenR"/>
            </a:pPr>
            <a:r>
              <a:rPr lang="en-US" dirty="0"/>
              <a:t>Pointwise Convolution   - Combining stage</a:t>
            </a:r>
          </a:p>
          <a:p>
            <a:pPr marL="0" indent="0">
              <a:buNone/>
            </a:pPr>
            <a:r>
              <a:rPr lang="en-IN" dirty="0" err="1"/>
              <a:t>Depthwise</a:t>
            </a:r>
            <a:r>
              <a:rPr lang="en-IN" dirty="0"/>
              <a:t> </a:t>
            </a:r>
            <a:r>
              <a:rPr lang="en-IN" dirty="0" err="1"/>
              <a:t>Seperable</a:t>
            </a:r>
            <a:r>
              <a:rPr lang="en-IN" dirty="0"/>
              <a:t> Convolution: This convolution was developed from the basis that a filter’s depth and its spatial dimension can be segregated- thus the naming. </a:t>
            </a:r>
          </a:p>
        </p:txBody>
      </p:sp>
    </p:spTree>
    <p:extLst>
      <p:ext uri="{BB962C8B-B14F-4D97-AF65-F5344CB8AC3E}">
        <p14:creationId xmlns:p14="http://schemas.microsoft.com/office/powerpoint/2010/main" val="404928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207563-8AD2-4089-9636-7C9878CC5DAC}"/>
              </a:ext>
            </a:extLst>
          </p:cNvPr>
          <p:cNvSpPr txBox="1"/>
          <p:nvPr/>
        </p:nvSpPr>
        <p:spPr>
          <a:xfrm>
            <a:off x="1313894" y="319596"/>
            <a:ext cx="9836459" cy="3693319"/>
          </a:xfrm>
          <a:prstGeom prst="rect">
            <a:avLst/>
          </a:prstGeom>
          <a:noFill/>
        </p:spPr>
        <p:txBody>
          <a:bodyPr wrap="square" rtlCol="0">
            <a:spAutoFit/>
          </a:bodyPr>
          <a:lstStyle/>
          <a:p>
            <a:r>
              <a:rPr lang="en-US" dirty="0"/>
              <a:t>The basic idea is that this convolution considerably reduces the number of parameters to output the same number of channels. </a:t>
            </a:r>
          </a:p>
          <a:p>
            <a:r>
              <a:rPr lang="en-US" dirty="0"/>
              <a:t>Depth wise separable convolution is a depth wise convolution operation followed by a pointwise convolution operation.</a:t>
            </a:r>
          </a:p>
          <a:p>
            <a:endParaRPr lang="en-IN" dirty="0"/>
          </a:p>
          <a:p>
            <a:r>
              <a:rPr lang="en-IN" dirty="0"/>
              <a:t>Depth wise Convolution applies convolution to a single input channel at a time different from a standard convolution that applies over all channels.</a:t>
            </a:r>
          </a:p>
          <a:p>
            <a:r>
              <a:rPr lang="en-IN" dirty="0"/>
              <a:t>Let’s say if we have a input volume F. F has a shape Df x Df x M where Df is the height and width of the input volume and M is the number of input channel. </a:t>
            </a:r>
          </a:p>
          <a:p>
            <a:r>
              <a:rPr lang="en-IN" dirty="0"/>
              <a:t>For depth wise convolution we use filters or kernels K of shape Dk x Dk x 1 where Dk is the height and width of the kernel and depth is 1.</a:t>
            </a:r>
          </a:p>
          <a:p>
            <a:r>
              <a:rPr lang="en-IN" dirty="0"/>
              <a:t>Since this kernel is convolved only on a single input channel we need M such kernels over the entire input volume F.</a:t>
            </a:r>
          </a:p>
        </p:txBody>
      </p:sp>
      <p:pic>
        <p:nvPicPr>
          <p:cNvPr id="6" name="Picture 5">
            <a:extLst>
              <a:ext uri="{FF2B5EF4-FFF2-40B4-BE49-F238E27FC236}">
                <a16:creationId xmlns:a16="http://schemas.microsoft.com/office/drawing/2014/main" id="{D0151AEC-6F34-4657-A1C0-458B1EBA12D4}"/>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l="2912" t="27572" r="15389" b="4660"/>
          <a:stretch/>
        </p:blipFill>
        <p:spPr>
          <a:xfrm>
            <a:off x="3852908" y="3861786"/>
            <a:ext cx="5251511" cy="2370338"/>
          </a:xfrm>
          <a:prstGeom prst="rect">
            <a:avLst/>
          </a:prstGeom>
        </p:spPr>
      </p:pic>
    </p:spTree>
    <p:extLst>
      <p:ext uri="{BB962C8B-B14F-4D97-AF65-F5344CB8AC3E}">
        <p14:creationId xmlns:p14="http://schemas.microsoft.com/office/powerpoint/2010/main" val="396005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35E42-4EAF-4688-B1C6-8E7CAE7177F6}"/>
              </a:ext>
            </a:extLst>
          </p:cNvPr>
          <p:cNvSpPr txBox="1"/>
          <p:nvPr/>
        </p:nvSpPr>
        <p:spPr>
          <a:xfrm>
            <a:off x="1003177" y="763481"/>
            <a:ext cx="9170632" cy="3139321"/>
          </a:xfrm>
          <a:prstGeom prst="rect">
            <a:avLst/>
          </a:prstGeom>
          <a:noFill/>
        </p:spPr>
        <p:txBody>
          <a:bodyPr wrap="square" rtlCol="0">
            <a:spAutoFit/>
          </a:bodyPr>
          <a:lstStyle/>
          <a:p>
            <a:r>
              <a:rPr lang="en-US" dirty="0"/>
              <a:t>For all these M convolutions we end up with an output DG X DG X 1. Stacking these outputs together we have an output volume of G which is of shape DG X DG X M. This marks the end of depth wise convolution.</a:t>
            </a:r>
          </a:p>
          <a:p>
            <a:endParaRPr lang="en-US" dirty="0"/>
          </a:p>
          <a:p>
            <a:r>
              <a:rPr lang="en-US" dirty="0"/>
              <a:t>Point wise convolution: This involves performing linear combination of each of the layers. Here the input is a volume DG X DG X M. The filter here has a shape 1 x 1 x M.</a:t>
            </a:r>
          </a:p>
          <a:p>
            <a:r>
              <a:rPr lang="en-US" dirty="0"/>
              <a:t>This is basically a 1X1 operation over all the layers. The output will thus have </a:t>
            </a:r>
            <a:r>
              <a:rPr lang="en-US" b="1" dirty="0"/>
              <a:t>same input width and height</a:t>
            </a:r>
            <a:r>
              <a:rPr lang="en-US" dirty="0"/>
              <a:t>. Suppose we want to use N such filters then the output volume becomes </a:t>
            </a:r>
          </a:p>
          <a:p>
            <a:r>
              <a:rPr lang="en-US" dirty="0"/>
              <a:t>DG X DG X N.</a:t>
            </a:r>
          </a:p>
          <a:p>
            <a:endParaRPr lang="en-US" dirty="0"/>
          </a:p>
          <a:p>
            <a:r>
              <a:rPr lang="en-US" dirty="0"/>
              <a:t>So, we find that </a:t>
            </a:r>
            <a:r>
              <a:rPr lang="en-US" dirty="0" err="1"/>
              <a:t>MobileNet</a:t>
            </a:r>
            <a:r>
              <a:rPr lang="en-US" dirty="0"/>
              <a:t> Depth wise conv. Reduces computation time and parameters. </a:t>
            </a:r>
            <a:endParaRPr lang="en-IN" dirty="0"/>
          </a:p>
        </p:txBody>
      </p:sp>
      <p:pic>
        <p:nvPicPr>
          <p:cNvPr id="4" name="Picture 3">
            <a:extLst>
              <a:ext uri="{FF2B5EF4-FFF2-40B4-BE49-F238E27FC236}">
                <a16:creationId xmlns:a16="http://schemas.microsoft.com/office/drawing/2014/main" id="{01729B19-CFA3-4539-ABDC-B7B407FAF682}"/>
              </a:ext>
            </a:extLst>
          </p:cNvPr>
          <p:cNvPicPr>
            <a:picLocks noChangeAspect="1"/>
          </p:cNvPicPr>
          <p:nvPr/>
        </p:nvPicPr>
        <p:blipFill rotWithShape="1">
          <a:blip r:embed="rId2">
            <a:extLst>
              <a:ext uri="{28A0092B-C50C-407E-A947-70E740481C1C}">
                <a14:useLocalDpi xmlns:a14="http://schemas.microsoft.com/office/drawing/2010/main" val="0"/>
              </a:ext>
            </a:extLst>
          </a:blip>
          <a:srcRect l="6043" t="24208" r="4394" b="5113"/>
          <a:stretch/>
        </p:blipFill>
        <p:spPr>
          <a:xfrm>
            <a:off x="2725447" y="3902802"/>
            <a:ext cx="5219775" cy="2317071"/>
          </a:xfrm>
          <a:prstGeom prst="rect">
            <a:avLst/>
          </a:prstGeom>
        </p:spPr>
      </p:pic>
    </p:spTree>
    <p:extLst>
      <p:ext uri="{BB962C8B-B14F-4D97-AF65-F5344CB8AC3E}">
        <p14:creationId xmlns:p14="http://schemas.microsoft.com/office/powerpoint/2010/main" val="421306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CD87D-6562-43FA-BC51-36E4D555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200025"/>
            <a:ext cx="8220075" cy="5867400"/>
          </a:xfrm>
          <a:prstGeom prst="rect">
            <a:avLst/>
          </a:prstGeom>
        </p:spPr>
      </p:pic>
    </p:spTree>
    <p:extLst>
      <p:ext uri="{BB962C8B-B14F-4D97-AF65-F5344CB8AC3E}">
        <p14:creationId xmlns:p14="http://schemas.microsoft.com/office/powerpoint/2010/main" val="382594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6EBA4-9C8D-4C0E-B2D7-651564A0B931}"/>
              </a:ext>
            </a:extLst>
          </p:cNvPr>
          <p:cNvSpPr txBox="1"/>
          <p:nvPr/>
        </p:nvSpPr>
        <p:spPr>
          <a:xfrm>
            <a:off x="1020931" y="310719"/>
            <a:ext cx="8984202" cy="4955203"/>
          </a:xfrm>
          <a:prstGeom prst="rect">
            <a:avLst/>
          </a:prstGeom>
          <a:noFill/>
        </p:spPr>
        <p:txBody>
          <a:bodyPr wrap="square" rtlCol="0">
            <a:spAutoFit/>
          </a:bodyPr>
          <a:lstStyle/>
          <a:p>
            <a:r>
              <a:rPr lang="en-US" sz="2800" dirty="0" err="1"/>
              <a:t>MobileNet</a:t>
            </a:r>
            <a:r>
              <a:rPr lang="en-US" sz="2800" dirty="0"/>
              <a:t> function </a:t>
            </a:r>
          </a:p>
          <a:p>
            <a:endParaRPr lang="en-US" dirty="0"/>
          </a:p>
          <a:p>
            <a:endParaRPr lang="en-US" dirty="0"/>
          </a:p>
          <a:p>
            <a:r>
              <a:rPr lang="en-IN" dirty="0" err="1"/>
              <a:t>tf.keras.applications.MobileNet</a:t>
            </a:r>
            <a:r>
              <a:rPr lang="en-IN" dirty="0"/>
              <a:t>(</a:t>
            </a:r>
          </a:p>
          <a:p>
            <a:r>
              <a:rPr lang="en-IN" dirty="0"/>
              <a:t>    </a:t>
            </a:r>
            <a:r>
              <a:rPr lang="en-IN" dirty="0" err="1"/>
              <a:t>input_shape</a:t>
            </a:r>
            <a:r>
              <a:rPr lang="en-IN" dirty="0"/>
              <a:t>=None,</a:t>
            </a:r>
          </a:p>
          <a:p>
            <a:r>
              <a:rPr lang="en-IN" dirty="0"/>
              <a:t>    alpha=1.0,</a:t>
            </a:r>
          </a:p>
          <a:p>
            <a:r>
              <a:rPr lang="en-IN" dirty="0"/>
              <a:t>    </a:t>
            </a:r>
            <a:r>
              <a:rPr lang="en-IN" dirty="0" err="1"/>
              <a:t>depth_multiplier</a:t>
            </a:r>
            <a:r>
              <a:rPr lang="en-IN" dirty="0"/>
              <a:t>=1,</a:t>
            </a:r>
          </a:p>
          <a:p>
            <a:r>
              <a:rPr lang="en-IN" dirty="0"/>
              <a:t>    dropout=0.001,</a:t>
            </a:r>
          </a:p>
          <a:p>
            <a:r>
              <a:rPr lang="en-IN" dirty="0"/>
              <a:t>    </a:t>
            </a:r>
            <a:r>
              <a:rPr lang="en-IN" dirty="0" err="1"/>
              <a:t>include_top</a:t>
            </a:r>
            <a:r>
              <a:rPr lang="en-IN" dirty="0"/>
              <a:t>=True,</a:t>
            </a:r>
          </a:p>
          <a:p>
            <a:r>
              <a:rPr lang="en-IN" dirty="0"/>
              <a:t>    weights="</a:t>
            </a:r>
            <a:r>
              <a:rPr lang="en-IN" dirty="0" err="1"/>
              <a:t>imagenet</a:t>
            </a:r>
            <a:r>
              <a:rPr lang="en-IN" dirty="0"/>
              <a:t>",</a:t>
            </a:r>
          </a:p>
          <a:p>
            <a:r>
              <a:rPr lang="en-IN" dirty="0"/>
              <a:t>    </a:t>
            </a:r>
            <a:r>
              <a:rPr lang="en-IN" dirty="0" err="1"/>
              <a:t>input_tensor</a:t>
            </a:r>
            <a:r>
              <a:rPr lang="en-IN" dirty="0"/>
              <a:t>=None,</a:t>
            </a:r>
          </a:p>
          <a:p>
            <a:r>
              <a:rPr lang="en-IN" dirty="0"/>
              <a:t>    pooling=None,</a:t>
            </a:r>
          </a:p>
          <a:p>
            <a:r>
              <a:rPr lang="en-IN" dirty="0"/>
              <a:t>    classes=1000,</a:t>
            </a:r>
          </a:p>
          <a:p>
            <a:r>
              <a:rPr lang="en-IN" dirty="0"/>
              <a:t>    </a:t>
            </a:r>
            <a:r>
              <a:rPr lang="en-IN" dirty="0" err="1"/>
              <a:t>classifier_activation</a:t>
            </a:r>
            <a:r>
              <a:rPr lang="en-IN" dirty="0"/>
              <a:t>="</a:t>
            </a:r>
            <a:r>
              <a:rPr lang="en-IN" dirty="0" err="1"/>
              <a:t>softmax</a:t>
            </a:r>
            <a:r>
              <a:rPr lang="en-IN" dirty="0"/>
              <a:t>",</a:t>
            </a:r>
          </a:p>
          <a:p>
            <a:r>
              <a:rPr lang="en-IN" dirty="0"/>
              <a:t>    **</a:t>
            </a:r>
            <a:r>
              <a:rPr lang="en-IN" dirty="0" err="1"/>
              <a:t>kwargs</a:t>
            </a:r>
            <a:endParaRPr lang="en-IN" dirty="0"/>
          </a:p>
          <a:p>
            <a:r>
              <a:rPr lang="en-IN" dirty="0"/>
              <a:t>)</a:t>
            </a:r>
            <a:endParaRPr lang="en-US" dirty="0"/>
          </a:p>
          <a:p>
            <a:endParaRPr lang="en-US" dirty="0"/>
          </a:p>
        </p:txBody>
      </p:sp>
    </p:spTree>
    <p:extLst>
      <p:ext uri="{BB962C8B-B14F-4D97-AF65-F5344CB8AC3E}">
        <p14:creationId xmlns:p14="http://schemas.microsoft.com/office/powerpoint/2010/main" val="275321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D7C6B6B-385D-4AB9-8873-319E3B705BF6}"/>
              </a:ext>
            </a:extLst>
          </p:cNvPr>
          <p:cNvSpPr>
            <a:spLocks noGrp="1"/>
          </p:cNvSpPr>
          <p:nvPr>
            <p:ph type="title"/>
          </p:nvPr>
        </p:nvSpPr>
        <p:spPr/>
        <p:txBody>
          <a:bodyPr/>
          <a:lstStyle/>
          <a:p>
            <a:r>
              <a:rPr lang="en-US" dirty="0"/>
              <a:t>CHALLENGES WITH DATASET</a:t>
            </a:r>
            <a:endParaRPr lang="en-IN" dirty="0"/>
          </a:p>
        </p:txBody>
      </p:sp>
      <p:sp>
        <p:nvSpPr>
          <p:cNvPr id="13" name="Content Placeholder 12">
            <a:extLst>
              <a:ext uri="{FF2B5EF4-FFF2-40B4-BE49-F238E27FC236}">
                <a16:creationId xmlns:a16="http://schemas.microsoft.com/office/drawing/2014/main" id="{531F1C31-5716-4A2E-80A2-63A09940D7BD}"/>
              </a:ext>
            </a:extLst>
          </p:cNvPr>
          <p:cNvSpPr>
            <a:spLocks noGrp="1"/>
          </p:cNvSpPr>
          <p:nvPr>
            <p:ph idx="1"/>
          </p:nvPr>
        </p:nvSpPr>
        <p:spPr/>
        <p:txBody>
          <a:bodyPr/>
          <a:lstStyle/>
          <a:p>
            <a:r>
              <a:rPr lang="en-US" dirty="0"/>
              <a:t>The dataset we found most suitable was a public dataset available on Kaggle- BRAIN MRI IMAGES FOR BRAIN TUMOR DETECTION</a:t>
            </a:r>
          </a:p>
          <a:p>
            <a:r>
              <a:rPr lang="en-US" dirty="0"/>
              <a:t>About the dataset: The dataset contains two separate files/collection of data. First file contains 155 Brain MRI Images that are tumorous and the other collection contains 98 Brain MRI images that are non-tumorous. </a:t>
            </a:r>
          </a:p>
          <a:p>
            <a:r>
              <a:rPr lang="en-US" dirty="0"/>
              <a:t>Image put into the model was of dimension 224 x 224</a:t>
            </a:r>
          </a:p>
          <a:p>
            <a:r>
              <a:rPr lang="en-US" dirty="0"/>
              <a:t>Challenge: The biggest challenge was that running a neural network needs large datasets for better results but our dataset is limited. And further we will divide it in 80% for training and leftover for testing and validation purposes.</a:t>
            </a:r>
            <a:endParaRPr lang="en-IN" dirty="0"/>
          </a:p>
        </p:txBody>
      </p:sp>
    </p:spTree>
    <p:extLst>
      <p:ext uri="{BB962C8B-B14F-4D97-AF65-F5344CB8AC3E}">
        <p14:creationId xmlns:p14="http://schemas.microsoft.com/office/powerpoint/2010/main" val="41459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2FDB-6B7A-44AD-B103-116B106E2ADA}"/>
              </a:ext>
            </a:extLst>
          </p:cNvPr>
          <p:cNvSpPr>
            <a:spLocks noGrp="1"/>
          </p:cNvSpPr>
          <p:nvPr>
            <p:ph type="title"/>
          </p:nvPr>
        </p:nvSpPr>
        <p:spPr/>
        <p:txBody>
          <a:bodyPr>
            <a:normAutofit/>
          </a:bodyPr>
          <a:lstStyle/>
          <a:p>
            <a:r>
              <a:rPr lang="en-US" sz="2400" dirty="0"/>
              <a:t>NEED FOR DATA AUGMENTATION AND PREPROCESSING</a:t>
            </a:r>
            <a:endParaRPr lang="en-IN" sz="2400" dirty="0"/>
          </a:p>
        </p:txBody>
      </p:sp>
      <p:sp>
        <p:nvSpPr>
          <p:cNvPr id="3" name="Content Placeholder 2">
            <a:extLst>
              <a:ext uri="{FF2B5EF4-FFF2-40B4-BE49-F238E27FC236}">
                <a16:creationId xmlns:a16="http://schemas.microsoft.com/office/drawing/2014/main" id="{3AE2D456-98DC-4AE1-AD32-188FBB882F60}"/>
              </a:ext>
            </a:extLst>
          </p:cNvPr>
          <p:cNvSpPr>
            <a:spLocks noGrp="1"/>
          </p:cNvSpPr>
          <p:nvPr>
            <p:ph idx="1"/>
          </p:nvPr>
        </p:nvSpPr>
        <p:spPr/>
        <p:txBody>
          <a:bodyPr>
            <a:normAutofit fontScale="92500" lnSpcReduction="10000"/>
          </a:bodyPr>
          <a:lstStyle/>
          <a:p>
            <a:r>
              <a:rPr lang="en-US" dirty="0"/>
              <a:t>So, as described in the previous slide. We needed larger dataset. This calls for data augmentation to format images and create different versions of similar content in order to expose the model to a wider range array of training examples. We applied the following for data requirements:</a:t>
            </a:r>
          </a:p>
          <a:p>
            <a:r>
              <a:rPr lang="en-IN" dirty="0"/>
              <a:t>1. Rotation with range 10.</a:t>
            </a:r>
          </a:p>
          <a:p>
            <a:r>
              <a:rPr lang="en-IN" dirty="0"/>
              <a:t>2. Width shift with range 0.1</a:t>
            </a:r>
          </a:p>
          <a:p>
            <a:r>
              <a:rPr lang="en-IN" dirty="0"/>
              <a:t>3. Shear with range 0.1</a:t>
            </a:r>
          </a:p>
          <a:p>
            <a:r>
              <a:rPr lang="en-IN" dirty="0"/>
              <a:t>4. Brightness was set with range 0.3 to 1.0</a:t>
            </a:r>
          </a:p>
          <a:p>
            <a:r>
              <a:rPr lang="en-IN" dirty="0"/>
              <a:t>5. Horizontal flip and vertical flip was also performed.</a:t>
            </a:r>
          </a:p>
          <a:p>
            <a:r>
              <a:rPr lang="en-IN" dirty="0"/>
              <a:t>6. Fill mode set to nearest.</a:t>
            </a:r>
          </a:p>
        </p:txBody>
      </p:sp>
    </p:spTree>
    <p:extLst>
      <p:ext uri="{BB962C8B-B14F-4D97-AF65-F5344CB8AC3E}">
        <p14:creationId xmlns:p14="http://schemas.microsoft.com/office/powerpoint/2010/main" val="176757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4BDFF-3C30-4BAA-9C69-D7643A3DD314}"/>
              </a:ext>
            </a:extLst>
          </p:cNvPr>
          <p:cNvSpPr>
            <a:spLocks noGrp="1"/>
          </p:cNvSpPr>
          <p:nvPr>
            <p:ph idx="1"/>
          </p:nvPr>
        </p:nvSpPr>
        <p:spPr/>
        <p:txBody>
          <a:bodyPr/>
          <a:lstStyle/>
          <a:p>
            <a:r>
              <a:rPr lang="en-US" dirty="0"/>
              <a:t>Image preprocessing becomes important as it will decrease the model training time and increase model inference speed.</a:t>
            </a:r>
          </a:p>
          <a:p>
            <a:r>
              <a:rPr lang="en-US" dirty="0"/>
              <a:t>1. Crop the part of the image that contains only the brain ( most relevant and important part of the study)</a:t>
            </a:r>
          </a:p>
          <a:p>
            <a:r>
              <a:rPr lang="en-IN" dirty="0"/>
              <a:t>2. Resize the image to a dimension of 224 X 224 X 3 because images in the dataset comes in different sizes.</a:t>
            </a:r>
          </a:p>
          <a:p>
            <a:endParaRPr lang="en-US" dirty="0"/>
          </a:p>
        </p:txBody>
      </p:sp>
    </p:spTree>
    <p:extLst>
      <p:ext uri="{BB962C8B-B14F-4D97-AF65-F5344CB8AC3E}">
        <p14:creationId xmlns:p14="http://schemas.microsoft.com/office/powerpoint/2010/main" val="64790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C68C-36D8-446B-A49D-610F076DE787}"/>
              </a:ext>
            </a:extLst>
          </p:cNvPr>
          <p:cNvSpPr>
            <a:spLocks noGrp="1"/>
          </p:cNvSpPr>
          <p:nvPr>
            <p:ph type="title"/>
          </p:nvPr>
        </p:nvSpPr>
        <p:spPr/>
        <p:txBody>
          <a:bodyPr/>
          <a:lstStyle/>
          <a:p>
            <a:r>
              <a:rPr lang="en-US" dirty="0"/>
              <a:t>PROJECT OVERVIEW</a:t>
            </a:r>
            <a:endParaRPr lang="en-IN" dirty="0"/>
          </a:p>
        </p:txBody>
      </p:sp>
      <p:pic>
        <p:nvPicPr>
          <p:cNvPr id="5" name="Content Placeholder 4">
            <a:extLst>
              <a:ext uri="{FF2B5EF4-FFF2-40B4-BE49-F238E27FC236}">
                <a16:creationId xmlns:a16="http://schemas.microsoft.com/office/drawing/2014/main" id="{1A7304E7-18D1-454D-B369-ECA4B0F88B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2"/>
          <a:stretch/>
        </p:blipFill>
        <p:spPr>
          <a:xfrm>
            <a:off x="2556769" y="2108199"/>
            <a:ext cx="6439962" cy="4230457"/>
          </a:xfrm>
        </p:spPr>
      </p:pic>
    </p:spTree>
    <p:extLst>
      <p:ext uri="{BB962C8B-B14F-4D97-AF65-F5344CB8AC3E}">
        <p14:creationId xmlns:p14="http://schemas.microsoft.com/office/powerpoint/2010/main" val="32332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754F-38BB-42A3-A5D5-F5DD7125CA6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4FC9451-6F29-4346-A5DB-C2FBB78EA99F}"/>
              </a:ext>
            </a:extLst>
          </p:cNvPr>
          <p:cNvSpPr>
            <a:spLocks noGrp="1"/>
          </p:cNvSpPr>
          <p:nvPr>
            <p:ph idx="1"/>
          </p:nvPr>
        </p:nvSpPr>
        <p:spPr/>
        <p:txBody>
          <a:bodyPr/>
          <a:lstStyle/>
          <a:p>
            <a:r>
              <a:rPr lang="en-US" dirty="0"/>
              <a:t>Brain tumors are one of the leading reasons for deaths in adults and children. It is a deadly form of cancer that spreads really fast and is cause by uncontrollable brain cell growth. Tumors are dense and heterogeneous which makes it difficult to classify them. </a:t>
            </a:r>
          </a:p>
          <a:p>
            <a:r>
              <a:rPr lang="en-US" dirty="0"/>
              <a:t>Convolutional neural networks (CNNs) are most widely used machine learning algorithm for brain tumor recognition. This project proposed a CNN-based </a:t>
            </a:r>
            <a:r>
              <a:rPr lang="en-US" dirty="0" err="1"/>
              <a:t>MobileNet</a:t>
            </a:r>
            <a:r>
              <a:rPr lang="en-US" dirty="0"/>
              <a:t> Model. The dataset used contains two different collections. First collection contains 155 Brain MRI images that are tumorous and the second collection contains 98 Brain MRI images that are non-tumorous. </a:t>
            </a:r>
            <a:endParaRPr lang="en-IN" dirty="0"/>
          </a:p>
        </p:txBody>
      </p:sp>
    </p:spTree>
    <p:extLst>
      <p:ext uri="{BB962C8B-B14F-4D97-AF65-F5344CB8AC3E}">
        <p14:creationId xmlns:p14="http://schemas.microsoft.com/office/powerpoint/2010/main" val="203778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95-8705-4466-AEE0-CC1532F01F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4307AE4-6C6A-4B24-964A-75ACFD3A53E9}"/>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effectLst/>
                <a:latin typeface="Segoe UI" panose="020B0502040204020203" pitchFamily="34" charset="0"/>
                <a:hlinkClick r:id="rId2" tooltip="https://ieeexplore.ieee.org/abstract/document/8723045/"/>
              </a:rPr>
              <a:t>https://ieeexplore.ieee.org/abstract/document/8723045/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3" tooltip="https://www.mdpi.com/791322"/>
              </a:rPr>
              <a:t>https://www.mdpi.com/791322</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4" tooltip="https://analyticalsciencejournals.onlinelibrary.wiley.com/doi/abs/10.1002/jemt.23597"/>
              </a:rPr>
              <a:t>https://analyticalsciencejournals.onlinelibrary.wiley.com/doi/abs/10.1002/jemt.23597</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5" tooltip="https://www.sciencedirect.com/science/article/pii/s1877750318307385"/>
              </a:rPr>
              <a:t>https://www.sciencedirect.com/science/article/pii/S1877750318307385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6" tooltip="https://ieeexplore.ieee.org/abstract/document/9025004/"/>
              </a:rPr>
              <a:t>https://ieeexplore.ieee.org/abstract/document/9025004/</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7" tooltip="https://www.sciencedirect.com/science/article/pii/s1389041719304735"/>
              </a:rPr>
              <a:t>https://www.sciencedirect.com/science/article/pii/S1389041719304735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8" tooltip="https://ieeexplore.ieee.org/abstract/document/8964846/"/>
              </a:rPr>
              <a:t>https://ieeexplore.ieee.org/abstract/document/8964846/</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9" tooltip="https://www.sciencedirect.com/science/article/pii/s0010482519302148"/>
              </a:rPr>
              <a:t>https://www.sciencedirect.com/science/article/pii/S0010482519302148</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10" tooltip="https://ieeexplore.ieee.org/abstract/document/9129779/"/>
              </a:rPr>
              <a:t>https://ieeexplore.ieee.org/abstract/document/9129779/</a:t>
            </a:r>
            <a:endParaRPr lang="en-US" dirty="0">
              <a:latin typeface="Segoe UI" panose="020B0502040204020203" pitchFamily="34" charset="0"/>
            </a:endParaRPr>
          </a:p>
          <a:p>
            <a:pPr marL="457200" indent="-457200">
              <a:buFont typeface="+mj-lt"/>
              <a:buAutoNum type="arabicPeriod"/>
            </a:pPr>
            <a:endParaRPr lang="en-US" dirty="0">
              <a:effectLst/>
              <a:latin typeface="Segoe UI" panose="020B0502040204020203"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99481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AA7E6-923B-4271-BF8E-F74DED107F47}"/>
              </a:ext>
            </a:extLst>
          </p:cNvPr>
          <p:cNvSpPr>
            <a:spLocks noGrp="1"/>
          </p:cNvSpPr>
          <p:nvPr>
            <p:ph idx="1"/>
          </p:nvPr>
        </p:nvSpPr>
        <p:spPr/>
        <p:txBody>
          <a:bodyPr>
            <a:normAutofit fontScale="92500" lnSpcReduction="20000"/>
          </a:bodyPr>
          <a:lstStyle/>
          <a:p>
            <a:pPr marL="457200" indent="-457200">
              <a:buFont typeface="+mj-lt"/>
              <a:buAutoNum type="arabicPeriod" startAt="10"/>
            </a:pPr>
            <a:r>
              <a:rPr lang="en-IN" dirty="0">
                <a:hlinkClick r:id="rId2"/>
              </a:rPr>
              <a:t>https://www.ijirase.com/assets/paper/issue_1/volume_3/V3-Issue-2-458-465.pdf</a:t>
            </a:r>
            <a:endParaRPr lang="en-IN" dirty="0"/>
          </a:p>
          <a:p>
            <a:pPr marL="457200" indent="-457200">
              <a:buFont typeface="+mj-lt"/>
              <a:buAutoNum type="arabicPeriod" startAt="10"/>
            </a:pPr>
            <a:r>
              <a:rPr lang="en-IN" dirty="0">
                <a:hlinkClick r:id="rId3"/>
              </a:rPr>
              <a:t>https://onlinelibrary.wiley.com/doi/pdf/10.1002/jemt.23238</a:t>
            </a:r>
            <a:endParaRPr lang="en-IN" dirty="0"/>
          </a:p>
          <a:p>
            <a:pPr marL="457200" indent="-457200">
              <a:buFont typeface="+mj-lt"/>
              <a:buAutoNum type="arabicPeriod" startAt="10"/>
            </a:pPr>
            <a:r>
              <a:rPr lang="en-IN" dirty="0">
                <a:hlinkClick r:id="rId4"/>
              </a:rPr>
              <a:t>https://link.springer.com/article/10.1007/s00034-019-01246-3</a:t>
            </a:r>
            <a:endParaRPr lang="en-IN" dirty="0"/>
          </a:p>
          <a:p>
            <a:pPr marL="457200" indent="-457200">
              <a:buFont typeface="+mj-lt"/>
              <a:buAutoNum type="arabicPeriod" startAt="10"/>
            </a:pPr>
            <a:r>
              <a:rPr lang="en-IN" dirty="0">
                <a:hlinkClick r:id="rId5"/>
              </a:rPr>
              <a:t>https://www.mdpi.com/647760</a:t>
            </a:r>
            <a:endParaRPr lang="en-IN" dirty="0"/>
          </a:p>
          <a:p>
            <a:pPr marL="457200" indent="-457200">
              <a:buFont typeface="+mj-lt"/>
              <a:buAutoNum type="arabicPeriod" startAt="10"/>
            </a:pPr>
            <a:r>
              <a:rPr lang="en-IN" dirty="0">
                <a:hlinkClick r:id="rId6"/>
              </a:rPr>
              <a:t>https://www.sciencedirect.com/science/article/pii/S0730725X18304302</a:t>
            </a:r>
            <a:endParaRPr lang="en-IN" dirty="0"/>
          </a:p>
          <a:p>
            <a:pPr marL="457200" indent="-457200">
              <a:buFont typeface="+mj-lt"/>
              <a:buAutoNum type="arabicPeriod" startAt="10"/>
            </a:pPr>
            <a:r>
              <a:rPr lang="en-IN" dirty="0">
                <a:hlinkClick r:id="rId7"/>
              </a:rPr>
              <a:t>https://www.sciencedirect.com/science/article/pii/S0895611118305937</a:t>
            </a:r>
            <a:endParaRPr lang="en-IN" dirty="0"/>
          </a:p>
          <a:p>
            <a:pPr marL="457200" indent="-457200">
              <a:buFont typeface="+mj-lt"/>
              <a:buAutoNum type="arabicPeriod" startAt="10"/>
            </a:pPr>
            <a:r>
              <a:rPr lang="en-IN" dirty="0">
                <a:hlinkClick r:id="rId8"/>
              </a:rPr>
              <a:t>https://www.mdpi.com/520828</a:t>
            </a:r>
            <a:endParaRPr lang="en-IN" dirty="0"/>
          </a:p>
          <a:p>
            <a:pPr marL="457200" indent="-457200">
              <a:buFont typeface="+mj-lt"/>
              <a:buAutoNum type="arabicPeriod" startAt="10"/>
            </a:pPr>
            <a:r>
              <a:rPr lang="en-IN" dirty="0">
                <a:hlinkClick r:id="rId9"/>
              </a:rPr>
              <a:t>https://www.sciencedirect.com/science/article/pii/S0933365719306177</a:t>
            </a:r>
            <a:endParaRPr lang="en-IN" dirty="0"/>
          </a:p>
          <a:p>
            <a:pPr marL="457200" indent="-457200">
              <a:buFont typeface="+mj-lt"/>
              <a:buAutoNum type="arabicPeriod" startAt="10"/>
            </a:pPr>
            <a:r>
              <a:rPr lang="en-IN" dirty="0"/>
              <a:t>https://analyticalsciencejournals.onlinelibrary.wiley.com/doi/abs/10.1002/jemt.23281</a:t>
            </a:r>
          </a:p>
        </p:txBody>
      </p:sp>
    </p:spTree>
    <p:extLst>
      <p:ext uri="{BB962C8B-B14F-4D97-AF65-F5344CB8AC3E}">
        <p14:creationId xmlns:p14="http://schemas.microsoft.com/office/powerpoint/2010/main" val="415973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C093-7280-41D8-840F-0430A8BE3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6F2DA-8408-417D-B4C3-B802A54B9247}"/>
              </a:ext>
            </a:extLst>
          </p:cNvPr>
          <p:cNvSpPr>
            <a:spLocks noGrp="1"/>
          </p:cNvSpPr>
          <p:nvPr>
            <p:ph idx="1"/>
          </p:nvPr>
        </p:nvSpPr>
        <p:spPr/>
        <p:txBody>
          <a:bodyPr/>
          <a:lstStyle/>
          <a:p>
            <a:pPr marL="457200" indent="-457200">
              <a:buFont typeface="+mj-lt"/>
              <a:buAutoNum type="arabicPeriod" startAt="19"/>
            </a:pPr>
            <a:r>
              <a:rPr lang="en-IN" dirty="0">
                <a:hlinkClick r:id="rId2"/>
              </a:rPr>
              <a:t>https://link.springer.com/article/10.1007/s10916-019-1223-7</a:t>
            </a:r>
            <a:endParaRPr lang="en-IN" dirty="0"/>
          </a:p>
          <a:p>
            <a:pPr marL="457200" indent="-457200">
              <a:buFont typeface="+mj-lt"/>
              <a:buAutoNum type="arabicPeriod" startAt="19"/>
            </a:pPr>
            <a:r>
              <a:rPr lang="en-IN" dirty="0">
                <a:hlinkClick r:id="rId3"/>
              </a:rPr>
              <a:t>https://www.sciencedirect.com/science/article/pii/S0306987719313416</a:t>
            </a:r>
            <a:endParaRPr lang="en-IN" dirty="0"/>
          </a:p>
          <a:p>
            <a:pPr marL="457200" indent="-457200">
              <a:buFont typeface="+mj-lt"/>
              <a:buAutoNum type="arabicPeriod" startAt="19"/>
            </a:pPr>
            <a:r>
              <a:rPr lang="en-IN" dirty="0">
                <a:hlinkClick r:id="rId4"/>
              </a:rPr>
              <a:t>https://www.sciencedirect.com/science/article/pii/S016786551730404X</a:t>
            </a:r>
            <a:endParaRPr lang="en-IN" dirty="0"/>
          </a:p>
          <a:p>
            <a:pPr marL="457200" indent="-457200">
              <a:buFont typeface="+mj-lt"/>
              <a:buAutoNum type="arabicPeriod" startAt="19"/>
            </a:pPr>
            <a:r>
              <a:rPr lang="en-IN" dirty="0">
                <a:hlinkClick r:id="rId5"/>
              </a:rPr>
              <a:t>https://ieeexplore.ieee.org/abstract/document/8664160/</a:t>
            </a:r>
            <a:endParaRPr lang="en-IN" dirty="0"/>
          </a:p>
          <a:p>
            <a:pPr marL="457200" indent="-457200">
              <a:buFont typeface="+mj-lt"/>
              <a:buAutoNum type="arabicPeriod" startAt="19"/>
            </a:pPr>
            <a:r>
              <a:rPr lang="en-IN" dirty="0"/>
              <a:t>https://www.sciencedirect.com/science/article/pii/S016786551930340X</a:t>
            </a:r>
          </a:p>
        </p:txBody>
      </p:sp>
    </p:spTree>
    <p:extLst>
      <p:ext uri="{BB962C8B-B14F-4D97-AF65-F5344CB8AC3E}">
        <p14:creationId xmlns:p14="http://schemas.microsoft.com/office/powerpoint/2010/main" val="183133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9EF-DFA2-4663-A04C-BD84B1A56B9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110BC3D-D77E-4B9B-B4C6-DAFEF916D454}"/>
              </a:ext>
            </a:extLst>
          </p:cNvPr>
          <p:cNvSpPr>
            <a:spLocks noGrp="1"/>
          </p:cNvSpPr>
          <p:nvPr>
            <p:ph idx="1"/>
          </p:nvPr>
        </p:nvSpPr>
        <p:spPr/>
        <p:txBody>
          <a:bodyPr>
            <a:normAutofit lnSpcReduction="10000"/>
          </a:bodyPr>
          <a:lstStyle/>
          <a:p>
            <a:r>
              <a:rPr lang="en-US" dirty="0"/>
              <a:t>The brain is the most complex organs to study. Today, one of the leading causes of untimely adult and children death is brain tumors. Almost, 150 kinds of brain tumors can be seen in humans. Two primary types are: 1) Benign tumors</a:t>
            </a:r>
          </a:p>
          <a:p>
            <a:r>
              <a:rPr lang="en-US" dirty="0"/>
              <a:t>                                       2) Malignant tumors</a:t>
            </a:r>
          </a:p>
          <a:p>
            <a:r>
              <a:rPr lang="en-US" dirty="0"/>
              <a:t>Benign tumors spreads within the brain. Whereas, malignant tumors are called as brain cancer since they can also spread outside the confines of brain region. Early detection and true grading makes all the difference when it comes to brain tumors and saving someone’s life. Since, the brain tumors are dense, manual technique is less effective. Thus, a computer based detection method would prove to be beneficial and vital in resolving manual inaccuracies and saving an individual’s life. Recent developments in deep neural network modelling have resulted in newer techniques for the study, segmentation and classification of brain tumors.</a:t>
            </a:r>
          </a:p>
        </p:txBody>
      </p:sp>
    </p:spTree>
    <p:extLst>
      <p:ext uri="{BB962C8B-B14F-4D97-AF65-F5344CB8AC3E}">
        <p14:creationId xmlns:p14="http://schemas.microsoft.com/office/powerpoint/2010/main" val="265133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9ED7C-2F47-4A69-966E-520957406797}"/>
              </a:ext>
            </a:extLst>
          </p:cNvPr>
          <p:cNvSpPr txBox="1"/>
          <p:nvPr/>
        </p:nvSpPr>
        <p:spPr>
          <a:xfrm>
            <a:off x="1100831" y="932155"/>
            <a:ext cx="9392575" cy="1754326"/>
          </a:xfrm>
          <a:prstGeom prst="rect">
            <a:avLst/>
          </a:prstGeom>
          <a:noFill/>
        </p:spPr>
        <p:txBody>
          <a:bodyPr wrap="square" rtlCol="0">
            <a:spAutoFit/>
          </a:bodyPr>
          <a:lstStyle/>
          <a:p>
            <a:r>
              <a:rPr lang="en-US" dirty="0"/>
              <a:t>Even with the development in deep learning techniques, brain tumor detection and classification methods are thriving for achieving higher accuracy due to vagueness in the domain. </a:t>
            </a:r>
          </a:p>
          <a:p>
            <a:r>
              <a:rPr lang="en-US" dirty="0"/>
              <a:t>The objective of the project is to designate a CNN Model for multi-classification of brain tumors using dataset available. We have proposed the usage of </a:t>
            </a:r>
            <a:r>
              <a:rPr lang="en-US" dirty="0" err="1"/>
              <a:t>MobileNet</a:t>
            </a:r>
            <a:r>
              <a:rPr lang="en-US" dirty="0"/>
              <a:t> model for our tumor classification. </a:t>
            </a:r>
            <a:endParaRPr lang="en-IN" dirty="0"/>
          </a:p>
        </p:txBody>
      </p:sp>
    </p:spTree>
    <p:extLst>
      <p:ext uri="{BB962C8B-B14F-4D97-AF65-F5344CB8AC3E}">
        <p14:creationId xmlns:p14="http://schemas.microsoft.com/office/powerpoint/2010/main" val="70892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BBF93-C8A1-4FC0-BF2F-9AAB51C84CD3}"/>
              </a:ext>
            </a:extLst>
          </p:cNvPr>
          <p:cNvSpPr txBox="1"/>
          <p:nvPr/>
        </p:nvSpPr>
        <p:spPr>
          <a:xfrm>
            <a:off x="1743075" y="2000250"/>
            <a:ext cx="8829675"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LITERATURE REVIEW</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72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2FBB-BA42-440A-A22A-8A0B3A3DC2BA}"/>
              </a:ext>
            </a:extLst>
          </p:cNvPr>
          <p:cNvSpPr>
            <a:spLocks noGrp="1"/>
          </p:cNvSpPr>
          <p:nvPr>
            <p:ph type="title"/>
          </p:nvPr>
        </p:nvSpPr>
        <p:spPr/>
        <p:txBody>
          <a:bodyPr>
            <a:noAutofit/>
          </a:bodyPr>
          <a:lstStyle/>
          <a:p>
            <a:r>
              <a:rPr lang="en-IN" sz="2800" dirty="0"/>
              <a:t>Paper 1: </a:t>
            </a:r>
            <a:r>
              <a:rPr lang="en-US" sz="2800" dirty="0"/>
              <a:t>Multimodal Brain Tumor Classification Using Deep Learning and Robust Feature Selection: A Machine Learning Application for Radiologists</a:t>
            </a:r>
            <a:endParaRPr lang="en-IN" sz="2800" dirty="0"/>
          </a:p>
        </p:txBody>
      </p:sp>
      <p:sp>
        <p:nvSpPr>
          <p:cNvPr id="3" name="Content Placeholder 2">
            <a:extLst>
              <a:ext uri="{FF2B5EF4-FFF2-40B4-BE49-F238E27FC236}">
                <a16:creationId xmlns:a16="http://schemas.microsoft.com/office/drawing/2014/main" id="{364F247A-4873-4D9B-8F4A-4FEF34D8282D}"/>
              </a:ext>
            </a:extLst>
          </p:cNvPr>
          <p:cNvSpPr>
            <a:spLocks noGrp="1"/>
          </p:cNvSpPr>
          <p:nvPr>
            <p:ph idx="1"/>
          </p:nvPr>
        </p:nvSpPr>
        <p:spPr/>
        <p:txBody>
          <a:bodyPr>
            <a:normAutofit fontScale="85000" lnSpcReduction="10000"/>
          </a:bodyPr>
          <a:lstStyle/>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authors of this paper have proposed an automated multimodal classification method using deep learning for brain tumor type classification. The model works as follows: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Using edge-based histogram equalization and discrete cosine transformation(DCT) </a:t>
            </a:r>
            <a:r>
              <a:rPr lang="en-US" sz="2200" dirty="0">
                <a:solidFill>
                  <a:srgbClr val="000000"/>
                </a:solidFill>
                <a:latin typeface="Times New Roman" panose="02020603050405020304" pitchFamily="18" charset="0"/>
                <a:cs typeface="Times New Roman" panose="02020603050405020304" pitchFamily="18" charset="0"/>
              </a:rPr>
              <a:t>t</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he linear contrast stretching </a:t>
            </a:r>
            <a:r>
              <a:rPr lang="en-US" sz="2200" dirty="0">
                <a:solidFill>
                  <a:srgbClr val="000000"/>
                </a:solidFill>
                <a:latin typeface="Times New Roman" panose="02020603050405020304" pitchFamily="18" charset="0"/>
                <a:cs typeface="Times New Roman" panose="02020603050405020304" pitchFamily="18" charset="0"/>
              </a:rPr>
              <a:t>is done. </a:t>
            </a:r>
            <a:endParaRPr lang="en-US" sz="2200"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2) The deep learning extraction is done. VGG16 and VGG19 CNN models were used for feature extraction.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3) 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correntropy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-based joint learning approach is implemented along with the extreme learning machine(ELM) for the selection of best features.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4) Partial least square(PLS)- based robust covariant features were fused in one matrix. </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 The combined matrix is fed to ELM for the final classification.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proposed method had an accuracy of 97.8%, 96.9%, 92.5% for BraTs2015, BraTs2017, and BraTs2018, respectively, was achieved.</a:t>
            </a:r>
            <a:endParaRPr lang="en-US"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649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47F-403A-4FEF-B935-B15B149B2946}"/>
              </a:ext>
            </a:extLst>
          </p:cNvPr>
          <p:cNvSpPr>
            <a:spLocks noGrp="1"/>
          </p:cNvSpPr>
          <p:nvPr>
            <p:ph type="title"/>
          </p:nvPr>
        </p:nvSpPr>
        <p:spPr/>
        <p:txBody>
          <a:bodyPr>
            <a:noAutofit/>
          </a:bodyPr>
          <a:lstStyle/>
          <a:p>
            <a:r>
              <a:rPr lang="en-IN" sz="2800" dirty="0"/>
              <a:t>Paper 2: </a:t>
            </a:r>
            <a:r>
              <a:rPr lang="en-US" sz="2800" dirty="0"/>
              <a:t>Multi-Classification of Brain Tumor Images Using Deep Neural Network</a:t>
            </a:r>
            <a:endParaRPr lang="en-IN" sz="2800" dirty="0"/>
          </a:p>
        </p:txBody>
      </p:sp>
      <p:sp>
        <p:nvSpPr>
          <p:cNvPr id="3" name="Content Placeholder 2">
            <a:extLst>
              <a:ext uri="{FF2B5EF4-FFF2-40B4-BE49-F238E27FC236}">
                <a16:creationId xmlns:a16="http://schemas.microsoft.com/office/drawing/2014/main" id="{5FA300CF-DFCD-4820-925B-61334971A82C}"/>
              </a:ext>
            </a:extLst>
          </p:cNvPr>
          <p:cNvSpPr>
            <a:spLocks noGrp="1"/>
          </p:cNvSpPr>
          <p:nvPr>
            <p:ph idx="1"/>
          </p:nvPr>
        </p:nvSpPr>
        <p:spPr/>
        <p:txBody>
          <a:bodyPr>
            <a:normAutofit fontScale="85000" lnSpcReduction="10000"/>
          </a:bodyPr>
          <a:lstStyle/>
          <a:p>
            <a:pPr rtl="0">
              <a:spcBef>
                <a:spcPts val="0"/>
              </a:spcBef>
              <a:spcAft>
                <a:spcPts val="0"/>
              </a:spcAft>
            </a:pPr>
            <a:r>
              <a:rPr lang="en-US" sz="2000" b="0" i="0" u="none" strike="noStrike" dirty="0">
                <a:solidFill>
                  <a:srgbClr val="000000"/>
                </a:solidFill>
                <a:effectLst/>
                <a:latin typeface="Arial" panose="020B0604020202020204" pitchFamily="34" charset="0"/>
              </a:rPr>
              <a:t>In this paper, a deep learning model based on CNN is proposed to analyze different brain tumor types using two available datasets. The first one differentiates tumors into meningioma, glioma, and pituitary tumor while the other one differentiates between the three glioma grades: Grades II, Grade III, Grade IV. The proposed structure has an accuracy of 96.13% and 98.7%, respectively, for the two studies.</a:t>
            </a:r>
            <a:endParaRPr lang="en-US" b="0" dirty="0">
              <a:effectLst/>
            </a:endParaRPr>
          </a:p>
          <a:p>
            <a:pPr rtl="0">
              <a:spcBef>
                <a:spcPts val="0"/>
              </a:spcBef>
              <a:spcAft>
                <a:spcPts val="0"/>
              </a:spcAft>
            </a:pPr>
            <a:r>
              <a:rPr lang="en-US" sz="2000" b="0" i="0" u="none" strike="noStrike" dirty="0">
                <a:solidFill>
                  <a:srgbClr val="000000"/>
                </a:solidFill>
                <a:effectLst/>
                <a:latin typeface="Arial" panose="020B0604020202020204" pitchFamily="34" charset="0"/>
              </a:rPr>
              <a:t>The system, loads and extracts the images from datasets and starts preprocessing and augmentation techniques just after splitting the dataset into training, validation, and test sets. Then the training and validation set is run through the proposed network, followed by setting the hyper-parameters, regularization techniques, and optimization algorithm. Finally, network training and performance computations are presented. It includes 16 layers starting from the input layer which hold the augmented images from the previous pre-processing step passing through the convolution layers and their activation functions that are used in features selection and down-sampling (convolution, Rectified Linear Unit (</a:t>
            </a:r>
            <a:r>
              <a:rPr lang="en-US" sz="2000" b="0" i="0" u="none" strike="noStrike" dirty="0" err="1">
                <a:solidFill>
                  <a:srgbClr val="000000"/>
                </a:solidFill>
                <a:effectLst/>
                <a:latin typeface="Arial" panose="020B0604020202020204" pitchFamily="34" charset="0"/>
              </a:rPr>
              <a:t>ReLU</a:t>
            </a:r>
            <a:r>
              <a:rPr lang="en-US" sz="2000" b="0" i="0" u="none" strike="noStrike" dirty="0">
                <a:solidFill>
                  <a:srgbClr val="000000"/>
                </a:solidFill>
                <a:effectLst/>
                <a:latin typeface="Arial" panose="020B0604020202020204" pitchFamily="34" charset="0"/>
              </a:rPr>
              <a:t>), normalization, and pooling layers). To prevent overfitting, a dropout layer is used and followed by, a fully connected layer and a </a:t>
            </a:r>
            <a:r>
              <a:rPr lang="en-US" sz="2000" b="0" i="0" u="none" strike="noStrike" dirty="0" err="1">
                <a:solidFill>
                  <a:srgbClr val="000000"/>
                </a:solidFill>
                <a:effectLst/>
                <a:latin typeface="Arial" panose="020B0604020202020204" pitchFamily="34" charset="0"/>
              </a:rPr>
              <a:t>softmax</a:t>
            </a:r>
            <a:r>
              <a:rPr lang="en-US" sz="2000" b="0" i="0" u="none" strike="noStrike" dirty="0">
                <a:solidFill>
                  <a:srgbClr val="000000"/>
                </a:solidFill>
                <a:effectLst/>
                <a:latin typeface="Arial" panose="020B0604020202020204" pitchFamily="34" charset="0"/>
              </a:rPr>
              <a:t> layer to predict the output, and finally a classification layer that produces the predicted class.</a:t>
            </a:r>
            <a:endParaRPr lang="en-US" b="0" dirty="0">
              <a:effectLst/>
            </a:endParaRPr>
          </a:p>
          <a:p>
            <a:endParaRPr lang="en-IN" dirty="0"/>
          </a:p>
        </p:txBody>
      </p:sp>
    </p:spTree>
    <p:extLst>
      <p:ext uri="{BB962C8B-B14F-4D97-AF65-F5344CB8AC3E}">
        <p14:creationId xmlns:p14="http://schemas.microsoft.com/office/powerpoint/2010/main" val="15554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9D1F-2F08-42F0-ACF4-C19FBB8B2C72}"/>
              </a:ext>
            </a:extLst>
          </p:cNvPr>
          <p:cNvSpPr>
            <a:spLocks noGrp="1"/>
          </p:cNvSpPr>
          <p:nvPr>
            <p:ph type="title"/>
          </p:nvPr>
        </p:nvSpPr>
        <p:spPr/>
        <p:txBody>
          <a:bodyPr>
            <a:noAutofit/>
          </a:bodyPr>
          <a:lstStyle/>
          <a:p>
            <a:r>
              <a:rPr lang="en-IN" sz="2400" dirty="0"/>
              <a:t>Paper 3:</a:t>
            </a:r>
            <a:r>
              <a:rPr lang="en-US" sz="2400" dirty="0"/>
              <a:t>Multi-grade brain tumor classification using deep CNN with extensive data augmentation</a:t>
            </a:r>
            <a:endParaRPr lang="en-IN" sz="2400" dirty="0"/>
          </a:p>
        </p:txBody>
      </p:sp>
      <p:sp>
        <p:nvSpPr>
          <p:cNvPr id="3" name="Content Placeholder 2">
            <a:extLst>
              <a:ext uri="{FF2B5EF4-FFF2-40B4-BE49-F238E27FC236}">
                <a16:creationId xmlns:a16="http://schemas.microsoft.com/office/drawing/2014/main" id="{27C53B23-41E0-41A5-B9E3-7D4E9DD5A56F}"/>
              </a:ext>
            </a:extLst>
          </p:cNvPr>
          <p:cNvSpPr>
            <a:spLocks noGrp="1"/>
          </p:cNvSpPr>
          <p:nvPr>
            <p:ph idx="1"/>
          </p:nvPr>
        </p:nvSpPr>
        <p:spPr/>
        <p:txBody>
          <a:bodyPr/>
          <a:lstStyle/>
          <a:p>
            <a:r>
              <a:rPr lang="en-US" dirty="0"/>
              <a:t>In this papers, the authors have proposed a novel convolutional neural network(CNN) based multi-grade brain tumor classification system. </a:t>
            </a:r>
          </a:p>
          <a:p>
            <a:r>
              <a:rPr lang="en-US" dirty="0"/>
              <a:t>The project works as follows:</a:t>
            </a:r>
          </a:p>
          <a:p>
            <a:r>
              <a:rPr lang="en-US" dirty="0"/>
              <a:t>1) Using a deep learning technique, tumor regions from an MRI are segmented.</a:t>
            </a:r>
          </a:p>
          <a:p>
            <a:r>
              <a:rPr lang="en-US" dirty="0"/>
              <a:t>2) Extensive data augmentation is employed to </a:t>
            </a:r>
            <a:r>
              <a:rPr lang="en-US" dirty="0" err="1"/>
              <a:t>effectivly</a:t>
            </a:r>
            <a:r>
              <a:rPr lang="en-US" dirty="0"/>
              <a:t> train the proposed system, avoiding the lack of data problem when dealing with MRI for multi-grade brain tumor classification.</a:t>
            </a:r>
          </a:p>
          <a:p>
            <a:r>
              <a:rPr lang="en-US" dirty="0"/>
              <a:t>3) A pre-trained CNN model is fine-tuned using augmented data for brain tumor grade classification.</a:t>
            </a:r>
            <a:endParaRPr lang="en-IN" dirty="0"/>
          </a:p>
          <a:p>
            <a:endParaRPr lang="en-IN" dirty="0"/>
          </a:p>
        </p:txBody>
      </p:sp>
    </p:spTree>
    <p:extLst>
      <p:ext uri="{BB962C8B-B14F-4D97-AF65-F5344CB8AC3E}">
        <p14:creationId xmlns:p14="http://schemas.microsoft.com/office/powerpoint/2010/main" val="141951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8922-DC30-40EA-BDDD-162267C71F55}"/>
              </a:ext>
            </a:extLst>
          </p:cNvPr>
          <p:cNvSpPr>
            <a:spLocks noGrp="1"/>
          </p:cNvSpPr>
          <p:nvPr>
            <p:ph type="title"/>
          </p:nvPr>
        </p:nvSpPr>
        <p:spPr/>
        <p:txBody>
          <a:bodyPr>
            <a:noAutofit/>
          </a:bodyPr>
          <a:lstStyle/>
          <a:p>
            <a:r>
              <a:rPr lang="en-IN" sz="2800" dirty="0">
                <a:latin typeface="Bookman Old Style" panose="02050604050505020204" pitchFamily="18" charset="0"/>
              </a:rPr>
              <a:t>Paper 4: </a:t>
            </a:r>
            <a:r>
              <a:rPr lang="en-US" sz="2800" i="0" dirty="0">
                <a:solidFill>
                  <a:srgbClr val="333333"/>
                </a:solidFill>
                <a:effectLst/>
                <a:latin typeface="Bookman Old Style" panose="02050604050505020204" pitchFamily="18" charset="0"/>
              </a:rPr>
              <a:t>A Deep Learning Model Based on Concatenation Approach for the Diagnosis of Brain Tumor</a:t>
            </a:r>
            <a:endParaRPr lang="en-IN" sz="2800" dirty="0"/>
          </a:p>
        </p:txBody>
      </p:sp>
      <p:sp>
        <p:nvSpPr>
          <p:cNvPr id="3" name="Content Placeholder 2">
            <a:extLst>
              <a:ext uri="{FF2B5EF4-FFF2-40B4-BE49-F238E27FC236}">
                <a16:creationId xmlns:a16="http://schemas.microsoft.com/office/drawing/2014/main" id="{52F33D27-ED7A-4042-A8BE-F4F7CCBA0773}"/>
              </a:ext>
            </a:extLst>
          </p:cNvPr>
          <p:cNvSpPr>
            <a:spLocks noGrp="1"/>
          </p:cNvSpPr>
          <p:nvPr>
            <p:ph idx="1"/>
          </p:nvPr>
        </p:nvSpPr>
        <p:spPr/>
        <p:txBody>
          <a:bodyPr>
            <a:normAutofit lnSpcReduction="10000"/>
          </a:bodyPr>
          <a:lstStyle/>
          <a:p>
            <a:r>
              <a:rPr lang="en-US" dirty="0"/>
              <a:t>This paper proposes a method od multi-level features extraction and concentration for early diagnosis of brain tumor. With the help of Inception-v3 and DensNet201 models, the brain tumor detection has been done in two ways:</a:t>
            </a:r>
          </a:p>
          <a:p>
            <a:r>
              <a:rPr lang="en-US" dirty="0"/>
              <a:t>1) The features from pre-trained Inception-V3 model are extracted and are joined together for brain tumor classification. Then, theses concatenated features are passed to </a:t>
            </a:r>
            <a:r>
              <a:rPr lang="en-US" dirty="0" err="1"/>
              <a:t>softmax</a:t>
            </a:r>
            <a:r>
              <a:rPr lang="en-US" dirty="0"/>
              <a:t> classifier to classify the brain tumor.</a:t>
            </a:r>
          </a:p>
          <a:p>
            <a:r>
              <a:rPr lang="en-US" dirty="0"/>
              <a:t>2) Features are extracted from blocks from pre-trained DensNet201. These features are concatenated and passed to </a:t>
            </a:r>
            <a:r>
              <a:rPr lang="en-US" dirty="0" err="1"/>
              <a:t>softmax</a:t>
            </a:r>
            <a:r>
              <a:rPr lang="en-US" dirty="0"/>
              <a:t> </a:t>
            </a:r>
            <a:r>
              <a:rPr lang="en-US" dirty="0" err="1"/>
              <a:t>classfier</a:t>
            </a:r>
            <a:r>
              <a:rPr lang="en-US" dirty="0"/>
              <a:t> to classify the brain tumor.</a:t>
            </a:r>
          </a:p>
          <a:p>
            <a:r>
              <a:rPr lang="en-US" dirty="0"/>
              <a:t>On evaluating both the scenarios, the system gave an accuracy of 99.34% with Inception-V3 and 99.51% with DensNet201.</a:t>
            </a:r>
            <a:endParaRPr lang="en-IN" dirty="0"/>
          </a:p>
          <a:p>
            <a:endParaRPr lang="en-IN" dirty="0"/>
          </a:p>
        </p:txBody>
      </p:sp>
    </p:spTree>
    <p:extLst>
      <p:ext uri="{BB962C8B-B14F-4D97-AF65-F5344CB8AC3E}">
        <p14:creationId xmlns:p14="http://schemas.microsoft.com/office/powerpoint/2010/main" val="41378686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{EE8C2858-8CCB-40D5-B5CB-D94697A834AF}tf56160789_win32</Template>
  <TotalTime>2387</TotalTime>
  <Words>2265</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Franklin Gothic Book</vt:lpstr>
      <vt:lpstr>Segoe UI</vt:lpstr>
      <vt:lpstr>Times New Roman</vt:lpstr>
      <vt:lpstr>1_RetrospectVTI</vt:lpstr>
      <vt:lpstr>DETECTION AND CLASSIFICATION OF BRAIN TUMOR USING DEEP LEARNING </vt:lpstr>
      <vt:lpstr>ABSTRACT</vt:lpstr>
      <vt:lpstr>INTRODUCTION</vt:lpstr>
      <vt:lpstr>PowerPoint Presentation</vt:lpstr>
      <vt:lpstr>PowerPoint Presentation</vt:lpstr>
      <vt:lpstr>Paper 1: Multimodal Brain Tumor Classification Using Deep Learning and Robust Feature Selection: A Machine Learning Application for Radiologists</vt:lpstr>
      <vt:lpstr>Paper 2: Multi-Classification of Brain Tumor Images Using Deep Neural Network</vt:lpstr>
      <vt:lpstr>Paper 3:Multi-grade brain tumor classification using deep CNN with extensive data augmentation</vt:lpstr>
      <vt:lpstr>Paper 4: A Deep Learning Model Based on Concatenation Approach for the Diagnosis of Brain Tumor</vt:lpstr>
      <vt:lpstr>Paper 5: Brain Tumor Detection Using Deep Neural Network and Machine Learning Algorithm</vt:lpstr>
      <vt:lpstr>PROPOSED MODEL</vt:lpstr>
      <vt:lpstr>PowerPoint Presentation</vt:lpstr>
      <vt:lpstr>PowerPoint Presentation</vt:lpstr>
      <vt:lpstr>PowerPoint Presentation</vt:lpstr>
      <vt:lpstr>PowerPoint Presentation</vt:lpstr>
      <vt:lpstr>CHALLENGES WITH DATASET</vt:lpstr>
      <vt:lpstr>NEED FOR DATA AUGMENTATION AND PREPROCESSING</vt:lpstr>
      <vt:lpstr>PowerPoint Presentation</vt:lpstr>
      <vt:lpstr>PROJECT OVERVIEW</vt:lpstr>
      <vt:lpstr>REFERENCES</vt:lpstr>
      <vt:lpstr>PowerPoint Presentation</vt:lpstr>
      <vt:lpstr>PowerPoint Presentation</vt:lpstr>
      <vt:lpstr>Your best quote that reflects your approach… “It’s one small step for man, one giant leap for mankind.”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CLASSIFICATION OF BRAIN TUMOR USING DEEP LEARNING </dc:title>
  <dc:creator>Devang Pathak</dc:creator>
  <cp:lastModifiedBy>Devang Pathak</cp:lastModifiedBy>
  <cp:revision>2</cp:revision>
  <dcterms:created xsi:type="dcterms:W3CDTF">2022-02-24T16:54:05Z</dcterms:created>
  <dcterms:modified xsi:type="dcterms:W3CDTF">2022-02-27T14:53:57Z</dcterms:modified>
</cp:coreProperties>
</file>