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2" autoAdjust="0"/>
    <p:restoredTop sz="94673" autoAdjust="0"/>
  </p:normalViewPr>
  <p:slideViewPr>
    <p:cSldViewPr>
      <p:cViewPr varScale="1">
        <p:scale>
          <a:sx n="83" d="100"/>
          <a:sy n="83" d="100"/>
        </p:scale>
        <p:origin x="-629"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avichandran\Downloads\archive%20(2)\Uncleaned_employees_final_dataset%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c:style val="34"/>
  <c:pivotSource>
    <c:name>[Uncleaned_employees_final_dataset (1).csv]Sheet2!PivotTable2</c:name>
    <c:fmtId val="7"/>
  </c:pivotSource>
  <c:chart>
    <c:title>
      <c:tx>
        <c:rich>
          <a:bodyPr/>
          <a:lstStyle/>
          <a:p>
            <a:pPr>
              <a:defRPr/>
            </a:pPr>
            <a:r>
              <a:rPr lang="en-US"/>
              <a:t>Employee  performance analysis</a:t>
            </a:r>
          </a:p>
        </c:rich>
      </c:tx>
      <c:layout/>
      <c:overlay val="0"/>
    </c:title>
    <c:autoTitleDeleted val="0"/>
    <c:pivotFmts>
      <c:pivotFmt>
        <c:idx val="0"/>
      </c:pivotFmt>
      <c:pivotFmt>
        <c:idx val="1"/>
      </c:pivotFmt>
      <c:pivotFmt>
        <c:idx val="2"/>
      </c:pivotFmt>
      <c:pivotFmt>
        <c:idx val="3"/>
      </c:pivotFmt>
      <c:pivotFmt>
        <c:idx val="4"/>
      </c:pivotFmt>
      <c:pivotFmt>
        <c:idx val="5"/>
        <c:marker>
          <c:symbol val="none"/>
        </c:marker>
        <c:dLbl>
          <c:idx val="0"/>
          <c:delete val="1"/>
        </c:dLbl>
      </c:pivotFmt>
      <c:pivotFmt>
        <c:idx val="6"/>
        <c:marker>
          <c:symbol val="none"/>
        </c:marker>
        <c:dLbl>
          <c:idx val="0"/>
          <c:delete val="1"/>
        </c:dLbl>
      </c:pivotFmt>
      <c:pivotFmt>
        <c:idx val="7"/>
        <c:marker>
          <c:symbol val="none"/>
        </c:marker>
        <c:dLbl>
          <c:idx val="0"/>
          <c:delete val="1"/>
        </c:dLbl>
      </c:pivotFmt>
      <c:pivotFmt>
        <c:idx val="8"/>
        <c:marker>
          <c:symbol val="none"/>
        </c:marker>
        <c:dLbl>
          <c:idx val="0"/>
          <c:delete val="1"/>
        </c:dLbl>
      </c:pivotFmt>
      <c:pivotFmt>
        <c:idx val="9"/>
        <c:marker>
          <c:symbol val="none"/>
        </c:marker>
        <c:dLbl>
          <c:idx val="0"/>
          <c:delete val="1"/>
        </c:dLbl>
      </c:pivotFmt>
    </c:pivotFmts>
    <c:plotArea>
      <c:layout>
        <c:manualLayout>
          <c:layoutTarget val="inner"/>
          <c:xMode val="edge"/>
          <c:yMode val="edge"/>
          <c:x val="0.13558065880062864"/>
          <c:y val="0.12068567315852238"/>
          <c:w val="0.7517040423138601"/>
          <c:h val="0.5613689830381025"/>
        </c:manualLayout>
      </c:layout>
      <c:barChart>
        <c:barDir val="col"/>
        <c:grouping val="clustered"/>
        <c:varyColors val="0"/>
        <c:ser>
          <c:idx val="0"/>
          <c:order val="0"/>
          <c:tx>
            <c:strRef>
              <c:f>Sheet2!$B$3:$B$4</c:f>
              <c:strCache>
                <c:ptCount val="1"/>
                <c:pt idx="0">
                  <c:v>1</c:v>
                </c:pt>
              </c:strCache>
            </c:strRef>
          </c:tx>
          <c:invertIfNegative val="0"/>
          <c:cat>
            <c:strRef>
              <c:f>Sheet2!$A$5:$A$14</c:f>
              <c:strCache>
                <c:ptCount val="9"/>
                <c:pt idx="0">
                  <c:v>Analytics</c:v>
                </c:pt>
                <c:pt idx="1">
                  <c:v>Finance</c:v>
                </c:pt>
                <c:pt idx="2">
                  <c:v>HR</c:v>
                </c:pt>
                <c:pt idx="3">
                  <c:v>Legal</c:v>
                </c:pt>
                <c:pt idx="4">
                  <c:v>Operations</c:v>
                </c:pt>
                <c:pt idx="5">
                  <c:v>Procurement</c:v>
                </c:pt>
                <c:pt idx="6">
                  <c:v>R&amp;D</c:v>
                </c:pt>
                <c:pt idx="7">
                  <c:v>Sales &amp; Marketing</c:v>
                </c:pt>
                <c:pt idx="8">
                  <c:v>Technology</c:v>
                </c:pt>
              </c:strCache>
            </c:strRef>
          </c:cat>
          <c:val>
            <c:numRef>
              <c:f>Sheet2!$B$5:$B$14</c:f>
              <c:numCache>
                <c:formatCode>General</c:formatCode>
                <c:ptCount val="9"/>
                <c:pt idx="0">
                  <c:v>2.0</c:v>
                </c:pt>
                <c:pt idx="1">
                  <c:v>1.0</c:v>
                </c:pt>
                <c:pt idx="2">
                  <c:v>1.0</c:v>
                </c:pt>
                <c:pt idx="3">
                  <c:v>1.0</c:v>
                </c:pt>
                <c:pt idx="4">
                  <c:v>2.0</c:v>
                </c:pt>
                <c:pt idx="5">
                  <c:v>5.0</c:v>
                </c:pt>
                <c:pt idx="6">
                  <c:v>0.0</c:v>
                </c:pt>
                <c:pt idx="7">
                  <c:v>11.0</c:v>
                </c:pt>
                <c:pt idx="8">
                  <c:v>3.0</c:v>
                </c:pt>
              </c:numCache>
            </c:numRef>
          </c:val>
        </c:ser>
        <c:ser>
          <c:idx val="1"/>
          <c:order val="1"/>
          <c:tx>
            <c:strRef>
              <c:f>Sheet2!$C$3:$C$4</c:f>
              <c:strCache>
                <c:ptCount val="1"/>
                <c:pt idx="0">
                  <c:v>2</c:v>
                </c:pt>
              </c:strCache>
            </c:strRef>
          </c:tx>
          <c:invertIfNegative val="0"/>
          <c:cat>
            <c:strRef>
              <c:f>Sheet2!$A$5:$A$14</c:f>
              <c:strCache>
                <c:ptCount val="9"/>
                <c:pt idx="0">
                  <c:v>Analytics</c:v>
                </c:pt>
                <c:pt idx="1">
                  <c:v>Finance</c:v>
                </c:pt>
                <c:pt idx="2">
                  <c:v>HR</c:v>
                </c:pt>
                <c:pt idx="3">
                  <c:v>Legal</c:v>
                </c:pt>
                <c:pt idx="4">
                  <c:v>Operations</c:v>
                </c:pt>
                <c:pt idx="5">
                  <c:v>Procurement</c:v>
                </c:pt>
                <c:pt idx="6">
                  <c:v>R&amp;D</c:v>
                </c:pt>
                <c:pt idx="7">
                  <c:v>Sales &amp; Marketing</c:v>
                </c:pt>
                <c:pt idx="8">
                  <c:v>Technology</c:v>
                </c:pt>
              </c:strCache>
            </c:strRef>
          </c:cat>
          <c:val>
            <c:numRef>
              <c:f>Sheet2!$C$5:$C$14</c:f>
              <c:numCache>
                <c:formatCode>General</c:formatCode>
                <c:ptCount val="9"/>
                <c:pt idx="0">
                  <c:v>0.0</c:v>
                </c:pt>
                <c:pt idx="1">
                  <c:v>2.0</c:v>
                </c:pt>
                <c:pt idx="2">
                  <c:v>0.0</c:v>
                </c:pt>
                <c:pt idx="3">
                  <c:v>0.0</c:v>
                </c:pt>
                <c:pt idx="4">
                  <c:v>0.0</c:v>
                </c:pt>
                <c:pt idx="5">
                  <c:v>2.0</c:v>
                </c:pt>
                <c:pt idx="6">
                  <c:v>0.0</c:v>
                </c:pt>
                <c:pt idx="7">
                  <c:v>12.0</c:v>
                </c:pt>
                <c:pt idx="8">
                  <c:v>3.0</c:v>
                </c:pt>
              </c:numCache>
            </c:numRef>
          </c:val>
        </c:ser>
        <c:ser>
          <c:idx val="2"/>
          <c:order val="2"/>
          <c:tx>
            <c:strRef>
              <c:f>Sheet2!$D$3:$D$4</c:f>
              <c:strCache>
                <c:ptCount val="1"/>
                <c:pt idx="0">
                  <c:v>3</c:v>
                </c:pt>
              </c:strCache>
            </c:strRef>
          </c:tx>
          <c:invertIfNegative val="0"/>
          <c:cat>
            <c:strRef>
              <c:f>Sheet2!$A$5:$A$14</c:f>
              <c:strCache>
                <c:ptCount val="9"/>
                <c:pt idx="0">
                  <c:v>Analytics</c:v>
                </c:pt>
                <c:pt idx="1">
                  <c:v>Finance</c:v>
                </c:pt>
                <c:pt idx="2">
                  <c:v>HR</c:v>
                </c:pt>
                <c:pt idx="3">
                  <c:v>Legal</c:v>
                </c:pt>
                <c:pt idx="4">
                  <c:v>Operations</c:v>
                </c:pt>
                <c:pt idx="5">
                  <c:v>Procurement</c:v>
                </c:pt>
                <c:pt idx="6">
                  <c:v>R&amp;D</c:v>
                </c:pt>
                <c:pt idx="7">
                  <c:v>Sales &amp; Marketing</c:v>
                </c:pt>
                <c:pt idx="8">
                  <c:v>Technology</c:v>
                </c:pt>
              </c:strCache>
            </c:strRef>
          </c:cat>
          <c:val>
            <c:numRef>
              <c:f>Sheet2!$D$5:$D$14</c:f>
              <c:numCache>
                <c:formatCode>General</c:formatCode>
                <c:ptCount val="9"/>
                <c:pt idx="0">
                  <c:v>16.0</c:v>
                </c:pt>
                <c:pt idx="1">
                  <c:v>4.0</c:v>
                </c:pt>
                <c:pt idx="2">
                  <c:v>9.0</c:v>
                </c:pt>
                <c:pt idx="3">
                  <c:v>2.0</c:v>
                </c:pt>
                <c:pt idx="4">
                  <c:v>35.0</c:v>
                </c:pt>
                <c:pt idx="5">
                  <c:v>24.0</c:v>
                </c:pt>
                <c:pt idx="6">
                  <c:v>1.0</c:v>
                </c:pt>
                <c:pt idx="7">
                  <c:v>30.0</c:v>
                </c:pt>
                <c:pt idx="8">
                  <c:v>18.0</c:v>
                </c:pt>
              </c:numCache>
            </c:numRef>
          </c:val>
        </c:ser>
        <c:ser>
          <c:idx val="3"/>
          <c:order val="3"/>
          <c:tx>
            <c:strRef>
              <c:f>Sheet2!$E$3:$E$4</c:f>
              <c:strCache>
                <c:ptCount val="1"/>
                <c:pt idx="0">
                  <c:v>4</c:v>
                </c:pt>
              </c:strCache>
            </c:strRef>
          </c:tx>
          <c:invertIfNegative val="0"/>
          <c:cat>
            <c:strRef>
              <c:f>Sheet2!$A$5:$A$14</c:f>
              <c:strCache>
                <c:ptCount val="9"/>
                <c:pt idx="0">
                  <c:v>Analytics</c:v>
                </c:pt>
                <c:pt idx="1">
                  <c:v>Finance</c:v>
                </c:pt>
                <c:pt idx="2">
                  <c:v>HR</c:v>
                </c:pt>
                <c:pt idx="3">
                  <c:v>Legal</c:v>
                </c:pt>
                <c:pt idx="4">
                  <c:v>Operations</c:v>
                </c:pt>
                <c:pt idx="5">
                  <c:v>Procurement</c:v>
                </c:pt>
                <c:pt idx="6">
                  <c:v>R&amp;D</c:v>
                </c:pt>
                <c:pt idx="7">
                  <c:v>Sales &amp; Marketing</c:v>
                </c:pt>
                <c:pt idx="8">
                  <c:v>Technology</c:v>
                </c:pt>
              </c:strCache>
            </c:strRef>
          </c:cat>
          <c:val>
            <c:numRef>
              <c:f>Sheet2!$E$5:$E$14</c:f>
              <c:numCache>
                <c:formatCode>General</c:formatCode>
                <c:ptCount val="9"/>
                <c:pt idx="0">
                  <c:v>8.0</c:v>
                </c:pt>
                <c:pt idx="1">
                  <c:v>0.0</c:v>
                </c:pt>
                <c:pt idx="2">
                  <c:v>1.0</c:v>
                </c:pt>
                <c:pt idx="3">
                  <c:v>1.0</c:v>
                </c:pt>
                <c:pt idx="4">
                  <c:v>11.0</c:v>
                </c:pt>
                <c:pt idx="5">
                  <c:v>11.0</c:v>
                </c:pt>
                <c:pt idx="6">
                  <c:v>2.0</c:v>
                </c:pt>
                <c:pt idx="7">
                  <c:v>23.0</c:v>
                </c:pt>
                <c:pt idx="8">
                  <c:v>14.0</c:v>
                </c:pt>
              </c:numCache>
            </c:numRef>
          </c:val>
        </c:ser>
        <c:ser>
          <c:idx val="4"/>
          <c:order val="4"/>
          <c:tx>
            <c:strRef>
              <c:f>Sheet2!$F$3:$F$4</c:f>
              <c:strCache>
                <c:ptCount val="1"/>
                <c:pt idx="0">
                  <c:v>5</c:v>
                </c:pt>
              </c:strCache>
            </c:strRef>
          </c:tx>
          <c:invertIfNegative val="0"/>
          <c:cat>
            <c:strRef>
              <c:f>Sheet2!$A$5:$A$14</c:f>
              <c:strCache>
                <c:ptCount val="9"/>
                <c:pt idx="0">
                  <c:v>Analytics</c:v>
                </c:pt>
                <c:pt idx="1">
                  <c:v>Finance</c:v>
                </c:pt>
                <c:pt idx="2">
                  <c:v>HR</c:v>
                </c:pt>
                <c:pt idx="3">
                  <c:v>Legal</c:v>
                </c:pt>
                <c:pt idx="4">
                  <c:v>Operations</c:v>
                </c:pt>
                <c:pt idx="5">
                  <c:v>Procurement</c:v>
                </c:pt>
                <c:pt idx="6">
                  <c:v>R&amp;D</c:v>
                </c:pt>
                <c:pt idx="7">
                  <c:v>Sales &amp; Marketing</c:v>
                </c:pt>
                <c:pt idx="8">
                  <c:v>Technology</c:v>
                </c:pt>
              </c:strCache>
            </c:strRef>
          </c:cat>
          <c:val>
            <c:numRef>
              <c:f>Sheet2!$F$5:$F$14</c:f>
              <c:numCache>
                <c:formatCode>General</c:formatCode>
                <c:ptCount val="9"/>
                <c:pt idx="0">
                  <c:v>9.0</c:v>
                </c:pt>
                <c:pt idx="1">
                  <c:v>8.0</c:v>
                </c:pt>
                <c:pt idx="2">
                  <c:v>3.0</c:v>
                </c:pt>
                <c:pt idx="3">
                  <c:v>2.0</c:v>
                </c:pt>
                <c:pt idx="4">
                  <c:v>37.0</c:v>
                </c:pt>
                <c:pt idx="5">
                  <c:v>12.0</c:v>
                </c:pt>
                <c:pt idx="6">
                  <c:v>2.0</c:v>
                </c:pt>
                <c:pt idx="7">
                  <c:v>30.0</c:v>
                </c:pt>
                <c:pt idx="8">
                  <c:v>17.0</c:v>
                </c:pt>
              </c:numCache>
            </c:numRef>
          </c:val>
        </c:ser>
        <c:dLbls>
          <c:showLegendKey val="0"/>
          <c:showVal val="0"/>
          <c:showCatName val="0"/>
          <c:showSerName val="0"/>
          <c:showPercent val="0"/>
          <c:showBubbleSize val="0"/>
        </c:dLbls>
        <c:gapWidth val="150"/>
        <c:axId val="138340608"/>
        <c:axId val="159650560"/>
      </c:barChart>
      <c:catAx>
        <c:axId val="138340608"/>
        <c:scaling>
          <c:orientation val="minMax"/>
        </c:scaling>
        <c:delete val="0"/>
        <c:axPos val="b"/>
        <c:majorTickMark val="none"/>
        <c:minorTickMark val="none"/>
        <c:tickLblPos val="nextTo"/>
        <c:crossAx val="159650560"/>
        <c:crosses val="autoZero"/>
        <c:auto val="1"/>
        <c:lblAlgn val="ctr"/>
        <c:lblOffset val="100"/>
        <c:noMultiLvlLbl val="0"/>
      </c:catAx>
      <c:valAx>
        <c:axId val="159650560"/>
        <c:scaling>
          <c:orientation val="minMax"/>
        </c:scaling>
        <c:delete val="0"/>
        <c:axPos val="l"/>
        <c:majorGridlines/>
        <c:numFmt formatCode="General" sourceLinked="1"/>
        <c:majorTickMark val="none"/>
        <c:minorTickMark val="none"/>
        <c:tickLblPos val="nextTo"/>
        <c:crossAx val="138340608"/>
        <c:crosses val="autoZero"/>
        <c:crossBetween val="between"/>
      </c:valAx>
      <c:dTable>
        <c:showHorzBorder val="1"/>
        <c:showVertBorder val="1"/>
        <c:showOutline val="1"/>
        <c:showKeys val="1"/>
      </c:dTable>
    </c:plotArea>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325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2453640"/>
          </a:xfrm>
          <a:prstGeom prst="rect"/>
          <a:noFill/>
        </p:spPr>
        <p:txBody>
          <a:bodyPr rtlCol="0" wrap="square">
            <a:spAutoFit/>
          </a:bodyPr>
          <a:p>
            <a:r>
              <a:rPr dirty="0" sz="2400" lang="en-US"/>
              <a:t>STUDENT NAME</a:t>
            </a:r>
            <a:r>
              <a:rPr dirty="0" sz="2400" lang="en-US" smtClean="0"/>
              <a:t>: R. </a:t>
            </a:r>
            <a:r>
              <a:rPr dirty="0" sz="2400" lang="en-US" smtClean="0"/>
              <a:t>S</a:t>
            </a:r>
            <a:r>
              <a:rPr dirty="0" sz="2400" lang="en-US" smtClean="0"/>
              <a:t>R</a:t>
            </a:r>
            <a:r>
              <a:rPr dirty="0" sz="2400" lang="en-US" smtClean="0"/>
              <a:t>E</a:t>
            </a:r>
            <a:r>
              <a:rPr dirty="0" sz="2400" lang="en-US" smtClean="0"/>
              <a:t>E</a:t>
            </a:r>
            <a:r>
              <a:rPr dirty="0" sz="2400" lang="en-US" smtClean="0"/>
              <a:t>J</a:t>
            </a:r>
            <a:r>
              <a:rPr dirty="0" sz="2400" lang="en-US" smtClean="0"/>
              <a:t>A</a:t>
            </a:r>
            <a:endParaRPr dirty="0" sz="2400" lang="en-US"/>
          </a:p>
          <a:p>
            <a:r>
              <a:rPr dirty="0" sz="2400" lang="en-US"/>
              <a:t>REGISTER NO</a:t>
            </a:r>
            <a:r>
              <a:rPr dirty="0" sz="2400" lang="en-US" smtClean="0"/>
              <a:t>: 312200</a:t>
            </a:r>
            <a:r>
              <a:rPr dirty="0" sz="2400" lang="en-US" smtClean="0"/>
              <a:t>1</a:t>
            </a:r>
            <a:r>
              <a:rPr dirty="0" sz="2400" lang="en-US" smtClean="0"/>
              <a:t>3</a:t>
            </a:r>
            <a:r>
              <a:rPr dirty="0" sz="2400" lang="en-US" smtClean="0"/>
              <a:t>0</a:t>
            </a:r>
            <a:endParaRPr dirty="0" sz="2400" lang="en-US"/>
          </a:p>
          <a:p>
            <a:r>
              <a:rPr dirty="0" sz="2400" lang="en-US"/>
              <a:t>DEPARTMENT</a:t>
            </a:r>
            <a:r>
              <a:rPr dirty="0" sz="2400" lang="en-US" smtClean="0"/>
              <a:t>: BACHELOR OF COMMERCE</a:t>
            </a:r>
            <a:endParaRPr dirty="0" sz="2400" lang="en-US"/>
          </a:p>
          <a:p>
            <a:r>
              <a:rPr dirty="0" sz="2400" lang="en-US" smtClean="0"/>
              <a:t>COLLEGE: </a:t>
            </a:r>
            <a:r>
              <a:rPr dirty="0" sz="2400" lang="en-US" err="1" smtClean="0"/>
              <a:t>Rajeswari</a:t>
            </a:r>
            <a:r>
              <a:rPr dirty="0" sz="2400" lang="en-US" smtClean="0"/>
              <a:t> </a:t>
            </a:r>
            <a:r>
              <a:rPr dirty="0" sz="2400" lang="en-US" err="1" smtClean="0"/>
              <a:t>vedachalam</a:t>
            </a:r>
            <a:r>
              <a:rPr dirty="0" sz="2400" lang="en-US" smtClean="0"/>
              <a:t> government arts and science                            college , </a:t>
            </a:r>
            <a:r>
              <a:rPr dirty="0" sz="2400" lang="en-US" err="1" smtClean="0"/>
              <a:t>chengalpattu</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itle 15"/>
          <p:cNvSpPr>
            <a:spLocks noGrp="1"/>
          </p:cNvSpPr>
          <p:nvPr>
            <p:ph type="ctrTitle"/>
          </p:nvPr>
        </p:nvSpPr>
        <p:spPr/>
        <p:txBody>
          <a:bodyPr/>
          <a:p>
            <a:r>
              <a:rPr b="0" dirty="0" sz="2000" lang="en-US" smtClean="0"/>
              <a:t/>
            </a:r>
            <a:br>
              <a:rPr b="0" dirty="0" sz="2000" lang="en-US" smtClean="0"/>
            </a:br>
            <a:r>
              <a:rPr dirty="0" sz="2000" lang="en-US" smtClean="0"/>
              <a:t/>
            </a:r>
            <a:br>
              <a:rPr dirty="0" sz="2000" lang="en-US" smtClean="0"/>
            </a:br>
            <a:endParaRPr dirty="0" sz="2000" lang="en-US"/>
          </a:p>
        </p:txBody>
      </p:sp>
      <p:sp>
        <p:nvSpPr>
          <p:cNvPr id="1048684" name="Subtitle 17"/>
          <p:cNvSpPr>
            <a:spLocks noGrp="1"/>
          </p:cNvSpPr>
          <p:nvPr>
            <p:ph type="subTitle" idx="4"/>
          </p:nvPr>
        </p:nvSpPr>
        <p:spPr>
          <a:xfrm>
            <a:off x="1023902" y="1428736"/>
            <a:ext cx="6500858" cy="4062651"/>
          </a:xfrm>
        </p:spPr>
        <p:txBody>
          <a:bodyPr/>
          <a:p>
            <a:r>
              <a:rPr dirty="0" sz="2400" lang="en-US" smtClean="0"/>
              <a:t>Summary</a:t>
            </a:r>
            <a:endParaRPr dirty="0" sz="2400" lang="en-US" smtClean="0"/>
          </a:p>
          <a:p>
            <a:pPr>
              <a:buFont typeface="Arial" pitchFamily="34" charset="0"/>
              <a:buChar char="•"/>
            </a:pPr>
            <a:r>
              <a:rPr dirty="0" sz="2400" lang="en-US" smtClean="0"/>
              <a:t>Pivot table</a:t>
            </a:r>
          </a:p>
          <a:p>
            <a:pPr>
              <a:buFont typeface="Arial" pitchFamily="34" charset="0"/>
              <a:buChar char="•"/>
            </a:pPr>
            <a:r>
              <a:rPr dirty="0" sz="2400" lang="en-US" smtClean="0"/>
              <a:t>Chart </a:t>
            </a:r>
          </a:p>
          <a:p>
            <a:pPr>
              <a:buFont typeface="Arial" pitchFamily="34" charset="0"/>
              <a:buChar char="•"/>
            </a:pPr>
            <a:r>
              <a:rPr dirty="0" sz="2400" lang="en-US" smtClean="0"/>
              <a:t>Graph </a:t>
            </a:r>
          </a:p>
          <a:p>
            <a:pPr>
              <a:buFont typeface="Arial" pitchFamily="34" charset="0"/>
              <a:buChar char="•"/>
            </a:pPr>
            <a:endParaRPr dirty="0" sz="2400" lang="en-US" smtClean="0"/>
          </a:p>
          <a:p>
            <a:r>
              <a:rPr dirty="0" sz="2400" lang="en-US" smtClean="0"/>
              <a:t>Visualization</a:t>
            </a:r>
          </a:p>
          <a:p>
            <a:pPr>
              <a:buFont typeface="Arial" pitchFamily="34" charset="0"/>
              <a:buChar char="•"/>
            </a:pPr>
            <a:r>
              <a:rPr dirty="0" sz="2400" lang="en-US" smtClean="0"/>
              <a:t>Graph</a:t>
            </a:r>
          </a:p>
          <a:p>
            <a:pPr>
              <a:buFont typeface="Arial" pitchFamily="34" charset="0"/>
              <a:buChar char="•"/>
            </a:pPr>
            <a:r>
              <a:rPr dirty="0" sz="2400" lang="en-US" smtClean="0"/>
              <a:t>Rows </a:t>
            </a:r>
          </a:p>
          <a:p>
            <a:pPr>
              <a:buFont typeface="Arial" pitchFamily="34" charset="0"/>
              <a:buChar char="•"/>
            </a:pPr>
            <a:r>
              <a:rPr dirty="0" sz="2400" lang="en-US" smtClean="0"/>
              <a:t>column</a:t>
            </a:r>
          </a:p>
          <a:p>
            <a:pPr>
              <a:buFont typeface="Arial" pitchFamily="34" charset="0"/>
              <a:buChar char="•"/>
            </a:pPr>
            <a:endParaRPr dirty="0" sz="2400" lang="en-US" smtClean="0"/>
          </a:p>
          <a:p>
            <a:pPr>
              <a:buFont typeface="Arial" pitchFamily="34" charset="0"/>
              <a:buChar char="•"/>
            </a:pPr>
            <a:endParaRPr dirty="0" sz="24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452398" y="1285860"/>
          <a:ext cx="8858312" cy="50006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0"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 Placeholder 3"/>
          <p:cNvSpPr>
            <a:spLocks noGrp="1"/>
          </p:cNvSpPr>
          <p:nvPr>
            <p:ph type="body" idx="1"/>
          </p:nvPr>
        </p:nvSpPr>
        <p:spPr>
          <a:xfrm>
            <a:off x="1166778" y="1857364"/>
            <a:ext cx="7786742" cy="2954655"/>
          </a:xfrm>
        </p:spPr>
        <p:txBody>
          <a:bodyPr/>
          <a:p>
            <a:r>
              <a:rPr dirty="0" sz="2400" lang="en-US" smtClean="0"/>
              <a:t>From the data we can conclude that the number of  employees  higher in number are average performed employee , so we can level up the average performed employees by motivating them and increase their performance and we can trained the lowly performed employees which will give us better result and we can give bonus and incentive to the high performed employee to keep the pace.</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15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134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663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953520" y="3143248"/>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7"/>
          <p:cNvSpPr txBox="1">
            <a:spLocks noGrp="1"/>
          </p:cNvSpPr>
          <p:nvPr>
            <p:ph type="title"/>
          </p:nvPr>
        </p:nvSpPr>
        <p:spPr>
          <a:xfrm>
            <a:off x="755332" y="385444"/>
            <a:ext cx="1068133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2" name="Text Placeholder 11"/>
          <p:cNvSpPr>
            <a:spLocks noGrp="1"/>
          </p:cNvSpPr>
          <p:nvPr>
            <p:ph type="body" idx="1"/>
          </p:nvPr>
        </p:nvSpPr>
        <p:spPr>
          <a:xfrm>
            <a:off x="609600" y="1577340"/>
            <a:ext cx="8058168" cy="2489199"/>
          </a:xfrm>
        </p:spPr>
        <p:txBody>
          <a:bodyPr/>
          <a:p>
            <a:r>
              <a:rPr dirty="0" lang="en-US" smtClean="0"/>
              <a:t>The reason to </a:t>
            </a:r>
            <a:r>
              <a:rPr dirty="0" lang="en-US" err="1" smtClean="0"/>
              <a:t>analyse</a:t>
            </a:r>
            <a:r>
              <a:rPr dirty="0" lang="en-US" smtClean="0"/>
              <a:t> the data is to evaluate the performance of the </a:t>
            </a:r>
            <a:r>
              <a:rPr dirty="0" sz="2000" lang="en-US" smtClean="0"/>
              <a:t>workers</a:t>
            </a:r>
            <a:r>
              <a:rPr dirty="0" lang="en-US" smtClean="0"/>
              <a:t> and to</a:t>
            </a:r>
          </a:p>
          <a:p>
            <a:endParaRPr dirty="0" lang="en-US" smtClean="0"/>
          </a:p>
          <a:p>
            <a:r>
              <a:rPr dirty="0" lang="en-US" smtClean="0"/>
              <a:t> motivate them. By doing this analysis we can encourage or give bonus to high</a:t>
            </a:r>
          </a:p>
          <a:p>
            <a:endParaRPr dirty="0" lang="en-US" smtClean="0"/>
          </a:p>
          <a:p>
            <a:r>
              <a:rPr dirty="0" lang="en-US" smtClean="0"/>
              <a:t> performed employees and can encourage the low performed employees , which will </a:t>
            </a:r>
          </a:p>
          <a:p>
            <a:endParaRPr dirty="0" lang="en-US" smtClean="0"/>
          </a:p>
          <a:p>
            <a:r>
              <a:rPr dirty="0" lang="en-US" smtClean="0"/>
              <a:t>Help the company to grow.</a:t>
            </a:r>
          </a:p>
          <a:p>
            <a:endParaRPr dirty="0" sz="2000" lang="en-US"/>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7"/>
          <p:cNvSpPr txBox="1">
            <a:spLocks noGrp="1"/>
          </p:cNvSpPr>
          <p:nvPr>
            <p:ph type="title"/>
          </p:nvPr>
        </p:nvSpPr>
        <p:spPr>
          <a:xfrm>
            <a:off x="739775" y="829627"/>
            <a:ext cx="5263515" cy="715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8" name="TextBox 10"/>
          <p:cNvSpPr txBox="1"/>
          <p:nvPr/>
        </p:nvSpPr>
        <p:spPr>
          <a:xfrm>
            <a:off x="990600" y="2133600"/>
            <a:ext cx="7177102" cy="2059940"/>
          </a:xfrm>
          <a:prstGeom prst="rect"/>
          <a:noFill/>
        </p:spPr>
        <p:txBody>
          <a:bodyPr rtlCol="0" wrap="square">
            <a:spAutoFit/>
          </a:bodyPr>
          <a:p>
            <a:pPr algn="l"/>
            <a:r>
              <a:rPr b="0" dirty="0" sz="2400" i="0" lang="en-US" smtClean="0">
                <a:solidFill>
                  <a:srgbClr val="0D0D0D"/>
                </a:solidFill>
                <a:effectLst/>
                <a:latin typeface="+mj-lt"/>
                <a:cs typeface="Times New Roman" panose="02020603050405020304" pitchFamily="18" charset="0"/>
              </a:rPr>
              <a:t>Employee performance analysis tells you the analysis of the performance of the employee of differe</a:t>
            </a:r>
            <a:r>
              <a:rPr dirty="0" sz="2400" lang="en-US" smtClean="0">
                <a:solidFill>
                  <a:srgbClr val="0D0D0D"/>
                </a:solidFill>
                <a:latin typeface="+mj-lt"/>
                <a:cs typeface="Times New Roman" panose="02020603050405020304" pitchFamily="18" charset="0"/>
              </a:rPr>
              <a:t>nt </a:t>
            </a:r>
            <a:r>
              <a:rPr b="0" dirty="0" sz="2400" i="0" lang="en-US" smtClean="0">
                <a:solidFill>
                  <a:srgbClr val="0D0D0D"/>
                </a:solidFill>
                <a:effectLst/>
                <a:latin typeface="+mj-lt"/>
                <a:cs typeface="Times New Roman" panose="02020603050405020304" pitchFamily="18" charset="0"/>
              </a:rPr>
              <a:t>department by using excel sheets and bar chart which will help us to understand the project well.   </a:t>
            </a:r>
            <a:endParaRPr b="0" dirty="0" sz="2400" i="0" lang="en-US">
              <a:solidFill>
                <a:srgbClr val="0D0D0D"/>
              </a:solidFill>
              <a:effectLst/>
              <a:latin typeface="+mj-lt"/>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755332" y="385444"/>
            <a:ext cx="10681335" cy="549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2" name="Text Placeholder 9"/>
          <p:cNvSpPr>
            <a:spLocks noGrp="1"/>
          </p:cNvSpPr>
          <p:nvPr>
            <p:ph type="body" idx="1"/>
          </p:nvPr>
        </p:nvSpPr>
        <p:spPr>
          <a:xfrm>
            <a:off x="609600" y="1577340"/>
            <a:ext cx="4629144" cy="609600"/>
          </a:xfrm>
        </p:spPr>
        <p:txBody>
          <a:bodyPr/>
          <a:p>
            <a:endParaRPr dirty="0" lang="en-US" smtClean="0"/>
          </a:p>
          <a:p>
            <a:pPr>
              <a:buFont typeface="Arial" pitchFamily="34" charset="0"/>
              <a:buChar char="•"/>
            </a:pPr>
            <a:endParaRPr dirty="0" lang="en-US" smtClean="0"/>
          </a:p>
        </p:txBody>
      </p:sp>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pic>
        <p:nvPicPr>
          <p:cNvPr id="2097163" name="Picture 4" descr="Line organizational structure chart "/>
          <p:cNvPicPr>
            <a:picLocks noChangeAspect="1" noChangeArrowheads="1"/>
          </p:cNvPicPr>
          <p:nvPr/>
        </p:nvPicPr>
        <p:blipFill>
          <a:blip xmlns:r="http://schemas.openxmlformats.org/officeDocument/2006/relationships" r:embed="rId2"/>
          <a:srcRect/>
          <a:stretch>
            <a:fillRect/>
          </a:stretch>
        </p:blipFill>
        <p:spPr bwMode="auto">
          <a:xfrm>
            <a:off x="595274" y="1000108"/>
            <a:ext cx="7953375" cy="5210175"/>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67" name="Text Placeholder 10"/>
          <p:cNvSpPr>
            <a:spLocks noGrp="1"/>
          </p:cNvSpPr>
          <p:nvPr>
            <p:ph type="body" idx="1"/>
          </p:nvPr>
        </p:nvSpPr>
        <p:spPr>
          <a:xfrm>
            <a:off x="3309918" y="2000240"/>
            <a:ext cx="3143272" cy="1938992"/>
          </a:xfrm>
        </p:spPr>
        <p:txBody>
          <a:bodyPr/>
          <a:p>
            <a:r>
              <a:rPr dirty="0" lang="en-US" smtClean="0"/>
              <a:t>Pivot - summary</a:t>
            </a:r>
          </a:p>
          <a:p>
            <a:endParaRPr dirty="0" lang="en-US" smtClean="0"/>
          </a:p>
          <a:p>
            <a:r>
              <a:rPr dirty="0" lang="en-US" smtClean="0"/>
              <a:t>Graph - data visualization</a:t>
            </a:r>
          </a:p>
          <a:p>
            <a:endParaRPr dirty="0" lang="en-US" smtClean="0"/>
          </a:p>
          <a:p>
            <a:r>
              <a:rPr dirty="0" lang="en-US" smtClean="0"/>
              <a:t>Excel - data preparation</a:t>
            </a:r>
          </a:p>
          <a:p>
            <a:endParaRPr dirty="0" lang="en-US" smtClean="0"/>
          </a:p>
          <a:p>
            <a:endParaRPr dirty="0" lang="en-US"/>
          </a:p>
        </p:txBody>
      </p:sp>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Text Placeholder 3"/>
          <p:cNvSpPr>
            <a:spLocks noGrp="1"/>
          </p:cNvSpPr>
          <p:nvPr>
            <p:ph type="body" idx="1"/>
          </p:nvPr>
        </p:nvSpPr>
        <p:spPr>
          <a:xfrm>
            <a:off x="609600" y="1577340"/>
            <a:ext cx="8486796" cy="3323987"/>
          </a:xfrm>
        </p:spPr>
        <p:txBody>
          <a:bodyPr/>
          <a:p>
            <a:pPr>
              <a:buFont typeface="Arial" pitchFamily="34" charset="0"/>
              <a:buChar char="•"/>
            </a:pPr>
            <a:r>
              <a:rPr dirty="0" lang="en-US" smtClean="0"/>
              <a:t>Employee – </a:t>
            </a:r>
            <a:r>
              <a:rPr dirty="0" lang="en-US" err="1" smtClean="0"/>
              <a:t>kaggle</a:t>
            </a:r>
            <a:r>
              <a:rPr dirty="0" lang="en-US" smtClean="0"/>
              <a:t> </a:t>
            </a:r>
          </a:p>
          <a:p>
            <a:pPr>
              <a:buFont typeface="Arial" pitchFamily="34" charset="0"/>
              <a:buChar char="•"/>
            </a:pPr>
            <a:endParaRPr dirty="0" lang="en-US" smtClean="0"/>
          </a:p>
          <a:p>
            <a:pPr>
              <a:buFont typeface="Arial" pitchFamily="34" charset="0"/>
              <a:buChar char="•"/>
            </a:pPr>
            <a:r>
              <a:rPr dirty="0" lang="en-US" smtClean="0"/>
              <a:t>Performance level</a:t>
            </a:r>
          </a:p>
          <a:p>
            <a:pPr>
              <a:buFont typeface="Arial" pitchFamily="34" charset="0"/>
              <a:buChar char="•"/>
            </a:pPr>
            <a:endParaRPr dirty="0" lang="en-US" smtClean="0"/>
          </a:p>
          <a:p>
            <a:pPr>
              <a:buFont typeface="Arial" pitchFamily="34" charset="0"/>
              <a:buChar char="•"/>
            </a:pPr>
            <a:r>
              <a:rPr dirty="0" lang="en-US" smtClean="0"/>
              <a:t>Gender – male, female </a:t>
            </a:r>
          </a:p>
          <a:p>
            <a:pPr>
              <a:buFont typeface="Arial" pitchFamily="34" charset="0"/>
              <a:buChar char="•"/>
            </a:pPr>
            <a:endParaRPr dirty="0" lang="en-US" smtClean="0"/>
          </a:p>
          <a:p>
            <a:pPr>
              <a:buFont typeface="Arial" pitchFamily="34" charset="0"/>
              <a:buChar char="•"/>
            </a:pPr>
            <a:r>
              <a:rPr dirty="0" lang="en-US" smtClean="0"/>
              <a:t>Employee rating – </a:t>
            </a:r>
            <a:r>
              <a:rPr dirty="0" lang="en-US" err="1" smtClean="0"/>
              <a:t>numericals</a:t>
            </a:r>
            <a:endParaRPr dirty="0" lang="en-US" smtClean="0"/>
          </a:p>
          <a:p>
            <a:pPr>
              <a:buFont typeface="Arial" pitchFamily="34" charset="0"/>
              <a:buChar char="•"/>
            </a:pPr>
            <a:endParaRPr dirty="0" lang="en-US" smtClean="0"/>
          </a:p>
          <a:p>
            <a:pPr>
              <a:buFont typeface="Arial" pitchFamily="34" charset="0"/>
              <a:buChar char="•"/>
            </a:pPr>
            <a:r>
              <a:rPr dirty="0" lang="en-US" smtClean="0"/>
              <a:t>Department</a:t>
            </a:r>
          </a:p>
          <a:p>
            <a:pPr>
              <a:buFont typeface="Arial" pitchFamily="34" charset="0"/>
              <a:buChar char="•"/>
            </a:pPr>
            <a:endParaRPr dirty="0" lang="en-US" smtClean="0"/>
          </a:p>
          <a:p>
            <a:pPr>
              <a:buFont typeface="Arial" pitchFamily="34" charset="0"/>
              <a:buChar char="•"/>
            </a:pPr>
            <a:r>
              <a:rPr dirty="0" lang="en-US" smtClean="0"/>
              <a:t>4- features</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Text Placeholder 9"/>
          <p:cNvSpPr>
            <a:spLocks noGrp="1"/>
          </p:cNvSpPr>
          <p:nvPr>
            <p:ph type="body" idx="1"/>
          </p:nvPr>
        </p:nvSpPr>
        <p:spPr>
          <a:xfrm>
            <a:off x="2524100" y="2214554"/>
            <a:ext cx="6286544" cy="2492990"/>
          </a:xfrm>
        </p:spPr>
        <p:txBody>
          <a:bodyPr/>
          <a:p>
            <a:pPr>
              <a:buFont typeface="Arial" pitchFamily="34" charset="0"/>
              <a:buChar char="•"/>
            </a:pPr>
            <a:r>
              <a:rPr dirty="0" lang="en-US" smtClean="0"/>
              <a:t>Graph</a:t>
            </a:r>
          </a:p>
          <a:p>
            <a:pPr>
              <a:buFont typeface="Arial" pitchFamily="34" charset="0"/>
              <a:buChar char="•"/>
            </a:pPr>
            <a:endParaRPr dirty="0" lang="en-US" smtClean="0"/>
          </a:p>
          <a:p>
            <a:pPr>
              <a:buFont typeface="Arial" pitchFamily="34" charset="0"/>
              <a:buChar char="•"/>
            </a:pPr>
            <a:r>
              <a:rPr dirty="0" lang="en-US" smtClean="0"/>
              <a:t>Pivot chart</a:t>
            </a:r>
          </a:p>
          <a:p>
            <a:pPr>
              <a:buFont typeface="Arial" pitchFamily="34" charset="0"/>
              <a:buChar char="•"/>
            </a:pPr>
            <a:endParaRPr dirty="0" lang="en-US" smtClean="0"/>
          </a:p>
          <a:p>
            <a:pPr>
              <a:buFont typeface="Arial" pitchFamily="34" charset="0"/>
              <a:buChar char="•"/>
            </a:pPr>
            <a:r>
              <a:rPr dirty="0" lang="en-US" smtClean="0"/>
              <a:t>Employee performance</a:t>
            </a:r>
          </a:p>
          <a:p>
            <a:pPr>
              <a:buFont typeface="Arial" pitchFamily="34" charset="0"/>
              <a:buChar char="•"/>
            </a:pPr>
            <a:endParaRPr dirty="0" lang="en-US" smtClean="0"/>
          </a:p>
          <a:p>
            <a:pPr>
              <a:buFont typeface="Arial" pitchFamily="34" charset="0"/>
              <a:buChar char="•"/>
            </a:pPr>
            <a:r>
              <a:rPr dirty="0" lang="en-US" smtClean="0"/>
              <a:t>Latest  trends </a:t>
            </a:r>
          </a:p>
          <a:p>
            <a:pPr>
              <a:buFont typeface="Arial" pitchFamily="34" charset="0"/>
              <a:buChar char="•"/>
            </a:pPr>
            <a:endParaRPr dirty="0" lang="en-US" smtClean="0"/>
          </a:p>
          <a:p>
            <a:pPr>
              <a:buFont typeface="Arial" pitchFamily="34" charset="0"/>
              <a:buChar char="•"/>
            </a:pPr>
            <a:endParaRPr dirty="0" lang="en-US"/>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ravichandran</cp:lastModifiedBy>
  <dcterms:created xsi:type="dcterms:W3CDTF">2024-03-29T04:07:22Z</dcterms:created>
  <dcterms:modified xsi:type="dcterms:W3CDTF">2024-09-06T06:27:43Z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4a7e5ea849b74daaa78dc9afde238f50</vt:lpwstr>
  </property>
</Properties>
</file>