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14"/>
  </p:notesMasterIdLst>
  <p:sldIdLst>
    <p:sldId id="256" r:id="rId2"/>
    <p:sldId id="257" r:id="rId3"/>
    <p:sldId id="258" r:id="rId4"/>
    <p:sldId id="259" r:id="rId5"/>
    <p:sldId id="260" r:id="rId6"/>
    <p:sldId id="262" r:id="rId7"/>
    <p:sldId id="261" r:id="rId8"/>
    <p:sldId id="265"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krishna" initials="sk" lastIdx="1" clrIdx="0">
    <p:extLst>
      <p:ext uri="{19B8F6BF-5375-455C-9EA6-DF929625EA0E}">
        <p15:presenceInfo xmlns:p15="http://schemas.microsoft.com/office/powerpoint/2012/main" userId="cb526a30c9190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50" d="100"/>
          <a:sy n="50" d="100"/>
        </p:scale>
        <p:origin x="29"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CA2B9-9310-4ECD-8DFE-CFCA13B0B17E}" type="datetimeFigureOut">
              <a:rPr lang="en-IN" smtClean="0"/>
              <a:t>04-09-2022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10ADB-99DE-4CDC-9132-19E91D94BE8D}" type="slidenum">
              <a:rPr lang="en-IN" smtClean="0"/>
              <a:t>‹#›</a:t>
            </a:fld>
            <a:endParaRPr lang="en-IN"/>
          </a:p>
        </p:txBody>
      </p:sp>
    </p:spTree>
    <p:extLst>
      <p:ext uri="{BB962C8B-B14F-4D97-AF65-F5344CB8AC3E}">
        <p14:creationId xmlns:p14="http://schemas.microsoft.com/office/powerpoint/2010/main" val="402178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89731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93158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9D1096-EAA5-4DB6-AE2B-E9956A430C1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70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541FE1-2745-4A81-8DAF-0361B5B48014}"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333301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541FE1-2745-4A81-8DAF-0361B5B48014}"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D1096-EAA5-4DB6-AE2B-E9956A430C1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564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541FE1-2745-4A81-8DAF-0361B5B48014}"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302731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1666067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363540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162007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41FE1-2745-4A81-8DAF-0361B5B48014}"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66367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41FE1-2745-4A81-8DAF-0361B5B48014}"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5975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41FE1-2745-4A81-8DAF-0361B5B48014}" type="datetimeFigureOut">
              <a:rPr lang="en-IN" smtClean="0"/>
              <a:t>04-09-2022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281655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41FE1-2745-4A81-8DAF-0361B5B48014}" type="datetimeFigureOut">
              <a:rPr lang="en-IN" smtClean="0"/>
              <a:t>04-09-2022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291031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41FE1-2745-4A81-8DAF-0361B5B48014}" type="datetimeFigureOut">
              <a:rPr lang="en-IN" smtClean="0"/>
              <a:t>04-09-2022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116993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41FE1-2745-4A81-8DAF-0361B5B48014}"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98617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41FE1-2745-4A81-8DAF-0361B5B48014}"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9D1096-EAA5-4DB6-AE2B-E9956A430C11}" type="slidenum">
              <a:rPr lang="en-IN" smtClean="0"/>
              <a:t>‹#›</a:t>
            </a:fld>
            <a:endParaRPr lang="en-IN"/>
          </a:p>
        </p:txBody>
      </p:sp>
    </p:spTree>
    <p:extLst>
      <p:ext uri="{BB962C8B-B14F-4D97-AF65-F5344CB8AC3E}">
        <p14:creationId xmlns:p14="http://schemas.microsoft.com/office/powerpoint/2010/main" val="135249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541FE1-2745-4A81-8DAF-0361B5B48014}" type="datetimeFigureOut">
              <a:rPr lang="en-IN" smtClean="0"/>
              <a:t>04-09-2022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9D1096-EAA5-4DB6-AE2B-E9956A430C11}" type="slidenum">
              <a:rPr lang="en-IN" smtClean="0"/>
              <a:t>‹#›</a:t>
            </a:fld>
            <a:endParaRPr lang="en-IN"/>
          </a:p>
        </p:txBody>
      </p:sp>
    </p:spTree>
    <p:extLst>
      <p:ext uri="{BB962C8B-B14F-4D97-AF65-F5344CB8AC3E}">
        <p14:creationId xmlns:p14="http://schemas.microsoft.com/office/powerpoint/2010/main" val="405151253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2B62E586-2500-ABBC-9C6F-8DCC674EA6CB}"/>
              </a:ext>
            </a:extLst>
          </p:cNvPr>
          <p:cNvSpPr>
            <a:spLocks noGrp="1"/>
          </p:cNvSpPr>
          <p:nvPr>
            <p:ph type="subTitle" idx="1"/>
          </p:nvPr>
        </p:nvSpPr>
        <p:spPr>
          <a:xfrm>
            <a:off x="2980423" y="196553"/>
            <a:ext cx="6801612" cy="516790"/>
          </a:xfrm>
        </p:spPr>
        <p:txBody>
          <a:bodyPr>
            <a:normAutofit/>
          </a:bodyPr>
          <a:lstStyle/>
          <a:p>
            <a:r>
              <a:rPr lang="en-IN" b="1" dirty="0">
                <a:latin typeface="Times New Roman" panose="02020603050405020304" pitchFamily="18" charset="0"/>
                <a:cs typeface="Times New Roman" panose="02020603050405020304" pitchFamily="18" charset="0"/>
              </a:rPr>
              <a:t>CMR COLLEGE OF ENGINEERING &amp; TECHNOLOGY</a:t>
            </a:r>
          </a:p>
        </p:txBody>
      </p:sp>
      <p:pic>
        <p:nvPicPr>
          <p:cNvPr id="13" name="Picture 2" descr="CMR College of Engineering &amp; Technology | Top Engineering College in  Hyderabad">
            <a:extLst>
              <a:ext uri="{FF2B5EF4-FFF2-40B4-BE49-F238E27FC236}">
                <a16:creationId xmlns:a16="http://schemas.microsoft.com/office/drawing/2014/main" id="{5EA2E33C-44D6-405C-33B4-0AB5E02F0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574" y="546742"/>
            <a:ext cx="1982852" cy="19828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3ED7D9F-6CE4-D4B4-DD21-B93C487D2901}"/>
              </a:ext>
            </a:extLst>
          </p:cNvPr>
          <p:cNvSpPr txBox="1"/>
          <p:nvPr/>
        </p:nvSpPr>
        <p:spPr>
          <a:xfrm>
            <a:off x="3973484" y="2460785"/>
            <a:ext cx="4106487" cy="584775"/>
          </a:xfrm>
          <a:prstGeom prst="rect">
            <a:avLst/>
          </a:prstGeom>
          <a:noFill/>
        </p:spPr>
        <p:txBody>
          <a:bodyPr wrap="square">
            <a:spAutoFit/>
          </a:bodyPr>
          <a:lstStyle/>
          <a:p>
            <a:r>
              <a:rPr lang="en-US" altLang="zh-CN" sz="3200" spc="-5" dirty="0">
                <a:solidFill>
                  <a:srgbClr val="001E5E"/>
                </a:solidFill>
                <a:latin typeface="Times New Roman" panose="02020603050405020304" pitchFamily="18" charset="0"/>
                <a:ea typeface="Century Gothic"/>
                <a:cs typeface="Times New Roman" panose="02020603050405020304" pitchFamily="18" charset="0"/>
              </a:rPr>
              <a:t>CATTLE</a:t>
            </a:r>
            <a:r>
              <a:rPr lang="en-US" altLang="zh-CN" sz="3200" spc="20" dirty="0">
                <a:solidFill>
                  <a:srgbClr val="001E5E"/>
                </a:solidFill>
                <a:latin typeface="Times New Roman" panose="02020603050405020304" pitchFamily="18" charset="0"/>
                <a:cs typeface="Times New Roman" panose="02020603050405020304" pitchFamily="18" charset="0"/>
              </a:rPr>
              <a:t> </a:t>
            </a:r>
            <a:r>
              <a:rPr lang="en-US" altLang="zh-CN" sz="3200" spc="-5" dirty="0">
                <a:solidFill>
                  <a:srgbClr val="001E5E"/>
                </a:solidFill>
                <a:latin typeface="Times New Roman" panose="02020603050405020304" pitchFamily="18" charset="0"/>
                <a:ea typeface="Century Gothic"/>
                <a:cs typeface="Times New Roman" panose="02020603050405020304" pitchFamily="18" charset="0"/>
              </a:rPr>
              <a:t>INDEMNITY </a:t>
            </a:r>
            <a:endParaRPr lang="en-IN" sz="3200" dirty="0"/>
          </a:p>
        </p:txBody>
      </p:sp>
      <p:sp>
        <p:nvSpPr>
          <p:cNvPr id="15" name="TextBox 14">
            <a:extLst>
              <a:ext uri="{FF2B5EF4-FFF2-40B4-BE49-F238E27FC236}">
                <a16:creationId xmlns:a16="http://schemas.microsoft.com/office/drawing/2014/main" id="{224AD8C7-E582-DD38-8E1B-3BF26719AC79}"/>
              </a:ext>
            </a:extLst>
          </p:cNvPr>
          <p:cNvSpPr txBox="1"/>
          <p:nvPr/>
        </p:nvSpPr>
        <p:spPr>
          <a:xfrm>
            <a:off x="1317567" y="3426014"/>
            <a:ext cx="4567844" cy="2120068"/>
          </a:xfrm>
          <a:prstGeom prst="rect">
            <a:avLst/>
          </a:prstGeom>
          <a:noFill/>
        </p:spPr>
        <p:txBody>
          <a:bodyPr wrap="square">
            <a:spAutoFit/>
          </a:bodyPr>
          <a:lstStyle/>
          <a:p>
            <a:pPr>
              <a:lnSpc>
                <a:spcPct val="150000"/>
              </a:lnSpc>
            </a:pPr>
            <a:r>
              <a:rPr lang="en-IN" sz="1800" b="1" dirty="0">
                <a:latin typeface="Times New Roman" panose="02020603050405020304" pitchFamily="18" charset="0"/>
                <a:cs typeface="Times New Roman" panose="02020603050405020304" pitchFamily="18" charset="0"/>
              </a:rPr>
              <a:t>FACULTY DETAILS: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Ms. Asma                              </a:t>
            </a:r>
            <a:r>
              <a:rPr lang="en-IN" sz="1800" dirty="0" err="1">
                <a:latin typeface="Times New Roman" panose="02020603050405020304" pitchFamily="18" charset="0"/>
                <a:cs typeface="Times New Roman" panose="02020603050405020304" pitchFamily="18" charset="0"/>
              </a:rPr>
              <a:t>Asst.Prof</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Mr. </a:t>
            </a:r>
            <a:r>
              <a:rPr lang="en-IN" sz="1800" dirty="0" err="1">
                <a:latin typeface="Times New Roman" panose="02020603050405020304" pitchFamily="18" charset="0"/>
                <a:cs typeface="Times New Roman" panose="02020603050405020304" pitchFamily="18" charset="0"/>
              </a:rPr>
              <a:t>Priyaranjan</a:t>
            </a:r>
            <a:r>
              <a:rPr lang="en-IN" sz="1800" dirty="0">
                <a:latin typeface="Times New Roman" panose="02020603050405020304" pitchFamily="18" charset="0"/>
                <a:cs typeface="Times New Roman" panose="02020603050405020304" pitchFamily="18" charset="0"/>
              </a:rPr>
              <a:t> Raj               </a:t>
            </a:r>
            <a:r>
              <a:rPr lang="en-IN" sz="1800" dirty="0" err="1">
                <a:latin typeface="Times New Roman" panose="02020603050405020304" pitchFamily="18" charset="0"/>
                <a:cs typeface="Times New Roman" panose="02020603050405020304" pitchFamily="18" charset="0"/>
              </a:rPr>
              <a:t>Asst.Prof</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Ms. K. Ramani                       </a:t>
            </a:r>
            <a:r>
              <a:rPr lang="en-IN" sz="1800" dirty="0" err="1">
                <a:latin typeface="Times New Roman" panose="02020603050405020304" pitchFamily="18" charset="0"/>
                <a:cs typeface="Times New Roman" panose="02020603050405020304" pitchFamily="18" charset="0"/>
              </a:rPr>
              <a:t>Asst.prof</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B3A9E3D-1ECF-8EC3-FDEF-7D329B784984}"/>
              </a:ext>
            </a:extLst>
          </p:cNvPr>
          <p:cNvSpPr txBox="1"/>
          <p:nvPr/>
        </p:nvSpPr>
        <p:spPr>
          <a:xfrm>
            <a:off x="6870469" y="3426014"/>
            <a:ext cx="6226232" cy="239706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Team Details:</a:t>
            </a:r>
          </a:p>
          <a:p>
            <a:pPr marL="342900" indent="-342900">
              <a:lnSpc>
                <a:spcPct val="150000"/>
              </a:lnSpc>
              <a:buFont typeface="+mj-lt"/>
              <a:buAutoNum type="arabicPeriod"/>
            </a:pPr>
            <a:r>
              <a:rPr lang="pt-BR" sz="1800" dirty="0">
                <a:latin typeface="Times New Roman" panose="02020603050405020304" pitchFamily="18" charset="0"/>
                <a:cs typeface="Times New Roman" panose="02020603050405020304" pitchFamily="18" charset="0"/>
              </a:rPr>
              <a:t>21H51A7353(SAI KRISHNA)</a:t>
            </a:r>
          </a:p>
          <a:p>
            <a:pPr marL="342900" indent="-342900">
              <a:lnSpc>
                <a:spcPct val="150000"/>
              </a:lnSpc>
              <a:buFont typeface="+mj-lt"/>
              <a:buAutoNum type="arabicPeriod"/>
            </a:pPr>
            <a:r>
              <a:rPr lang="pt-BR" sz="1800" dirty="0">
                <a:latin typeface="Times New Roman" panose="02020603050405020304" pitchFamily="18" charset="0"/>
                <a:cs typeface="Times New Roman" panose="02020603050405020304" pitchFamily="18" charset="0"/>
              </a:rPr>
              <a:t>21H51A7352(ROHITH KUMAR)</a:t>
            </a:r>
          </a:p>
          <a:p>
            <a:pPr marL="342900" indent="-342900">
              <a:lnSpc>
                <a:spcPct val="150000"/>
              </a:lnSpc>
              <a:buFont typeface="+mj-lt"/>
              <a:buAutoNum type="arabicPeriod"/>
            </a:pPr>
            <a:r>
              <a:rPr lang="pt-BR" sz="1800" dirty="0">
                <a:latin typeface="Times New Roman" panose="02020603050405020304" pitchFamily="18" charset="0"/>
                <a:cs typeface="Times New Roman" panose="02020603050405020304" pitchFamily="18" charset="0"/>
              </a:rPr>
              <a:t>21H51A7354(ANURADHA)</a:t>
            </a:r>
          </a:p>
          <a:p>
            <a:pPr marL="342900" indent="-342900">
              <a:lnSpc>
                <a:spcPct val="150000"/>
              </a:lnSpc>
              <a:buFont typeface="+mj-lt"/>
              <a:buAutoNum type="arabicPeriod"/>
            </a:pPr>
            <a:r>
              <a:rPr lang="pt-BR" sz="1800" dirty="0">
                <a:latin typeface="Times New Roman" panose="02020603050405020304" pitchFamily="18" charset="0"/>
                <a:cs typeface="Times New Roman" panose="02020603050405020304" pitchFamily="18" charset="0"/>
              </a:rPr>
              <a:t>21H51A7355(SHAIK ANAS)</a:t>
            </a:r>
          </a:p>
          <a:p>
            <a:pPr marL="342900" indent="-342900">
              <a:lnSpc>
                <a:spcPct val="150000"/>
              </a:lnSpc>
              <a:buFont typeface="+mj-lt"/>
              <a:buAutoNum type="arabicPeriod"/>
            </a:pPr>
            <a:r>
              <a:rPr lang="pt-BR" sz="1800" dirty="0">
                <a:latin typeface="Times New Roman" panose="02020603050405020304" pitchFamily="18" charset="0"/>
                <a:cs typeface="Times New Roman" panose="02020603050405020304" pitchFamily="18" charset="0"/>
              </a:rPr>
              <a:t>21H51A7351(K.SREEJA)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07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E45AD-576A-56A1-D3D2-E4D7415E38A2}"/>
              </a:ext>
            </a:extLst>
          </p:cNvPr>
          <p:cNvSpPr txBox="1"/>
          <p:nvPr/>
        </p:nvSpPr>
        <p:spPr>
          <a:xfrm>
            <a:off x="2011680" y="731520"/>
            <a:ext cx="30784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A0AE9773-39E9-D9C6-087B-36A7BCAF4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480" y="1371421"/>
            <a:ext cx="7613040" cy="4115157"/>
          </a:xfrm>
          <a:prstGeom prst="rect">
            <a:avLst/>
          </a:prstGeom>
        </p:spPr>
      </p:pic>
    </p:spTree>
    <p:extLst>
      <p:ext uri="{BB962C8B-B14F-4D97-AF65-F5344CB8AC3E}">
        <p14:creationId xmlns:p14="http://schemas.microsoft.com/office/powerpoint/2010/main" val="46133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C1A28-BDB1-DCE8-B161-6DAB24BA7ADA}"/>
              </a:ext>
            </a:extLst>
          </p:cNvPr>
          <p:cNvSpPr txBox="1"/>
          <p:nvPr/>
        </p:nvSpPr>
        <p:spPr>
          <a:xfrm>
            <a:off x="1920240" y="563880"/>
            <a:ext cx="710184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FDC4821-1B76-C972-1D24-5C55E1E89597}"/>
              </a:ext>
            </a:extLst>
          </p:cNvPr>
          <p:cNvSpPr txBox="1"/>
          <p:nvPr/>
        </p:nvSpPr>
        <p:spPr>
          <a:xfrm>
            <a:off x="746760" y="1087100"/>
            <a:ext cx="10485120" cy="504753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a:t>
            </a:r>
            <a:r>
              <a:rPr lang="en-US" sz="2000" dirty="0">
                <a:solidFill>
                  <a:srgbClr val="FF0000"/>
                </a:solidFill>
                <a:latin typeface="Times New Roman" panose="02020603050405020304" pitchFamily="18" charset="0"/>
                <a:cs typeface="Times New Roman" panose="02020603050405020304" pitchFamily="18" charset="0"/>
                <a:sym typeface="+mn-ea"/>
              </a:rPr>
              <a:t>Live Animals</a:t>
            </a:r>
            <a:r>
              <a:rPr lang="en-US" sz="2000" dirty="0">
                <a:latin typeface="Times New Roman" panose="02020603050405020304" pitchFamily="18" charset="0"/>
                <a:cs typeface="Times New Roman" panose="02020603050405020304" pitchFamily="18" charset="0"/>
                <a:sym typeface="+mn-ea"/>
              </a:rPr>
              <a:t>". FAO. Food and Agriculture Organization of the United Nations. Archived from the original on 31 August 2020. Retrieved 31 August 2020.</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"FAO – News Article: Key facts and findings". </a:t>
            </a:r>
            <a:r>
              <a:rPr lang="en-US" sz="2000" dirty="0">
                <a:solidFill>
                  <a:srgbClr val="FF0000"/>
                </a:solidFill>
                <a:latin typeface="Times New Roman" panose="02020603050405020304" pitchFamily="18" charset="0"/>
                <a:cs typeface="Times New Roman" panose="02020603050405020304" pitchFamily="18" charset="0"/>
                <a:sym typeface="+mn-ea"/>
              </a:rPr>
              <a:t>www.fao.org</a:t>
            </a:r>
            <a:r>
              <a:rPr lang="en-US" sz="2000" dirty="0">
                <a:solidFill>
                  <a:schemeClr val="accent3">
                    <a:lumMod val="75000"/>
                  </a:schemeClr>
                </a:solidFill>
                <a:latin typeface="Times New Roman" panose="02020603050405020304" pitchFamily="18" charset="0"/>
                <a:cs typeface="Times New Roman" panose="02020603050405020304" pitchFamily="18" charset="0"/>
                <a:sym typeface="+mn-ea"/>
              </a:rPr>
              <a:t>.</a:t>
            </a:r>
            <a:r>
              <a:rPr lang="en-US" sz="2000" dirty="0">
                <a:latin typeface="Times New Roman" panose="02020603050405020304" pitchFamily="18" charset="0"/>
                <a:cs typeface="Times New Roman" panose="02020603050405020304" pitchFamily="18" charset="0"/>
                <a:sym typeface="+mn-ea"/>
              </a:rPr>
              <a:t> Retrieved 4 June 2021.</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a:t>
            </a:r>
            <a:r>
              <a:rPr lang="en-US" sz="2000" dirty="0">
                <a:solidFill>
                  <a:srgbClr val="FF0000"/>
                </a:solidFill>
                <a:latin typeface="Times New Roman" panose="02020603050405020304" pitchFamily="18" charset="0"/>
                <a:cs typeface="Times New Roman" panose="02020603050405020304" pitchFamily="18" charset="0"/>
                <a:sym typeface="+mn-ea"/>
              </a:rPr>
              <a:t>Treating beef like coal would make a big dent in greenhouse-gas emissions</a:t>
            </a:r>
            <a:r>
              <a:rPr lang="en-US" sz="2000" dirty="0">
                <a:latin typeface="Times New Roman" panose="02020603050405020304" pitchFamily="18" charset="0"/>
                <a:cs typeface="Times New Roman" panose="02020603050405020304" pitchFamily="18" charset="0"/>
                <a:sym typeface="+mn-ea"/>
              </a:rPr>
              <a:t>". The Economist. 2 October 2021. ISSN 0013-0613. Retrieved 3 November 2021.</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Brown, David (23 April 2009). "</a:t>
            </a:r>
            <a:r>
              <a:rPr lang="en-US" sz="2000" dirty="0">
                <a:solidFill>
                  <a:srgbClr val="FF0000"/>
                </a:solidFill>
                <a:latin typeface="Times New Roman" panose="02020603050405020304" pitchFamily="18" charset="0"/>
                <a:cs typeface="Times New Roman" panose="02020603050405020304" pitchFamily="18" charset="0"/>
                <a:sym typeface="+mn-ea"/>
              </a:rPr>
              <a:t>Scientists Unravel Genome of the Cow</a:t>
            </a:r>
            <a:r>
              <a:rPr lang="en-US" sz="2000" dirty="0">
                <a:latin typeface="Times New Roman" panose="02020603050405020304" pitchFamily="18" charset="0"/>
                <a:cs typeface="Times New Roman" panose="02020603050405020304" pitchFamily="18" charset="0"/>
                <a:sym typeface="+mn-ea"/>
              </a:rPr>
              <a:t>". The Washington Post. Archived from the original on 28 June 2011. Retrieved 23 April 2009.</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Ajmone</a:t>
            </a:r>
            <a:r>
              <a:rPr lang="en-US" sz="2000" dirty="0">
                <a:latin typeface="Times New Roman" panose="02020603050405020304" pitchFamily="18" charset="0"/>
                <a:cs typeface="Times New Roman" panose="02020603050405020304" pitchFamily="18" charset="0"/>
                <a:sym typeface="+mn-ea"/>
              </a:rPr>
              <a:t>-Marsan, Paolo; Garcia, J.F; </a:t>
            </a:r>
            <a:r>
              <a:rPr lang="en-US" sz="2000" dirty="0" err="1">
                <a:latin typeface="Times New Roman" panose="02020603050405020304" pitchFamily="18" charset="0"/>
                <a:cs typeface="Times New Roman" panose="02020603050405020304" pitchFamily="18" charset="0"/>
                <a:sym typeface="+mn-ea"/>
              </a:rPr>
              <a:t>Lenstra</a:t>
            </a:r>
            <a:r>
              <a:rPr lang="en-US" sz="2000" dirty="0">
                <a:latin typeface="Times New Roman" panose="02020603050405020304" pitchFamily="18" charset="0"/>
                <a:cs typeface="Times New Roman" panose="02020603050405020304" pitchFamily="18" charset="0"/>
                <a:sym typeface="+mn-ea"/>
              </a:rPr>
              <a:t>, Johannes (January 2010). "</a:t>
            </a:r>
            <a:r>
              <a:rPr lang="en-US" sz="2000" dirty="0">
                <a:solidFill>
                  <a:srgbClr val="FF0000"/>
                </a:solidFill>
                <a:latin typeface="Times New Roman" panose="02020603050405020304" pitchFamily="18" charset="0"/>
                <a:cs typeface="Times New Roman" panose="02020603050405020304" pitchFamily="18" charset="0"/>
                <a:sym typeface="+mn-ea"/>
              </a:rPr>
              <a:t>On the origin of cattle: How aurochs became domestic and colonized the world</a:t>
            </a:r>
            <a:r>
              <a:rPr lang="en-US" sz="2000" dirty="0">
                <a:latin typeface="Times New Roman" panose="02020603050405020304" pitchFamily="18" charset="0"/>
                <a:cs typeface="Times New Roman" panose="02020603050405020304" pitchFamily="18" charset="0"/>
                <a:sym typeface="+mn-ea"/>
              </a:rPr>
              <a:t>". Evolutionary Anthropology. 19: 148–157. doi:10.1002/evan.20267. S2CID 86035650. Archived from the original on 4 December 2017. Retrieved 3 December 2017.</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Grubb, P. (2005). "</a:t>
            </a:r>
            <a:r>
              <a:rPr lang="en-US" sz="2000" dirty="0">
                <a:solidFill>
                  <a:srgbClr val="FF0000"/>
                </a:solidFill>
                <a:latin typeface="Times New Roman" panose="02020603050405020304" pitchFamily="18" charset="0"/>
                <a:cs typeface="Times New Roman" panose="02020603050405020304" pitchFamily="18" charset="0"/>
                <a:sym typeface="+mn-ea"/>
              </a:rPr>
              <a:t>Bos taurus</a:t>
            </a:r>
            <a:r>
              <a:rPr lang="en-US" sz="2000" dirty="0">
                <a:latin typeface="Times New Roman" panose="02020603050405020304" pitchFamily="18" charset="0"/>
                <a:cs typeface="Times New Roman" panose="02020603050405020304" pitchFamily="18" charset="0"/>
                <a:sym typeface="+mn-ea"/>
              </a:rPr>
              <a:t>". In Wilson, D.E.; Reeder, D.M (eds.). Mammal Species of the World: A Taxonomic and Geographic Reference (3rd ed.). </a:t>
            </a:r>
            <a:r>
              <a:rPr lang="en-US" sz="2000" dirty="0">
                <a:solidFill>
                  <a:srgbClr val="FF0000"/>
                </a:solidFill>
                <a:latin typeface="Times New Roman" panose="02020603050405020304" pitchFamily="18" charset="0"/>
                <a:cs typeface="Times New Roman" panose="02020603050405020304" pitchFamily="18" charset="0"/>
                <a:sym typeface="+mn-ea"/>
              </a:rPr>
              <a:t>Johns Hopkins University Press. pp. 637–722. ISBN 978-0-8018-8221-0. OCLC 62265494.</a:t>
            </a:r>
            <a:endParaRPr lang="en-US" sz="2000"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 "Explore the Database". </a:t>
            </a:r>
            <a:r>
              <a:rPr lang="en-US" sz="2000" dirty="0">
                <a:solidFill>
                  <a:srgbClr val="FF0000"/>
                </a:solidFill>
                <a:latin typeface="Times New Roman" panose="02020603050405020304" pitchFamily="18" charset="0"/>
                <a:cs typeface="Times New Roman" panose="02020603050405020304" pitchFamily="18" charset="0"/>
                <a:sym typeface="+mn-ea"/>
              </a:rPr>
              <a:t>www.mammaldiversity.org.</a:t>
            </a:r>
            <a:r>
              <a:rPr lang="en-US" sz="2000" dirty="0">
                <a:latin typeface="Times New Roman" panose="02020603050405020304" pitchFamily="18" charset="0"/>
                <a:cs typeface="Times New Roman" panose="02020603050405020304" pitchFamily="18" charset="0"/>
                <a:sym typeface="+mn-ea"/>
              </a:rPr>
              <a:t> Retrieved 21 August 2021.</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81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0ED462-2E2F-292D-7101-271CE18E9874}"/>
              </a:ext>
            </a:extLst>
          </p:cNvPr>
          <p:cNvSpPr txBox="1"/>
          <p:nvPr/>
        </p:nvSpPr>
        <p:spPr>
          <a:xfrm>
            <a:off x="2331720" y="673090"/>
            <a:ext cx="50596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CA2D7D78-6C82-221B-0E9A-C90213B5FC27}"/>
              </a:ext>
            </a:extLst>
          </p:cNvPr>
          <p:cNvSpPr txBox="1"/>
          <p:nvPr/>
        </p:nvSpPr>
        <p:spPr>
          <a:xfrm>
            <a:off x="1051560" y="1828800"/>
            <a:ext cx="8442960" cy="3170099"/>
          </a:xfrm>
          <a:prstGeom prst="rect">
            <a:avLst/>
          </a:prstGeom>
          <a:noFill/>
        </p:spPr>
        <p:txBody>
          <a:bodyPr wrap="square" rtlCol="0">
            <a:spAutoFit/>
          </a:bodyPr>
          <a:lstStyle/>
          <a:p>
            <a:pPr marL="457200" indent="-457200">
              <a:buFont typeface="+mj-lt"/>
              <a:buAutoNum type="arabicPeriod"/>
            </a:pP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We , as a team , just want the </a:t>
            </a:r>
            <a:r>
              <a:rPr lang="en-IN" alt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shepherds </a:t>
            </a: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to take advantage by using our equipment.</a:t>
            </a:r>
          </a:p>
          <a:p>
            <a:pPr marL="457200" indent="-457200">
              <a:buFont typeface="+mj-lt"/>
              <a:buAutoNum type="arabicPeriod"/>
            </a:pP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Our equipment also uses multiple technologies in different aspects </a:t>
            </a:r>
            <a:r>
              <a:rPr lang="en-IN" alt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a:t>
            </a: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of it's functioning.</a:t>
            </a:r>
          </a:p>
          <a:p>
            <a:pPr marL="457200" indent="-457200">
              <a:buFont typeface="+mj-lt"/>
              <a:buAutoNum type="arabicPeriod"/>
            </a:pP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We are also thinking to make this project with all quality materials and also with less expenditure.</a:t>
            </a:r>
          </a:p>
          <a:p>
            <a:pPr marL="457200" indent="-457200">
              <a:buFont typeface="+mj-lt"/>
              <a:buAutoNum type="arabicPeriod"/>
            </a:pP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This project also enables </a:t>
            </a:r>
            <a:r>
              <a:rPr lang="en-IN" alt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shepherds</a:t>
            </a: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to </a:t>
            </a:r>
            <a:r>
              <a:rPr lang="en-IN" alt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help</a:t>
            </a: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the trade of  </a:t>
            </a:r>
            <a:r>
              <a:rPr lang="en-IN" alt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cattle</a:t>
            </a:r>
            <a:r>
              <a:rPr lang="en-US" sz="2000" dirty="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a:t>
            </a:r>
          </a:p>
          <a:p>
            <a:endParaRPr lang="en-US" sz="2000" dirty="0">
              <a:latin typeface="Times New Roman" panose="02020603050405020304" pitchFamily="18" charset="0"/>
              <a:cs typeface="Times New Roman" panose="02020603050405020304" pitchFamily="18" charset="0"/>
            </a:endParaRPr>
          </a:p>
          <a:p>
            <a:pPr marL="0" indent="0" algn="ctr">
              <a:buNone/>
            </a:pPr>
            <a:r>
              <a:rPr lang="en-IN" altLang="en-US" sz="2000" dirty="0">
                <a:ln w="12700">
                  <a:solidFill>
                    <a:schemeClr val="accent3">
                      <a:lumMod val="50000"/>
                    </a:schemeClr>
                  </a:solidFill>
                  <a:prstDash val="solid"/>
                </a:ln>
                <a:effectLst>
                  <a:innerShdw blurRad="177800">
                    <a:schemeClr val="accent3">
                      <a:lumMod val="50000"/>
                    </a:schemeClr>
                  </a:innerShdw>
                </a:effectLst>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92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4C173A6F-70AA-A993-4621-33526B2DDEB2}"/>
              </a:ext>
            </a:extLst>
          </p:cNvPr>
          <p:cNvSpPr txBox="1"/>
          <p:nvPr/>
        </p:nvSpPr>
        <p:spPr>
          <a:xfrm>
            <a:off x="1996441" y="807638"/>
            <a:ext cx="4815840" cy="741806"/>
          </a:xfrm>
          <a:prstGeom prst="rect">
            <a:avLst/>
          </a:prstGeom>
          <a:noFill/>
        </p:spPr>
        <p:txBody>
          <a:bodyPr wrap="square" lIns="0" tIns="0" rIns="0" bIns="0" rtlCol="0">
            <a:spAutoFit/>
          </a:bodyPr>
          <a:lstStyle/>
          <a:p>
            <a:pPr marL="0">
              <a:lnSpc>
                <a:spcPct val="102083"/>
              </a:lnSpc>
            </a:pPr>
            <a:r>
              <a:rPr lang="en-US" altLang="zh-CN" sz="2800" b="1" spc="5" dirty="0">
                <a:solidFill>
                  <a:srgbClr val="4C4820"/>
                </a:solidFill>
                <a:latin typeface="Times New Roman" panose="02020603050405020304" pitchFamily="18" charset="0"/>
                <a:ea typeface="Century Gothic"/>
                <a:cs typeface="Times New Roman" panose="02020603050405020304" pitchFamily="18" charset="0"/>
              </a:rPr>
              <a:t>IN</a:t>
            </a:r>
            <a:r>
              <a:rPr lang="en-US" altLang="zh-CN" sz="2800" b="1" dirty="0">
                <a:solidFill>
                  <a:srgbClr val="4C4820"/>
                </a:solidFill>
                <a:latin typeface="Times New Roman" panose="02020603050405020304" pitchFamily="18" charset="0"/>
                <a:ea typeface="Century Gothic"/>
                <a:cs typeface="Times New Roman" panose="02020603050405020304" pitchFamily="18" charset="0"/>
              </a:rPr>
              <a:t>TRODUCTION</a:t>
            </a:r>
            <a:r>
              <a:rPr lang="en-US" altLang="zh-CN" sz="2800" dirty="0">
                <a:solidFill>
                  <a:srgbClr val="4C4820"/>
                </a:solidFill>
                <a:latin typeface="Times New Roman" panose="02020603050405020304" pitchFamily="18" charset="0"/>
                <a:ea typeface="Century Gothic"/>
                <a:cs typeface="Times New Roman" panose="02020603050405020304" pitchFamily="18" charset="0"/>
              </a:rPr>
              <a:t>:</a:t>
            </a:r>
          </a:p>
          <a:p>
            <a:pPr>
              <a:lnSpc>
                <a:spcPts val="1000"/>
              </a:lnSpc>
            </a:pPr>
            <a:endParaRPr lang="en-US" sz="2400" dirty="0"/>
          </a:p>
          <a:p>
            <a:pPr>
              <a:lnSpc>
                <a:spcPts val="1094"/>
              </a:lnSpc>
            </a:pPr>
            <a:endParaRPr lang="en-US" sz="2400" dirty="0"/>
          </a:p>
        </p:txBody>
      </p:sp>
      <p:sp>
        <p:nvSpPr>
          <p:cNvPr id="3" name="TextBox 2">
            <a:extLst>
              <a:ext uri="{FF2B5EF4-FFF2-40B4-BE49-F238E27FC236}">
                <a16:creationId xmlns:a16="http://schemas.microsoft.com/office/drawing/2014/main" id="{7190252C-4EDE-5229-C644-973C99089C05}"/>
              </a:ext>
            </a:extLst>
          </p:cNvPr>
          <p:cNvSpPr txBox="1"/>
          <p:nvPr/>
        </p:nvSpPr>
        <p:spPr>
          <a:xfrm>
            <a:off x="1523999" y="1485744"/>
            <a:ext cx="8671559" cy="2474524"/>
          </a:xfrm>
          <a:prstGeom prst="rect">
            <a:avLst/>
          </a:prstGeom>
          <a:noFill/>
        </p:spPr>
        <p:txBody>
          <a:bodyPr wrap="square" rtlCol="0">
            <a:spAutoFit/>
          </a:bodyPr>
          <a:lstStyle/>
          <a:p>
            <a:pPr marL="806805" indent="-457200" algn="just" hangingPunct="0">
              <a:lnSpc>
                <a:spcPct val="95416"/>
              </a:lnSpc>
              <a:buAutoNum type="arabicPeriod"/>
            </a:pPr>
            <a:r>
              <a:rPr lang="en-US" altLang="zh-CN" sz="2400" dirty="0">
                <a:solidFill>
                  <a:srgbClr val="0C0C0C"/>
                </a:solidFill>
                <a:latin typeface="Times New Roman" panose="02020603050405020304" pitchFamily="18" charset="0"/>
                <a:ea typeface="Century Gothic"/>
                <a:cs typeface="Times New Roman" panose="02020603050405020304" pitchFamily="18" charset="0"/>
              </a:rPr>
              <a:t>Some</a:t>
            </a:r>
            <a:r>
              <a:rPr lang="en-US" altLang="zh-CN" sz="2400" spc="24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of</a:t>
            </a:r>
            <a:r>
              <a:rPr lang="en-US" altLang="zh-CN" sz="2400" spc="24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spc="24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conventional</a:t>
            </a:r>
            <a:r>
              <a:rPr lang="en-US" altLang="zh-CN" sz="2400" spc="24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methods</a:t>
            </a:r>
            <a:r>
              <a:rPr lang="en-US" altLang="zh-CN" sz="2400" spc="24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like</a:t>
            </a:r>
            <a:r>
              <a:rPr lang="en-US" altLang="zh-CN" sz="2400" spc="24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fencing,</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branding</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are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being</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used</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in</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cattlemen</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to</a:t>
            </a:r>
            <a:r>
              <a:rPr lang="en-US" altLang="zh-CN" sz="2400" spc="94"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protect </a:t>
            </a:r>
            <a:r>
              <a:rPr lang="en-US" altLang="zh-CN" sz="2400" spc="69" dirty="0">
                <a:solidFill>
                  <a:srgbClr val="0C0C0C"/>
                </a:solidFill>
                <a:latin typeface="Times New Roman" panose="02020603050405020304" pitchFamily="18" charset="0"/>
                <a:ea typeface="Century Gothic"/>
                <a:cs typeface="Times New Roman" panose="02020603050405020304" pitchFamily="18" charset="0"/>
              </a:rPr>
              <a:t>their</a:t>
            </a:r>
            <a:r>
              <a:rPr lang="en-US" altLang="zh-CN" sz="2400" spc="44" dirty="0">
                <a:solidFill>
                  <a:srgbClr val="0C0C0C"/>
                </a:solidFill>
                <a:latin typeface="Times New Roman" panose="02020603050405020304" pitchFamily="18" charset="0"/>
                <a:cs typeface="Times New Roman" panose="02020603050405020304" pitchFamily="18" charset="0"/>
              </a:rPr>
              <a:t> </a:t>
            </a:r>
            <a:r>
              <a:rPr lang="en-US" altLang="zh-CN" sz="2400" spc="85" dirty="0">
                <a:solidFill>
                  <a:srgbClr val="0C0C0C"/>
                </a:solidFill>
                <a:latin typeface="Times New Roman" panose="02020603050405020304" pitchFamily="18" charset="0"/>
                <a:ea typeface="Century Gothic"/>
                <a:cs typeface="Times New Roman" panose="02020603050405020304" pitchFamily="18" charset="0"/>
              </a:rPr>
              <a:t>cattle</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75" dirty="0">
                <a:solidFill>
                  <a:srgbClr val="0C0C0C"/>
                </a:solidFill>
                <a:latin typeface="Times New Roman" panose="02020603050405020304" pitchFamily="18" charset="0"/>
                <a:ea typeface="Century Gothic"/>
                <a:cs typeface="Times New Roman" panose="02020603050405020304" pitchFamily="18" charset="0"/>
              </a:rPr>
              <a:t>in</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80" dirty="0">
                <a:solidFill>
                  <a:srgbClr val="0C0C0C"/>
                </a:solidFill>
                <a:latin typeface="Times New Roman" panose="02020603050405020304" pitchFamily="18" charset="0"/>
                <a:ea typeface="Century Gothic"/>
                <a:cs typeface="Times New Roman" panose="02020603050405020304" pitchFamily="18" charset="0"/>
              </a:rPr>
              <a:t>village</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a:t>
            </a:r>
          </a:p>
          <a:p>
            <a:pPr marL="806805" indent="-457200" algn="just" hangingPunct="0">
              <a:lnSpc>
                <a:spcPct val="95416"/>
              </a:lnSpc>
              <a:buAutoNum type="arabicPeriod"/>
            </a:pP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94" dirty="0">
                <a:solidFill>
                  <a:srgbClr val="0C0C0C"/>
                </a:solidFill>
                <a:latin typeface="Times New Roman" panose="02020603050405020304" pitchFamily="18" charset="0"/>
                <a:ea typeface="Century Gothic"/>
                <a:cs typeface="Times New Roman" panose="02020603050405020304" pitchFamily="18" charset="0"/>
              </a:rPr>
              <a:t>These</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94" dirty="0">
                <a:solidFill>
                  <a:srgbClr val="0C0C0C"/>
                </a:solidFill>
                <a:latin typeface="Times New Roman" panose="02020603050405020304" pitchFamily="18" charset="0"/>
                <a:ea typeface="Century Gothic"/>
                <a:cs typeface="Times New Roman" panose="02020603050405020304" pitchFamily="18" charset="0"/>
              </a:rPr>
              <a:t>are</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100" dirty="0">
                <a:solidFill>
                  <a:srgbClr val="0C0C0C"/>
                </a:solidFill>
                <a:latin typeface="Times New Roman" panose="02020603050405020304" pitchFamily="18" charset="0"/>
                <a:ea typeface="Century Gothic"/>
                <a:cs typeface="Times New Roman" panose="02020603050405020304" pitchFamily="18" charset="0"/>
              </a:rPr>
              <a:t>too</a:t>
            </a:r>
            <a:r>
              <a:rPr lang="en-US" altLang="zh-CN" sz="2400" spc="44" dirty="0">
                <a:solidFill>
                  <a:srgbClr val="0C0C0C"/>
                </a:solidFill>
                <a:latin typeface="Times New Roman" panose="02020603050405020304" pitchFamily="18" charset="0"/>
                <a:cs typeface="Times New Roman" panose="02020603050405020304" pitchFamily="18" charset="0"/>
              </a:rPr>
              <a:t> </a:t>
            </a:r>
            <a:r>
              <a:rPr lang="en-US" altLang="zh-CN" sz="2400" spc="94" dirty="0">
                <a:solidFill>
                  <a:srgbClr val="0C0C0C"/>
                </a:solidFill>
                <a:latin typeface="Times New Roman" panose="02020603050405020304" pitchFamily="18" charset="0"/>
                <a:ea typeface="Century Gothic"/>
                <a:cs typeface="Times New Roman" panose="02020603050405020304" pitchFamily="18" charset="0"/>
              </a:rPr>
              <a:t>expensive</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80" dirty="0">
                <a:solidFill>
                  <a:srgbClr val="0C0C0C"/>
                </a:solidFill>
                <a:latin typeface="Times New Roman" panose="02020603050405020304" pitchFamily="18" charset="0"/>
                <a:ea typeface="Century Gothic"/>
                <a:cs typeface="Times New Roman" panose="02020603050405020304" pitchFamily="18" charset="0"/>
              </a:rPr>
              <a:t>So,</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50" dirty="0">
                <a:solidFill>
                  <a:srgbClr val="0C0C0C"/>
                </a:solidFill>
                <a:latin typeface="Times New Roman" panose="02020603050405020304" pitchFamily="18" charset="0"/>
                <a:ea typeface="Century Gothic"/>
                <a:cs typeface="Times New Roman" panose="02020603050405020304" pitchFamily="18" charset="0"/>
              </a:rPr>
              <a:t>I</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spc="75" dirty="0">
                <a:solidFill>
                  <a:srgbClr val="0C0C0C"/>
                </a:solidFill>
                <a:latin typeface="Times New Roman" panose="02020603050405020304" pitchFamily="18" charset="0"/>
                <a:ea typeface="Century Gothic"/>
                <a:cs typeface="Times New Roman" panose="02020603050405020304" pitchFamily="18" charset="0"/>
              </a:rPr>
              <a:t>thought</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85" dirty="0">
                <a:solidFill>
                  <a:srgbClr val="0C0C0C"/>
                </a:solidFill>
                <a:latin typeface="Times New Roman" panose="02020603050405020304" pitchFamily="18" charset="0"/>
                <a:ea typeface="Century Gothic"/>
                <a:cs typeface="Times New Roman" panose="02020603050405020304" pitchFamily="18" charset="0"/>
              </a:rPr>
              <a:t>to</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75" dirty="0">
                <a:solidFill>
                  <a:srgbClr val="0C0C0C"/>
                </a:solidFill>
                <a:latin typeface="Times New Roman" panose="02020603050405020304" pitchFamily="18" charset="0"/>
                <a:ea typeface="Century Gothic"/>
                <a:cs typeface="Times New Roman" panose="02020603050405020304" pitchFamily="18" charset="0"/>
              </a:rPr>
              <a:t>design</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110" dirty="0">
                <a:solidFill>
                  <a:srgbClr val="0C0C0C"/>
                </a:solidFill>
                <a:latin typeface="Times New Roman" panose="02020603050405020304" pitchFamily="18" charset="0"/>
                <a:ea typeface="Century Gothic"/>
                <a:cs typeface="Times New Roman" panose="02020603050405020304" pitchFamily="18" charset="0"/>
              </a:rPr>
              <a:t>a</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69" dirty="0">
                <a:solidFill>
                  <a:srgbClr val="0C0C0C"/>
                </a:solidFill>
                <a:latin typeface="Times New Roman" panose="02020603050405020304" pitchFamily="18" charset="0"/>
                <a:ea typeface="Century Gothic"/>
                <a:cs typeface="Times New Roman" panose="02020603050405020304" pitchFamily="18" charset="0"/>
              </a:rPr>
              <a:t>sensor</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85" dirty="0">
                <a:solidFill>
                  <a:srgbClr val="0C0C0C"/>
                </a:solidFill>
                <a:latin typeface="Times New Roman" panose="02020603050405020304" pitchFamily="18" charset="0"/>
                <a:ea typeface="Century Gothic"/>
                <a:cs typeface="Times New Roman" panose="02020603050405020304" pitchFamily="18" charset="0"/>
              </a:rPr>
              <a:t>boundary</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75" dirty="0">
                <a:solidFill>
                  <a:srgbClr val="0C0C0C"/>
                </a:solidFill>
                <a:latin typeface="Times New Roman" panose="02020603050405020304" pitchFamily="18" charset="0"/>
                <a:ea typeface="Century Gothic"/>
                <a:cs typeface="Times New Roman" panose="02020603050405020304" pitchFamily="18" charset="0"/>
              </a:rPr>
              <a:t>that</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69" dirty="0">
                <a:solidFill>
                  <a:srgbClr val="0C0C0C"/>
                </a:solidFill>
                <a:latin typeface="Times New Roman" panose="02020603050405020304" pitchFamily="18" charset="0"/>
                <a:ea typeface="Century Gothic"/>
                <a:cs typeface="Times New Roman" panose="02020603050405020304" pitchFamily="18" charset="0"/>
              </a:rPr>
              <a:t>helps</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80" dirty="0">
                <a:solidFill>
                  <a:srgbClr val="0C0C0C"/>
                </a:solidFill>
                <a:latin typeface="Times New Roman" panose="02020603050405020304" pitchFamily="18" charset="0"/>
                <a:ea typeface="Century Gothic"/>
                <a:cs typeface="Times New Roman" panose="02020603050405020304" pitchFamily="18" charset="0"/>
              </a:rPr>
              <a:t>to</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alert</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cattle’s</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owner</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when</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cattle</a:t>
            </a:r>
            <a:r>
              <a:rPr lang="en-US" altLang="zh-CN" sz="2400" spc="-1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escapes.</a:t>
            </a:r>
          </a:p>
          <a:p>
            <a:endParaRPr lang="en-IN" dirty="0"/>
          </a:p>
        </p:txBody>
      </p:sp>
    </p:spTree>
    <p:extLst>
      <p:ext uri="{BB962C8B-B14F-4D97-AF65-F5344CB8AC3E}">
        <p14:creationId xmlns:p14="http://schemas.microsoft.com/office/powerpoint/2010/main" val="280547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78ECF96-3876-3062-0159-1BEBA0E5EF50}"/>
              </a:ext>
            </a:extLst>
          </p:cNvPr>
          <p:cNvSpPr txBox="1"/>
          <p:nvPr/>
        </p:nvSpPr>
        <p:spPr>
          <a:xfrm>
            <a:off x="1918800" y="605869"/>
            <a:ext cx="8354399" cy="4796762"/>
          </a:xfrm>
          <a:prstGeom prst="rect">
            <a:avLst/>
          </a:prstGeom>
          <a:noFill/>
        </p:spPr>
        <p:txBody>
          <a:bodyPr wrap="square" lIns="0" tIns="0" rIns="0" bIns="0" rtlCol="0">
            <a:spAutoFit/>
          </a:bodyPr>
          <a:lstStyle/>
          <a:p>
            <a:pPr marL="0" hangingPunct="0">
              <a:lnSpc>
                <a:spcPct val="128750"/>
              </a:lnSpc>
            </a:pPr>
            <a:r>
              <a:rPr lang="en-US" altLang="zh-CN" sz="2800" spc="114" dirty="0">
                <a:solidFill>
                  <a:srgbClr val="872B1C"/>
                </a:solidFill>
                <a:latin typeface="Times New Roman" panose="02020603050405020304" pitchFamily="18" charset="0"/>
                <a:ea typeface="Century Gothic"/>
                <a:cs typeface="Times New Roman" panose="02020603050405020304" pitchFamily="18" charset="0"/>
              </a:rPr>
              <a:t>NEED</a:t>
            </a:r>
            <a:r>
              <a:rPr lang="en-US" altLang="zh-CN" sz="2800" spc="-750" dirty="0">
                <a:solidFill>
                  <a:srgbClr val="872B1C"/>
                </a:solidFill>
                <a:latin typeface="Times New Roman" panose="02020603050405020304" pitchFamily="18" charset="0"/>
                <a:cs typeface="Times New Roman" panose="02020603050405020304" pitchFamily="18" charset="0"/>
              </a:rPr>
              <a:t> </a:t>
            </a:r>
            <a:r>
              <a:rPr lang="en-US" altLang="zh-CN" sz="2800" spc="100" dirty="0">
                <a:solidFill>
                  <a:srgbClr val="872B1C"/>
                </a:solidFill>
                <a:latin typeface="Times New Roman" panose="02020603050405020304" pitchFamily="18" charset="0"/>
                <a:ea typeface="Century Gothic"/>
                <a:cs typeface="Times New Roman" panose="02020603050405020304" pitchFamily="18" charset="0"/>
              </a:rPr>
              <a:t>STATEMENT:</a:t>
            </a:r>
            <a:r>
              <a:rPr lang="en-US" altLang="zh-CN" sz="2800" dirty="0">
                <a:solidFill>
                  <a:srgbClr val="872B1C"/>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hangingPunct="0">
              <a:lnSpc>
                <a:spcPct val="128750"/>
              </a:lnSpc>
            </a:pPr>
            <a:r>
              <a:rPr lang="en-IN" altLang="en-US" sz="2000" dirty="0">
                <a:sym typeface="+mn-ea"/>
              </a:rPr>
              <a:t> </a:t>
            </a:r>
            <a:r>
              <a:rPr lang="en-IN" altLang="en-US" sz="2000" dirty="0">
                <a:latin typeface="Times New Roman" panose="02020603050405020304" pitchFamily="18" charset="0"/>
                <a:cs typeface="Times New Roman" panose="02020603050405020304" pitchFamily="18" charset="0"/>
                <a:sym typeface="+mn-ea"/>
              </a:rPr>
              <a:t>Cattles are very important  economical aspect. They need protection, sometimes they try to escape from the shelter and here our project comes into play. Ultrasonic sensor detects the motion and makes a call to the owner. </a:t>
            </a:r>
            <a:endParaRPr lang="en-IN" altLang="zh-CN" sz="2400" spc="-5" dirty="0">
              <a:solidFill>
                <a:srgbClr val="001E5E"/>
              </a:solidFill>
              <a:latin typeface="Times New Roman" panose="02020603050405020304" pitchFamily="18" charset="0"/>
              <a:ea typeface="Century Gothic"/>
              <a:cs typeface="Times New Roman" panose="02020603050405020304" pitchFamily="18" charset="0"/>
            </a:endParaRPr>
          </a:p>
          <a:p>
            <a:pPr marL="0" hangingPunct="0">
              <a:lnSpc>
                <a:spcPct val="128750"/>
              </a:lnSpc>
            </a:pPr>
            <a:r>
              <a:rPr lang="en-US" altLang="zh-CN" sz="2400" spc="-5" dirty="0">
                <a:solidFill>
                  <a:srgbClr val="001E5E"/>
                </a:solidFill>
                <a:latin typeface="Times New Roman" panose="02020603050405020304" pitchFamily="18" charset="0"/>
                <a:ea typeface="Century Gothic"/>
                <a:cs typeface="Times New Roman" panose="02020603050405020304" pitchFamily="18" charset="0"/>
              </a:rPr>
              <a:t>CATTLE</a:t>
            </a:r>
            <a:r>
              <a:rPr lang="en-US" altLang="zh-CN" sz="2400" spc="20" dirty="0">
                <a:solidFill>
                  <a:srgbClr val="001E5E"/>
                </a:solidFill>
                <a:latin typeface="Times New Roman" panose="02020603050405020304" pitchFamily="18" charset="0"/>
                <a:cs typeface="Times New Roman" panose="02020603050405020304" pitchFamily="18" charset="0"/>
              </a:rPr>
              <a:t> </a:t>
            </a:r>
            <a:r>
              <a:rPr lang="en-US" altLang="zh-CN" sz="2400" spc="-5" dirty="0">
                <a:solidFill>
                  <a:srgbClr val="001E5E"/>
                </a:solidFill>
                <a:latin typeface="Times New Roman" panose="02020603050405020304" pitchFamily="18" charset="0"/>
                <a:ea typeface="Century Gothic"/>
                <a:cs typeface="Times New Roman" panose="02020603050405020304" pitchFamily="18" charset="0"/>
              </a:rPr>
              <a:t>INDEMNITY : </a:t>
            </a:r>
            <a:r>
              <a:rPr lang="en-US" altLang="zh-CN" sz="2000" dirty="0">
                <a:solidFill>
                  <a:srgbClr val="000000"/>
                </a:solidFill>
                <a:latin typeface="Times New Roman" panose="02020603050405020304" pitchFamily="18" charset="0"/>
                <a:ea typeface="Calibri"/>
                <a:cs typeface="Times New Roman" panose="02020603050405020304" pitchFamily="18" charset="0"/>
              </a:rPr>
              <a:t>Cattlemen</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in</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rural</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community</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are</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un</a:t>
            </a:r>
            <a:r>
              <a:rPr lang="en-US" altLang="zh-CN" sz="2000" spc="-44"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counting</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difficulties</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in</a:t>
            </a:r>
            <a:r>
              <a:rPr lang="en-US" altLang="zh-CN" sz="2000" spc="-4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rearing</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Cattle</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because</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of</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lack</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of</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security</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in</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the</a:t>
            </a:r>
            <a:r>
              <a:rPr lang="en-US" altLang="zh-CN" sz="2000" spc="-12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ea typeface="Calibri"/>
                <a:cs typeface="Times New Roman" panose="02020603050405020304" pitchFamily="18" charset="0"/>
              </a:rPr>
              <a:t>sheds.</a:t>
            </a:r>
          </a:p>
          <a:p>
            <a:pPr marL="0" hangingPunct="0">
              <a:lnSpc>
                <a:spcPct val="128750"/>
              </a:lnSpc>
            </a:pPr>
            <a:r>
              <a:rPr lang="en-US" altLang="zh-CN" sz="2400" dirty="0">
                <a:solidFill>
                  <a:srgbClr val="FF0000"/>
                </a:solidFill>
                <a:latin typeface="Times New Roman" panose="02020603050405020304" pitchFamily="18" charset="0"/>
                <a:ea typeface="Calibri"/>
                <a:cs typeface="Times New Roman" panose="02020603050405020304" pitchFamily="18" charset="0"/>
              </a:rPr>
              <a:t>PROBLEM STATEMENT:</a:t>
            </a:r>
          </a:p>
          <a:p>
            <a:pPr marL="0" algn="just" hangingPunct="0">
              <a:lnSpc>
                <a:spcPct val="128750"/>
              </a:lnSpc>
            </a:pPr>
            <a:r>
              <a:rPr lang="en-US" altLang="zh-CN" sz="2400" dirty="0">
                <a:solidFill>
                  <a:srgbClr val="FF0000"/>
                </a:solidFill>
                <a:latin typeface="Times New Roman" panose="02020603050405020304" pitchFamily="18" charset="0"/>
                <a:ea typeface="Calibri"/>
                <a:cs typeface="Times New Roman" panose="02020603050405020304" pitchFamily="18" charset="0"/>
              </a:rPr>
              <a:t> </a:t>
            </a:r>
            <a:r>
              <a:rPr lang="en-US" altLang="zh-CN" sz="2000" dirty="0">
                <a:latin typeface="Times New Roman" panose="02020603050405020304" pitchFamily="18" charset="0"/>
                <a:ea typeface="Calibri"/>
                <a:cs typeface="Times New Roman" panose="02020603050405020304" pitchFamily="18" charset="0"/>
              </a:rPr>
              <a:t>A cattlemen in rural community are encountering difficulties in rearing cattle because of lack of security in the sheds. Some of the conventional methods like fencing , branding are being used in cattlemen to protect their cattle. </a:t>
            </a:r>
            <a:endParaRPr lang="en-US" altLang="zh-CN" sz="2400" dirty="0">
              <a:latin typeface="Times New Roman" panose="02020603050405020304" pitchFamily="18" charset="0"/>
              <a:ea typeface="Calibri"/>
              <a:cs typeface="Times New Roman" panose="02020603050405020304" pitchFamily="18" charset="0"/>
            </a:endParaRPr>
          </a:p>
          <a:p>
            <a:pPr marL="0" hangingPunct="0">
              <a:lnSpc>
                <a:spcPct val="128750"/>
              </a:lnSpc>
            </a:pPr>
            <a:endParaRPr lang="en-US" altLang="zh-CN" sz="2400" dirty="0">
              <a:solidFill>
                <a:srgbClr val="FF000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8345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B470A38-BC89-3BDB-797F-997EBFE452F0}"/>
              </a:ext>
            </a:extLst>
          </p:cNvPr>
          <p:cNvSpPr txBox="1"/>
          <p:nvPr/>
        </p:nvSpPr>
        <p:spPr>
          <a:xfrm>
            <a:off x="953001" y="1860050"/>
            <a:ext cx="10029082" cy="3508653"/>
          </a:xfrm>
          <a:prstGeom prst="rect">
            <a:avLst/>
          </a:prstGeom>
          <a:noFill/>
        </p:spPr>
        <p:txBody>
          <a:bodyPr wrap="square" lIns="0" tIns="0" rIns="0" bIns="0" rtlCol="0">
            <a:spAutoFit/>
          </a:bodyPr>
          <a:lstStyle/>
          <a:p>
            <a:pPr marL="457200" indent="-457200" algn="just" hangingPunct="0">
              <a:lnSpc>
                <a:spcPct val="100000"/>
              </a:lnSpc>
              <a:buFont typeface="+mj-lt"/>
              <a:buAutoNum type="arabicPeriod"/>
            </a:pP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They</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are</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important</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in</a:t>
            </a:r>
            <a:r>
              <a:rPr lang="en-US" altLang="zh-CN" sz="2400" spc="2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many</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factors</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such</a:t>
            </a:r>
            <a:r>
              <a:rPr lang="en-US" altLang="zh-CN" sz="2400" spc="2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as</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used</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for</a:t>
            </a:r>
            <a:r>
              <a:rPr lang="en-US" altLang="zh-CN" sz="2400" spc="2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directly</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and</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indirectly</a:t>
            </a:r>
            <a:r>
              <a:rPr lang="en-US" altLang="zh-CN" sz="2400" spc="2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like</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by</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spc="34" dirty="0">
                <a:solidFill>
                  <a:srgbClr val="0C0C0C"/>
                </a:solidFill>
                <a:latin typeface="Times New Roman" panose="02020603050405020304" pitchFamily="18" charset="0"/>
                <a:ea typeface="Century Gothic"/>
                <a:cs typeface="Times New Roman" panose="02020603050405020304" pitchFamily="18" charset="0"/>
              </a:rPr>
              <a:t>products</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and</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30" dirty="0">
                <a:solidFill>
                  <a:srgbClr val="0C0C0C"/>
                </a:solidFill>
                <a:latin typeface="Times New Roman" panose="02020603050405020304" pitchFamily="18" charset="0"/>
                <a:ea typeface="Century Gothic"/>
                <a:cs typeface="Times New Roman" panose="02020603050405020304" pitchFamily="18" charset="0"/>
              </a:rPr>
              <a:t>their</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40" dirty="0">
                <a:solidFill>
                  <a:srgbClr val="0C0C0C"/>
                </a:solidFill>
                <a:latin typeface="Times New Roman" panose="02020603050405020304" pitchFamily="18" charset="0"/>
                <a:ea typeface="Century Gothic"/>
                <a:cs typeface="Times New Roman" panose="02020603050405020304" pitchFamily="18" charset="0"/>
              </a:rPr>
              <a:t>by</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34" dirty="0">
                <a:solidFill>
                  <a:srgbClr val="0C0C0C"/>
                </a:solidFill>
                <a:latin typeface="Times New Roman" panose="02020603050405020304" pitchFamily="18" charset="0"/>
                <a:ea typeface="Century Gothic"/>
                <a:cs typeface="Times New Roman" panose="02020603050405020304" pitchFamily="18" charset="0"/>
              </a:rPr>
              <a:t>products</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50" dirty="0">
                <a:solidFill>
                  <a:srgbClr val="0C0C0C"/>
                </a:solidFill>
                <a:latin typeface="Times New Roman" panose="02020603050405020304" pitchFamily="18" charset="0"/>
                <a:ea typeface="Century Gothic"/>
                <a:cs typeface="Times New Roman" panose="02020603050405020304" pitchFamily="18" charset="0"/>
              </a:rPr>
              <a:t>used</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30" dirty="0">
                <a:solidFill>
                  <a:srgbClr val="0C0C0C"/>
                </a:solidFill>
                <a:latin typeface="Times New Roman" panose="02020603050405020304" pitchFamily="18" charset="0"/>
                <a:ea typeface="Century Gothic"/>
                <a:cs typeface="Times New Roman" panose="02020603050405020304" pitchFamily="18" charset="0"/>
              </a:rPr>
              <a:t>for</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40" dirty="0">
                <a:solidFill>
                  <a:srgbClr val="0C0C0C"/>
                </a:solidFill>
                <a:latin typeface="Times New Roman" panose="02020603050405020304" pitchFamily="18" charset="0"/>
                <a:ea typeface="Century Gothic"/>
                <a:cs typeface="Times New Roman" panose="02020603050405020304" pitchFamily="18" charset="0"/>
              </a:rPr>
              <a:t>food</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44" dirty="0">
                <a:solidFill>
                  <a:srgbClr val="0C0C0C"/>
                </a:solidFill>
                <a:latin typeface="Times New Roman" panose="02020603050405020304" pitchFamily="18" charset="0"/>
                <a:ea typeface="Century Gothic"/>
                <a:cs typeface="Times New Roman" panose="02020603050405020304" pitchFamily="18" charset="0"/>
              </a:rPr>
              <a:t>and</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30" dirty="0">
                <a:solidFill>
                  <a:srgbClr val="0C0C0C"/>
                </a:solidFill>
                <a:latin typeface="Times New Roman" panose="02020603050405020304" pitchFamily="18" charset="0"/>
                <a:ea typeface="Century Gothic"/>
                <a:cs typeface="Times New Roman" panose="02020603050405020304" pitchFamily="18" charset="0"/>
              </a:rPr>
              <a:t>in</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50" dirty="0">
                <a:solidFill>
                  <a:srgbClr val="0C0C0C"/>
                </a:solidFill>
                <a:latin typeface="Times New Roman" panose="02020603050405020304" pitchFamily="18" charset="0"/>
                <a:ea typeface="Century Gothic"/>
                <a:cs typeface="Times New Roman" panose="02020603050405020304" pitchFamily="18" charset="0"/>
              </a:rPr>
              <a:t>many</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25" dirty="0">
                <a:solidFill>
                  <a:srgbClr val="0C0C0C"/>
                </a:solidFill>
                <a:latin typeface="Times New Roman" panose="02020603050405020304" pitchFamily="18" charset="0"/>
                <a:ea typeface="Century Gothic"/>
                <a:cs typeface="Times New Roman" panose="02020603050405020304" pitchFamily="18" charset="0"/>
              </a:rPr>
              <a:t>fields</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44" dirty="0">
                <a:solidFill>
                  <a:srgbClr val="0C0C0C"/>
                </a:solidFill>
                <a:latin typeface="Times New Roman" panose="02020603050405020304" pitchFamily="18" charset="0"/>
                <a:ea typeface="Century Gothic"/>
                <a:cs typeface="Times New Roman" panose="02020603050405020304" pitchFamily="18" charset="0"/>
              </a:rPr>
              <a:t>.</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4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40" dirty="0">
                <a:solidFill>
                  <a:srgbClr val="0C0C0C"/>
                </a:solidFill>
                <a:latin typeface="Times New Roman" panose="02020603050405020304" pitchFamily="18" charset="0"/>
                <a:ea typeface="Century Gothic"/>
                <a:cs typeface="Times New Roman" panose="02020603050405020304" pitchFamily="18" charset="0"/>
              </a:rPr>
              <a:t>waste</a:t>
            </a:r>
            <a:r>
              <a:rPr lang="en-US" altLang="zh-CN" sz="2400" spc="20" dirty="0">
                <a:solidFill>
                  <a:srgbClr val="0C0C0C"/>
                </a:solidFill>
                <a:latin typeface="Times New Roman" panose="02020603050405020304" pitchFamily="18" charset="0"/>
                <a:cs typeface="Times New Roman" panose="02020603050405020304" pitchFamily="18" charset="0"/>
              </a:rPr>
              <a:t> </a:t>
            </a:r>
            <a:r>
              <a:rPr lang="en-US" altLang="zh-CN" sz="2400" spc="34" dirty="0">
                <a:solidFill>
                  <a:srgbClr val="0C0C0C"/>
                </a:solidFill>
                <a:latin typeface="Times New Roman" panose="02020603050405020304" pitchFamily="18" charset="0"/>
                <a:ea typeface="Century Gothic"/>
                <a:cs typeface="Times New Roman" panose="02020603050405020304" pitchFamily="18" charset="0"/>
              </a:rPr>
              <a:t>of</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cattle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is</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treated</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as</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bio</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waste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and</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can</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be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used</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for</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generate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bio</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energy.</a:t>
            </a:r>
          </a:p>
          <a:p>
            <a:pPr marL="457200" indent="-457200" algn="just" hangingPunct="0">
              <a:lnSpc>
                <a:spcPct val="100000"/>
              </a:lnSpc>
              <a:buFont typeface="+mj-lt"/>
              <a:buAutoNum type="arabicPeriod"/>
            </a:pPr>
            <a:r>
              <a:rPr lang="en-US" altLang="zh-CN" sz="2400" spc="104"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89" dirty="0">
                <a:solidFill>
                  <a:srgbClr val="0C0C0C"/>
                </a:solidFill>
                <a:latin typeface="Times New Roman" panose="02020603050405020304" pitchFamily="18" charset="0"/>
                <a:ea typeface="Century Gothic"/>
                <a:cs typeface="Times New Roman" panose="02020603050405020304" pitchFamily="18" charset="0"/>
              </a:rPr>
              <a:t>cattle</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120" dirty="0">
                <a:solidFill>
                  <a:srgbClr val="0C0C0C"/>
                </a:solidFill>
                <a:latin typeface="Times New Roman" panose="02020603050405020304" pitchFamily="18" charset="0"/>
                <a:ea typeface="Century Gothic"/>
                <a:cs typeface="Times New Roman" panose="02020603050405020304" pitchFamily="18" charset="0"/>
              </a:rPr>
              <a:t>by</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100" dirty="0">
                <a:solidFill>
                  <a:srgbClr val="0C0C0C"/>
                </a:solidFill>
                <a:latin typeface="Times New Roman" panose="02020603050405020304" pitchFamily="18" charset="0"/>
                <a:ea typeface="Century Gothic"/>
                <a:cs typeface="Times New Roman" panose="02020603050405020304" pitchFamily="18" charset="0"/>
              </a:rPr>
              <a:t>products</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110" dirty="0">
                <a:solidFill>
                  <a:srgbClr val="0C0C0C"/>
                </a:solidFill>
                <a:latin typeface="Times New Roman" panose="02020603050405020304" pitchFamily="18" charset="0"/>
                <a:ea typeface="Century Gothic"/>
                <a:cs typeface="Times New Roman" panose="02020603050405020304" pitchFamily="18" charset="0"/>
              </a:rPr>
              <a:t>are</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100" dirty="0">
                <a:solidFill>
                  <a:srgbClr val="0C0C0C"/>
                </a:solidFill>
                <a:latin typeface="Times New Roman" panose="02020603050405020304" pitchFamily="18" charset="0"/>
                <a:ea typeface="Century Gothic"/>
                <a:cs typeface="Times New Roman" panose="02020603050405020304" pitchFamily="18" charset="0"/>
              </a:rPr>
              <a:t>immunity</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100" dirty="0">
                <a:solidFill>
                  <a:srgbClr val="0C0C0C"/>
                </a:solidFill>
                <a:latin typeface="Times New Roman" panose="02020603050405020304" pitchFamily="18" charset="0"/>
                <a:ea typeface="Century Gothic"/>
                <a:cs typeface="Times New Roman" panose="02020603050405020304" pitchFamily="18" charset="0"/>
              </a:rPr>
              <a:t>boosters</a:t>
            </a:r>
            <a:r>
              <a:rPr lang="en-US" altLang="zh-CN" sz="2400" spc="60" dirty="0">
                <a:solidFill>
                  <a:srgbClr val="0C0C0C"/>
                </a:solidFill>
                <a:latin typeface="Times New Roman" panose="02020603050405020304" pitchFamily="18" charset="0"/>
                <a:ea typeface="Century Gothic"/>
                <a:cs typeface="Times New Roman" panose="02020603050405020304" pitchFamily="18" charset="0"/>
              </a:rPr>
              <a:t>.</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104"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110" dirty="0">
                <a:solidFill>
                  <a:srgbClr val="0C0C0C"/>
                </a:solidFill>
                <a:latin typeface="Times New Roman" panose="02020603050405020304" pitchFamily="18" charset="0"/>
                <a:ea typeface="Century Gothic"/>
                <a:cs typeface="Times New Roman" panose="02020603050405020304" pitchFamily="18" charset="0"/>
              </a:rPr>
              <a:t>most</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94" dirty="0">
                <a:solidFill>
                  <a:srgbClr val="0C0C0C"/>
                </a:solidFill>
                <a:latin typeface="Times New Roman" panose="02020603050405020304" pitchFamily="18" charset="0"/>
                <a:ea typeface="Century Gothic"/>
                <a:cs typeface="Times New Roman" panose="02020603050405020304" pitchFamily="18" charset="0"/>
              </a:rPr>
              <a:t>of</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69" dirty="0">
                <a:solidFill>
                  <a:srgbClr val="0C0C0C"/>
                </a:solidFill>
                <a:latin typeface="Times New Roman" panose="02020603050405020304" pitchFamily="18" charset="0"/>
                <a:ea typeface="Century Gothic"/>
                <a:cs typeface="Times New Roman" panose="02020603050405020304" pitchFamily="18" charset="0"/>
              </a:rPr>
              <a:t>all</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is</a:t>
            </a:r>
            <a:r>
              <a:rPr lang="en-US" altLang="zh-CN" sz="2400" spc="55" dirty="0">
                <a:solidFill>
                  <a:srgbClr val="0C0C0C"/>
                </a:solidFill>
                <a:latin typeface="Times New Roman" panose="02020603050405020304" pitchFamily="18" charset="0"/>
                <a:cs typeface="Times New Roman" panose="02020603050405020304" pitchFamily="18" charset="0"/>
              </a:rPr>
              <a:t> </a:t>
            </a:r>
            <a:r>
              <a:rPr lang="en-US" altLang="zh-CN" sz="2400" spc="50" dirty="0">
                <a:solidFill>
                  <a:srgbClr val="0C0C0C"/>
                </a:solidFill>
                <a:latin typeface="Times New Roman" panose="02020603050405020304" pitchFamily="18" charset="0"/>
                <a:ea typeface="Century Gothic"/>
                <a:cs typeface="Times New Roman" panose="02020603050405020304" pitchFamily="18" charset="0"/>
              </a:rPr>
              <a:t>it</a:t>
            </a:r>
            <a:r>
              <a:rPr lang="en-US" altLang="zh-CN" sz="2400" spc="50" dirty="0">
                <a:solidFill>
                  <a:srgbClr val="0C0C0C"/>
                </a:solidFill>
                <a:latin typeface="Times New Roman" panose="02020603050405020304" pitchFamily="18" charset="0"/>
                <a:cs typeface="Times New Roman" panose="02020603050405020304" pitchFamily="18" charset="0"/>
              </a:rPr>
              <a:t> </a:t>
            </a:r>
            <a:r>
              <a:rPr lang="en-US" altLang="zh-CN" sz="2400" spc="135" dirty="0">
                <a:solidFill>
                  <a:srgbClr val="0C0C0C"/>
                </a:solidFill>
                <a:latin typeface="Times New Roman" panose="02020603050405020304" pitchFamily="18" charset="0"/>
                <a:ea typeface="Century Gothic"/>
                <a:cs typeface="Times New Roman" panose="02020603050405020304" pitchFamily="18" charset="0"/>
              </a:rPr>
              <a:t>a</a:t>
            </a:r>
            <a:r>
              <a:rPr lang="en-US" altLang="zh-CN" sz="2400" spc="64" dirty="0">
                <a:solidFill>
                  <a:srgbClr val="0C0C0C"/>
                </a:solidFill>
                <a:latin typeface="Times New Roman" panose="02020603050405020304" pitchFamily="18" charset="0"/>
                <a:cs typeface="Times New Roman" panose="02020603050405020304" pitchFamily="18" charset="0"/>
              </a:rPr>
              <a:t> </a:t>
            </a:r>
            <a:r>
              <a:rPr lang="en-US" altLang="zh-CN" sz="2400" spc="104" dirty="0">
                <a:solidFill>
                  <a:srgbClr val="0C0C0C"/>
                </a:solidFill>
                <a:latin typeface="Times New Roman" panose="02020603050405020304" pitchFamily="18" charset="0"/>
                <a:ea typeface="Century Gothic"/>
                <a:cs typeface="Times New Roman" panose="02020603050405020304" pitchFamily="18" charset="0"/>
              </a:rPr>
              <a:t>major </a:t>
            </a:r>
            <a:r>
              <a:rPr lang="en-US" altLang="zh-CN" sz="2400" spc="80" dirty="0">
                <a:solidFill>
                  <a:srgbClr val="0C0C0C"/>
                </a:solidFill>
                <a:latin typeface="Times New Roman" panose="02020603050405020304" pitchFamily="18" charset="0"/>
                <a:ea typeface="Century Gothic"/>
                <a:cs typeface="Times New Roman" panose="02020603050405020304" pitchFamily="18" charset="0"/>
              </a:rPr>
              <a:t>income</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80" dirty="0">
                <a:solidFill>
                  <a:srgbClr val="0C0C0C"/>
                </a:solidFill>
                <a:latin typeface="Times New Roman" panose="02020603050405020304" pitchFamily="18" charset="0"/>
                <a:ea typeface="Century Gothic"/>
                <a:cs typeface="Times New Roman" panose="02020603050405020304" pitchFamily="18" charset="0"/>
              </a:rPr>
              <a:t>aspect</a:t>
            </a:r>
            <a:r>
              <a:rPr lang="en-US" altLang="zh-CN" sz="2400" spc="40" dirty="0">
                <a:solidFill>
                  <a:srgbClr val="0C0C0C"/>
                </a:solidFill>
                <a:latin typeface="Times New Roman" panose="02020603050405020304" pitchFamily="18" charset="0"/>
                <a:ea typeface="Century Gothic"/>
                <a:cs typeface="Times New Roman" panose="02020603050405020304" pitchFamily="18" charset="0"/>
              </a:rPr>
              <a:t>.</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89" dirty="0">
                <a:solidFill>
                  <a:srgbClr val="0C0C0C"/>
                </a:solidFill>
                <a:latin typeface="Times New Roman" panose="02020603050405020304" pitchFamily="18" charset="0"/>
                <a:ea typeface="Century Gothic"/>
                <a:cs typeface="Times New Roman" panose="02020603050405020304" pitchFamily="18" charset="0"/>
              </a:rPr>
              <a:t>Many</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60" dirty="0">
                <a:solidFill>
                  <a:srgbClr val="0C0C0C"/>
                </a:solidFill>
                <a:latin typeface="Times New Roman" panose="02020603050405020304" pitchFamily="18" charset="0"/>
                <a:ea typeface="Century Gothic"/>
                <a:cs typeface="Times New Roman" panose="02020603050405020304" pitchFamily="18" charset="0"/>
              </a:rPr>
              <a:t>families</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80" dirty="0">
                <a:solidFill>
                  <a:srgbClr val="0C0C0C"/>
                </a:solidFill>
                <a:latin typeface="Times New Roman" panose="02020603050405020304" pitchFamily="18" charset="0"/>
                <a:ea typeface="Century Gothic"/>
                <a:cs typeface="Times New Roman" panose="02020603050405020304" pitchFamily="18" charset="0"/>
              </a:rPr>
              <a:t>which</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lives</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in</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55" dirty="0">
                <a:solidFill>
                  <a:srgbClr val="0C0C0C"/>
                </a:solidFill>
                <a:latin typeface="Times New Roman" panose="02020603050405020304" pitchFamily="18" charset="0"/>
                <a:ea typeface="Century Gothic"/>
                <a:cs typeface="Times New Roman" panose="02020603050405020304" pitchFamily="18" charset="0"/>
              </a:rPr>
              <a:t>rural</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75" dirty="0">
                <a:solidFill>
                  <a:srgbClr val="0C0C0C"/>
                </a:solidFill>
                <a:latin typeface="Times New Roman" panose="02020603050405020304" pitchFamily="18" charset="0"/>
                <a:ea typeface="Century Gothic"/>
                <a:cs typeface="Times New Roman" panose="02020603050405020304" pitchFamily="18" charset="0"/>
              </a:rPr>
              <a:t>areas</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89" dirty="0">
                <a:solidFill>
                  <a:srgbClr val="0C0C0C"/>
                </a:solidFill>
                <a:latin typeface="Times New Roman" panose="02020603050405020304" pitchFamily="18" charset="0"/>
                <a:ea typeface="Century Gothic"/>
                <a:cs typeface="Times New Roman" panose="02020603050405020304" pitchFamily="18" charset="0"/>
              </a:rPr>
              <a:t>depend</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89" dirty="0">
                <a:solidFill>
                  <a:srgbClr val="0C0C0C"/>
                </a:solidFill>
                <a:latin typeface="Times New Roman" panose="02020603050405020304" pitchFamily="18" charset="0"/>
                <a:ea typeface="Century Gothic"/>
                <a:cs typeface="Times New Roman" panose="02020603050405020304" pitchFamily="18" charset="0"/>
              </a:rPr>
              <a:t>on</a:t>
            </a:r>
            <a:r>
              <a:rPr lang="en-US" altLang="zh-CN" sz="2400" spc="40" dirty="0">
                <a:solidFill>
                  <a:srgbClr val="0C0C0C"/>
                </a:solidFill>
                <a:latin typeface="Times New Roman" panose="02020603050405020304" pitchFamily="18" charset="0"/>
                <a:cs typeface="Times New Roman" panose="02020603050405020304" pitchFamily="18" charset="0"/>
              </a:rPr>
              <a:t> </a:t>
            </a:r>
            <a:r>
              <a:rPr lang="en-US" altLang="zh-CN" sz="2400" spc="69" dirty="0">
                <a:solidFill>
                  <a:srgbClr val="0C0C0C"/>
                </a:solidFill>
                <a:latin typeface="Times New Roman" panose="02020603050405020304" pitchFamily="18" charset="0"/>
                <a:ea typeface="Century Gothic"/>
                <a:cs typeface="Times New Roman" panose="02020603050405020304" pitchFamily="18" charset="0"/>
              </a:rPr>
              <a:t>these</a:t>
            </a:r>
            <a:r>
              <a:rPr lang="en-US" altLang="zh-CN" sz="2400" spc="34" dirty="0">
                <a:solidFill>
                  <a:srgbClr val="0C0C0C"/>
                </a:solidFill>
                <a:latin typeface="Times New Roman" panose="02020603050405020304" pitchFamily="18" charset="0"/>
                <a:cs typeface="Times New Roman" panose="02020603050405020304" pitchFamily="18" charset="0"/>
              </a:rPr>
              <a:t> </a:t>
            </a:r>
            <a:r>
              <a:rPr lang="en-US" altLang="zh-CN" sz="2400" spc="60" dirty="0">
                <a:solidFill>
                  <a:srgbClr val="0C0C0C"/>
                </a:solidFill>
                <a:latin typeface="Times New Roman" panose="02020603050405020304" pitchFamily="18" charset="0"/>
                <a:ea typeface="Century Gothic"/>
                <a:cs typeface="Times New Roman" panose="02020603050405020304" pitchFamily="18" charset="0"/>
              </a:rPr>
              <a:t>for</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income,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food</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and</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on</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many</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other</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various</a:t>
            </a:r>
            <a:r>
              <a:rPr lang="en-US" altLang="zh-CN" sz="2400" spc="3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factors.</a:t>
            </a:r>
          </a:p>
          <a:p>
            <a:pPr marL="342900" indent="-342900" algn="just">
              <a:lnSpc>
                <a:spcPct val="100000"/>
              </a:lnSpc>
              <a:buAutoNum type="arabicPeriod" startAt="2"/>
              <a:tabLst>
                <a:tab pos="1442034" algn="l"/>
              </a:tabLst>
            </a:pPr>
            <a:endParaRPr lang="en-US" altLang="zh-CN" sz="2000" spc="104" dirty="0">
              <a:solidFill>
                <a:srgbClr val="0C0C0C"/>
              </a:solidFill>
              <a:latin typeface="Times New Roman" panose="02020603050405020304" pitchFamily="18" charset="0"/>
              <a:ea typeface="Century Gothic"/>
              <a:cs typeface="Times New Roman" panose="02020603050405020304" pitchFamily="18" charset="0"/>
            </a:endParaRPr>
          </a:p>
          <a:p>
            <a:pPr algn="just"/>
            <a:endParaRPr lang="en-IN" sz="2000" dirty="0"/>
          </a:p>
          <a:p>
            <a:pPr marL="457200" indent="-457200" algn="just" hangingPunct="0">
              <a:lnSpc>
                <a:spcPct val="100000"/>
              </a:lnSpc>
              <a:buFont typeface="+mj-lt"/>
              <a:buAutoNum type="arabicPeriod"/>
            </a:pPr>
            <a:endParaRPr lang="en-US" altLang="zh-CN" sz="2000" dirty="0">
              <a:solidFill>
                <a:srgbClr val="0C0C0C"/>
              </a:solidFill>
              <a:latin typeface="Times New Roman" panose="02020603050405020304" pitchFamily="18" charset="0"/>
              <a:ea typeface="Century Gothic"/>
              <a:cs typeface="Times New Roman" panose="02020603050405020304" pitchFamily="18" charset="0"/>
            </a:endParaRPr>
          </a:p>
        </p:txBody>
      </p:sp>
      <p:sp>
        <p:nvSpPr>
          <p:cNvPr id="3" name="TextBox 5">
            <a:extLst>
              <a:ext uri="{FF2B5EF4-FFF2-40B4-BE49-F238E27FC236}">
                <a16:creationId xmlns:a16="http://schemas.microsoft.com/office/drawing/2014/main" id="{D81247E4-980E-552A-756A-73CB30D59185}"/>
              </a:ext>
            </a:extLst>
          </p:cNvPr>
          <p:cNvSpPr txBox="1"/>
          <p:nvPr/>
        </p:nvSpPr>
        <p:spPr>
          <a:xfrm>
            <a:off x="1573710" y="552293"/>
            <a:ext cx="6122490" cy="999376"/>
          </a:xfrm>
          <a:prstGeom prst="rect">
            <a:avLst/>
          </a:prstGeom>
          <a:noFill/>
        </p:spPr>
        <p:txBody>
          <a:bodyPr wrap="square" lIns="0" tIns="0" rIns="0" bIns="0" rtlCol="0">
            <a:spAutoFit/>
          </a:bodyPr>
          <a:lstStyle/>
          <a:p>
            <a:pPr marL="0">
              <a:lnSpc>
                <a:spcPct val="101666"/>
              </a:lnSpc>
            </a:pPr>
            <a:r>
              <a:rPr lang="en-US" altLang="zh-CN" sz="2800" spc="-5" dirty="0">
                <a:solidFill>
                  <a:srgbClr val="BF0000"/>
                </a:solidFill>
                <a:latin typeface="Times New Roman" panose="02020603050405020304" pitchFamily="18" charset="0"/>
                <a:ea typeface="Century Gothic"/>
                <a:cs typeface="Times New Roman" panose="02020603050405020304" pitchFamily="18" charset="0"/>
              </a:rPr>
              <a:t>ABSTRA</a:t>
            </a:r>
            <a:r>
              <a:rPr lang="en-US" altLang="zh-CN" sz="2800" dirty="0">
                <a:solidFill>
                  <a:srgbClr val="BF0000"/>
                </a:solidFill>
                <a:latin typeface="Times New Roman" panose="02020603050405020304" pitchFamily="18" charset="0"/>
                <a:ea typeface="Century Gothic"/>
                <a:cs typeface="Times New Roman" panose="02020603050405020304" pitchFamily="18" charset="0"/>
              </a:rPr>
              <a:t>CT:</a:t>
            </a:r>
          </a:p>
          <a:p>
            <a:pPr>
              <a:lnSpc>
                <a:spcPts val="1569"/>
              </a:lnSpc>
            </a:pPr>
            <a:endParaRPr lang="en-US" sz="2400" dirty="0">
              <a:latin typeface="Times New Roman" panose="02020603050405020304" pitchFamily="18" charset="0"/>
              <a:cs typeface="Times New Roman" panose="02020603050405020304" pitchFamily="18" charset="0"/>
            </a:endParaRPr>
          </a:p>
          <a:p>
            <a:pPr marL="0" indent="274929">
              <a:lnSpc>
                <a:spcPct val="101666"/>
              </a:lnSpc>
            </a:pPr>
            <a:r>
              <a:rPr lang="en-US" altLang="zh-CN" sz="2400" dirty="0">
                <a:solidFill>
                  <a:srgbClr val="0C0C0C"/>
                </a:solidFill>
                <a:latin typeface="Times New Roman" panose="02020603050405020304" pitchFamily="18" charset="0"/>
                <a:ea typeface="Century Gothic"/>
                <a:cs typeface="Times New Roman" panose="02020603050405020304" pitchFamily="18" charset="0"/>
              </a:rPr>
              <a:t>Cattles</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are</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very</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important</a:t>
            </a:r>
            <a:r>
              <a:rPr lang="en-US" altLang="zh-CN" sz="2400"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economical</a:t>
            </a:r>
            <a:r>
              <a:rPr lang="en-US" altLang="zh-CN" sz="2400" spc="-64" dirty="0">
                <a:solidFill>
                  <a:srgbClr val="0C0C0C"/>
                </a:solidFill>
                <a:latin typeface="Times New Roman" panose="02020603050405020304" pitchFamily="18" charset="0"/>
                <a:cs typeface="Times New Roman" panose="02020603050405020304" pitchFamily="18" charset="0"/>
              </a:rPr>
              <a:t> </a:t>
            </a:r>
            <a:r>
              <a:rPr lang="en-US" altLang="zh-CN" sz="2400" dirty="0">
                <a:solidFill>
                  <a:srgbClr val="0C0C0C"/>
                </a:solidFill>
                <a:latin typeface="Times New Roman" panose="02020603050405020304" pitchFamily="18" charset="0"/>
                <a:ea typeface="Century Gothic"/>
                <a:cs typeface="Times New Roman" panose="02020603050405020304" pitchFamily="18" charset="0"/>
              </a:rPr>
              <a:t>aspects</a:t>
            </a:r>
            <a:r>
              <a:rPr lang="en-US" altLang="zh-CN" sz="1600" dirty="0">
                <a:solidFill>
                  <a:srgbClr val="0C0C0C"/>
                </a:solidFill>
                <a:latin typeface="Times New Roman" panose="02020603050405020304" pitchFamily="18" charset="0"/>
                <a:ea typeface="Century Gothic"/>
                <a:cs typeface="Times New Roman" panose="02020603050405020304" pitchFamily="18" charset="0"/>
              </a:rPr>
              <a:t>.</a:t>
            </a:r>
          </a:p>
        </p:txBody>
      </p:sp>
    </p:spTree>
    <p:extLst>
      <p:ext uri="{BB962C8B-B14F-4D97-AF65-F5344CB8AC3E}">
        <p14:creationId xmlns:p14="http://schemas.microsoft.com/office/powerpoint/2010/main" val="57336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a:extLst>
              <a:ext uri="{FF2B5EF4-FFF2-40B4-BE49-F238E27FC236}">
                <a16:creationId xmlns:a16="http://schemas.microsoft.com/office/drawing/2014/main" id="{79A11F56-A99E-4642-9525-B6835C67D609}"/>
              </a:ext>
            </a:extLst>
          </p:cNvPr>
          <p:cNvSpPr txBox="1"/>
          <p:nvPr/>
        </p:nvSpPr>
        <p:spPr>
          <a:xfrm>
            <a:off x="1158241" y="856568"/>
            <a:ext cx="9357122" cy="5499904"/>
          </a:xfrm>
          <a:prstGeom prst="rect">
            <a:avLst/>
          </a:prstGeom>
          <a:noFill/>
        </p:spPr>
        <p:txBody>
          <a:bodyPr wrap="square" lIns="0" tIns="0" rIns="0" bIns="0" rtlCol="0">
            <a:spAutoFit/>
          </a:bodyPr>
          <a:lstStyle/>
          <a:p>
            <a:pPr marL="0">
              <a:lnSpc>
                <a:spcPct val="102083"/>
              </a:lnSpc>
            </a:pPr>
            <a:r>
              <a:rPr lang="en-US" altLang="zh-CN" sz="2000" dirty="0">
                <a:solidFill>
                  <a:srgbClr val="FE0000"/>
                </a:solidFill>
                <a:latin typeface="Times New Roman" panose="02020603050405020304" pitchFamily="18" charset="0"/>
                <a:ea typeface="Century Gothic"/>
                <a:cs typeface="Times New Roman" panose="02020603050405020304" pitchFamily="18" charset="0"/>
              </a:rPr>
              <a:t>EXISTING</a:t>
            </a:r>
            <a:r>
              <a:rPr lang="en-US" altLang="zh-CN" sz="2000" spc="5" dirty="0">
                <a:solidFill>
                  <a:srgbClr val="FE0000"/>
                </a:solidFill>
                <a:latin typeface="Times New Roman" panose="02020603050405020304" pitchFamily="18" charset="0"/>
                <a:cs typeface="Times New Roman" panose="02020603050405020304" pitchFamily="18" charset="0"/>
              </a:rPr>
              <a:t> </a:t>
            </a:r>
            <a:r>
              <a:rPr lang="en-US" altLang="zh-CN" sz="2000" dirty="0">
                <a:solidFill>
                  <a:srgbClr val="FE0000"/>
                </a:solidFill>
                <a:latin typeface="Times New Roman" panose="02020603050405020304" pitchFamily="18" charset="0"/>
                <a:ea typeface="Century Gothic"/>
                <a:cs typeface="Times New Roman" panose="02020603050405020304" pitchFamily="18" charset="0"/>
              </a:rPr>
              <a:t>SOLUTIONS</a:t>
            </a:r>
          </a:p>
          <a:p>
            <a:pPr>
              <a:lnSpc>
                <a:spcPts val="1000"/>
              </a:lnSpc>
            </a:pPr>
            <a:endParaRPr lang="en-US" sz="2000" dirty="0">
              <a:latin typeface="Times New Roman" panose="02020603050405020304" pitchFamily="18" charset="0"/>
              <a:cs typeface="Times New Roman" panose="02020603050405020304" pitchFamily="18" charset="0"/>
            </a:endParaRPr>
          </a:p>
          <a:p>
            <a:pPr>
              <a:lnSpc>
                <a:spcPts val="1000"/>
              </a:lnSpc>
            </a:pPr>
            <a:endParaRPr lang="en-US" sz="2000" dirty="0">
              <a:latin typeface="Times New Roman" panose="02020603050405020304" pitchFamily="18" charset="0"/>
              <a:cs typeface="Times New Roman" panose="02020603050405020304" pitchFamily="18" charset="0"/>
            </a:endParaRPr>
          </a:p>
          <a:p>
            <a:pPr>
              <a:lnSpc>
                <a:spcPts val="1660"/>
              </a:lnSpc>
            </a:pPr>
            <a:endParaRPr lang="en-US" sz="2000" dirty="0">
              <a:latin typeface="Times New Roman" panose="02020603050405020304" pitchFamily="18" charset="0"/>
              <a:cs typeface="Times New Roman" panose="02020603050405020304" pitchFamily="18" charset="0"/>
            </a:endParaRPr>
          </a:p>
          <a:p>
            <a:pPr marL="342900" indent="-342900">
              <a:lnSpc>
                <a:spcPct val="102083"/>
              </a:lnSpc>
              <a:buFont typeface="Wingdings" panose="05000000000000000000" pitchFamily="2" charset="2"/>
              <a:buChar char="▪"/>
            </a:pPr>
            <a:r>
              <a:rPr lang="en-US" altLang="zh-CN" sz="2000" dirty="0">
                <a:solidFill>
                  <a:srgbClr val="0C0C0C"/>
                </a:solidFill>
                <a:latin typeface="Times New Roman" panose="02020603050405020304" pitchFamily="18" charset="0"/>
                <a:ea typeface="Century Gothic"/>
                <a:cs typeface="Times New Roman" panose="02020603050405020304" pitchFamily="18" charset="0"/>
              </a:rPr>
              <a:t>Highly</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sophisticated</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fences</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are</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arranged</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around</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sheds.</a:t>
            </a:r>
          </a:p>
          <a:p>
            <a:pPr marL="342900" indent="-342900">
              <a:lnSpc>
                <a:spcPct val="102083"/>
              </a:lnSpc>
              <a:buFont typeface="Wingdings" panose="05000000000000000000" pitchFamily="2" charset="2"/>
              <a:buChar char="▪"/>
            </a:pPr>
            <a:endParaRPr lang="en-US" altLang="zh-CN" sz="2000" dirty="0">
              <a:solidFill>
                <a:srgbClr val="0C0C0C"/>
              </a:solidFill>
              <a:latin typeface="Times New Roman" panose="02020603050405020304" pitchFamily="18" charset="0"/>
              <a:ea typeface="Century Gothic"/>
              <a:cs typeface="Times New Roman" panose="02020603050405020304" pitchFamily="18" charset="0"/>
            </a:endParaRPr>
          </a:p>
          <a:p>
            <a:pPr>
              <a:lnSpc>
                <a:spcPts val="939"/>
              </a:lnSpc>
            </a:pPr>
            <a:endParaRPr lang="en-US" sz="2000" dirty="0">
              <a:latin typeface="Times New Roman" panose="02020603050405020304" pitchFamily="18" charset="0"/>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899" indent="-342899" hangingPunct="0">
              <a:lnSpc>
                <a:spcPct val="100000"/>
              </a:lnSpc>
            </a:pPr>
            <a:endParaRPr lang="en-US" altLang="zh-CN" sz="2000" dirty="0">
              <a:solidFill>
                <a:srgbClr val="E68511"/>
              </a:solidFill>
              <a:latin typeface="Times New Roman" panose="02020603050405020304" pitchFamily="18" charset="0"/>
              <a:ea typeface="Wingdings"/>
              <a:cs typeface="Times New Roman" panose="02020603050405020304" pitchFamily="18" charset="0"/>
            </a:endParaRPr>
          </a:p>
          <a:p>
            <a:pPr marL="342900" indent="-342900" hangingPunct="0">
              <a:lnSpc>
                <a:spcPct val="100000"/>
              </a:lnSpc>
              <a:buFont typeface="Wingdings" panose="05000000000000000000" pitchFamily="2" charset="2"/>
              <a:buChar char="▪"/>
            </a:pPr>
            <a:r>
              <a:rPr lang="en-US" altLang="zh-CN" sz="2000" dirty="0">
                <a:solidFill>
                  <a:srgbClr val="0C0C0C"/>
                </a:solidFill>
                <a:latin typeface="Times New Roman" panose="02020603050405020304" pitchFamily="18" charset="0"/>
                <a:ea typeface="Century Gothic"/>
                <a:cs typeface="Times New Roman" panose="02020603050405020304" pitchFamily="18" charset="0"/>
              </a:rPr>
              <a:t>By</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GPS</a:t>
            </a:r>
            <a:r>
              <a:rPr lang="en-US" altLang="zh-CN" sz="2000" spc="-2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and</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GPRS</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sensors</a:t>
            </a:r>
            <a:r>
              <a:rPr lang="en-US" altLang="zh-CN" sz="2000" spc="-2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shepherd</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gets</a:t>
            </a:r>
            <a:r>
              <a:rPr lang="en-US" altLang="zh-CN" sz="2000" spc="-2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the</a:t>
            </a:r>
            <a:r>
              <a:rPr lang="en-US" altLang="zh-CN" sz="2000" spc="-2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notification</a:t>
            </a:r>
            <a:r>
              <a:rPr lang="en-US" altLang="zh-CN" sz="2000" spc="-2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to</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his</a:t>
            </a:r>
            <a:r>
              <a:rPr lang="en-US" altLang="zh-CN" sz="200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mobile</a:t>
            </a:r>
            <a:r>
              <a:rPr lang="en-US" altLang="zh-CN" sz="200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through</a:t>
            </a:r>
            <a:r>
              <a:rPr lang="en-US" altLang="zh-CN" sz="200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satellite</a:t>
            </a:r>
            <a:r>
              <a:rPr lang="en-US" altLang="zh-CN" sz="2000" spc="1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technology.</a:t>
            </a:r>
          </a:p>
          <a:p>
            <a:pPr hangingPunct="0">
              <a:lnSpc>
                <a:spcPct val="100000"/>
              </a:lnSpc>
            </a:pPr>
            <a:endParaRPr lang="en-US" altLang="zh-CN" sz="2000" dirty="0">
              <a:solidFill>
                <a:srgbClr val="0C0C0C"/>
              </a:solidFill>
              <a:latin typeface="Times New Roman" panose="02020603050405020304" pitchFamily="18" charset="0"/>
              <a:ea typeface="Century Gothic"/>
              <a:cs typeface="Times New Roman" panose="02020603050405020304" pitchFamily="18" charset="0"/>
            </a:endParaRPr>
          </a:p>
          <a:p>
            <a:pPr>
              <a:lnSpc>
                <a:spcPts val="1010"/>
              </a:lnSpc>
            </a:pPr>
            <a:endParaRPr lang="en-US" sz="2000" dirty="0">
              <a:latin typeface="Times New Roman" panose="02020603050405020304" pitchFamily="18" charset="0"/>
              <a:cs typeface="Times New Roman" panose="02020603050405020304" pitchFamily="18" charset="0"/>
            </a:endParaRPr>
          </a:p>
          <a:p>
            <a:pPr>
              <a:lnSpc>
                <a:spcPts val="914"/>
              </a:lnSpc>
            </a:pPr>
            <a:endParaRPr lang="en-US" sz="2000" dirty="0">
              <a:latin typeface="Times New Roman" panose="02020603050405020304" pitchFamily="18" charset="0"/>
              <a:cs typeface="Times New Roman" panose="02020603050405020304" pitchFamily="18" charset="0"/>
            </a:endParaRPr>
          </a:p>
        </p:txBody>
      </p:sp>
      <p:pic>
        <p:nvPicPr>
          <p:cNvPr id="3" name="Content Placeholder 3" descr="WhatsApp Image 2022-04-04 at 8.16.01 PM">
            <a:extLst>
              <a:ext uri="{FF2B5EF4-FFF2-40B4-BE49-F238E27FC236}">
                <a16:creationId xmlns:a16="http://schemas.microsoft.com/office/drawing/2014/main" id="{F2B5A1DE-5A2C-92EC-DA70-B85BE49FF579}"/>
              </a:ext>
            </a:extLst>
          </p:cNvPr>
          <p:cNvPicPr>
            <a:picLocks noGrp="1" noChangeAspect="1"/>
          </p:cNvPicPr>
          <p:nvPr/>
        </p:nvPicPr>
        <p:blipFill>
          <a:blip r:embed="rId2"/>
          <a:stretch>
            <a:fillRect/>
          </a:stretch>
        </p:blipFill>
        <p:spPr>
          <a:xfrm>
            <a:off x="3133934" y="2209021"/>
            <a:ext cx="4285656" cy="2713499"/>
          </a:xfrm>
          <a:prstGeom prst="rect">
            <a:avLst/>
          </a:prstGeom>
        </p:spPr>
      </p:pic>
    </p:spTree>
    <p:extLst>
      <p:ext uri="{BB962C8B-B14F-4D97-AF65-F5344CB8AC3E}">
        <p14:creationId xmlns:p14="http://schemas.microsoft.com/office/powerpoint/2010/main" val="227691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8D2DF-13E4-8766-CF93-0943F9BF266D}"/>
              </a:ext>
            </a:extLst>
          </p:cNvPr>
          <p:cNvSpPr txBox="1"/>
          <p:nvPr/>
        </p:nvSpPr>
        <p:spPr>
          <a:xfrm>
            <a:off x="1423035" y="807720"/>
            <a:ext cx="7040880" cy="707886"/>
          </a:xfrm>
          <a:prstGeom prst="rect">
            <a:avLst/>
          </a:prstGeom>
          <a:noFill/>
        </p:spPr>
        <p:txBody>
          <a:bodyPr wrap="square" rtlCol="0">
            <a:spAutoFit/>
          </a:bodyPr>
          <a:lstStyle/>
          <a:p>
            <a:r>
              <a:rPr lang="en-US" altLang="zh-CN" sz="2000" dirty="0">
                <a:solidFill>
                  <a:srgbClr val="E68511"/>
                </a:solidFill>
                <a:latin typeface="Times New Roman" panose="02020603050405020304" pitchFamily="18" charset="0"/>
                <a:ea typeface="Wingdings"/>
                <a:cs typeface="Times New Roman" panose="02020603050405020304" pitchFamily="18" charset="0"/>
              </a:rPr>
              <a:t>▪</a:t>
            </a:r>
            <a:r>
              <a:rPr lang="en-US" altLang="zh-CN" sz="2000" spc="-114" dirty="0">
                <a:solidFill>
                  <a:srgbClr val="E68511"/>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By</a:t>
            </a:r>
            <a:r>
              <a:rPr lang="en-US" altLang="zh-CN" sz="2000" spc="-34"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branding</a:t>
            </a:r>
            <a:r>
              <a:rPr lang="en-US" altLang="zh-CN" sz="2000" spc="-30"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technique</a:t>
            </a:r>
            <a:r>
              <a:rPr lang="en-US" altLang="zh-CN" sz="2000" spc="-34"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they</a:t>
            </a:r>
            <a:r>
              <a:rPr lang="en-US" altLang="zh-CN" sz="2000" spc="-34"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identify</a:t>
            </a:r>
            <a:r>
              <a:rPr lang="en-US" altLang="zh-CN" sz="2000" spc="-35" dirty="0">
                <a:solidFill>
                  <a:srgbClr val="0C0C0C"/>
                </a:solidFill>
                <a:latin typeface="Times New Roman" panose="02020603050405020304" pitchFamily="18" charset="0"/>
                <a:cs typeface="Times New Roman" panose="02020603050405020304" pitchFamily="18" charset="0"/>
              </a:rPr>
              <a:t> </a:t>
            </a:r>
            <a:r>
              <a:rPr lang="en-US" altLang="zh-CN" sz="2000" dirty="0">
                <a:solidFill>
                  <a:srgbClr val="0C0C0C"/>
                </a:solidFill>
                <a:latin typeface="Times New Roman" panose="02020603050405020304" pitchFamily="18" charset="0"/>
                <a:ea typeface="Century Gothic"/>
                <a:cs typeface="Times New Roman" panose="02020603050405020304" pitchFamily="18" charset="0"/>
              </a:rPr>
              <a:t>them.</a:t>
            </a:r>
          </a:p>
          <a:p>
            <a:endParaRPr lang="en-IN" sz="2000" dirty="0"/>
          </a:p>
        </p:txBody>
      </p:sp>
      <p:pic>
        <p:nvPicPr>
          <p:cNvPr id="4" name="Picture 3" descr="WhatsApp Image 2022-04-04 at 8.18.51 PM">
            <a:extLst>
              <a:ext uri="{FF2B5EF4-FFF2-40B4-BE49-F238E27FC236}">
                <a16:creationId xmlns:a16="http://schemas.microsoft.com/office/drawing/2014/main" id="{9B8704C0-03E3-370F-8D7C-886C96DC2AA1}"/>
              </a:ext>
            </a:extLst>
          </p:cNvPr>
          <p:cNvPicPr>
            <a:picLocks noChangeAspect="1"/>
          </p:cNvPicPr>
          <p:nvPr/>
        </p:nvPicPr>
        <p:blipFill>
          <a:blip r:embed="rId2"/>
          <a:stretch>
            <a:fillRect/>
          </a:stretch>
        </p:blipFill>
        <p:spPr>
          <a:xfrm>
            <a:off x="1134136" y="2190750"/>
            <a:ext cx="4174437" cy="3006090"/>
          </a:xfrm>
          <a:prstGeom prst="rect">
            <a:avLst/>
          </a:prstGeom>
        </p:spPr>
      </p:pic>
      <p:pic>
        <p:nvPicPr>
          <p:cNvPr id="5" name="Content Placeholder 3" descr="WhatsApp Image 2022-04-04 at 8.18.50 PM">
            <a:extLst>
              <a:ext uri="{FF2B5EF4-FFF2-40B4-BE49-F238E27FC236}">
                <a16:creationId xmlns:a16="http://schemas.microsoft.com/office/drawing/2014/main" id="{4706BD85-C409-CABC-14C5-43EAAF8B0E3E}"/>
              </a:ext>
            </a:extLst>
          </p:cNvPr>
          <p:cNvPicPr>
            <a:picLocks noGrp="1" noChangeAspect="1"/>
          </p:cNvPicPr>
          <p:nvPr/>
        </p:nvPicPr>
        <p:blipFill>
          <a:blip r:embed="rId3"/>
          <a:stretch>
            <a:fillRect/>
          </a:stretch>
        </p:blipFill>
        <p:spPr>
          <a:xfrm>
            <a:off x="5980201" y="2190750"/>
            <a:ext cx="4216172" cy="3006090"/>
          </a:xfrm>
          <a:prstGeom prst="rect">
            <a:avLst/>
          </a:prstGeom>
        </p:spPr>
      </p:pic>
    </p:spTree>
    <p:extLst>
      <p:ext uri="{BB962C8B-B14F-4D97-AF65-F5344CB8AC3E}">
        <p14:creationId xmlns:p14="http://schemas.microsoft.com/office/powerpoint/2010/main" val="417779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AD207-3EAF-7887-4FAB-D9E1196F3483}"/>
              </a:ext>
            </a:extLst>
          </p:cNvPr>
          <p:cNvSpPr txBox="1"/>
          <p:nvPr/>
        </p:nvSpPr>
        <p:spPr>
          <a:xfrm>
            <a:off x="1842654" y="1030778"/>
            <a:ext cx="8261465" cy="702500"/>
          </a:xfrm>
          <a:prstGeom prst="rect">
            <a:avLst/>
          </a:prstGeom>
          <a:noFill/>
        </p:spPr>
        <p:txBody>
          <a:bodyPr wrap="square">
            <a:spAutoFit/>
          </a:bodyPr>
          <a:lstStyle/>
          <a:p>
            <a:pPr marL="0">
              <a:lnSpc>
                <a:spcPct val="102083"/>
              </a:lnSpc>
            </a:pPr>
            <a:r>
              <a:rPr lang="en-US" altLang="zh-CN" sz="2800" dirty="0">
                <a:solidFill>
                  <a:srgbClr val="BF0000"/>
                </a:solidFill>
                <a:latin typeface="Times New Roman" panose="02020603050405020304" pitchFamily="18" charset="0"/>
                <a:ea typeface="Century Gothic"/>
                <a:cs typeface="Times New Roman" panose="02020603050405020304" pitchFamily="18" charset="0"/>
              </a:rPr>
              <a:t>DISADVANTAGES</a:t>
            </a:r>
            <a:r>
              <a:rPr lang="en-US" altLang="zh-CN" sz="2800" dirty="0">
                <a:solidFill>
                  <a:srgbClr val="BF0000"/>
                </a:solidFill>
                <a:latin typeface="Times New Roman" panose="02020603050405020304" pitchFamily="18" charset="0"/>
                <a:cs typeface="Times New Roman" panose="02020603050405020304" pitchFamily="18" charset="0"/>
              </a:rPr>
              <a:t> </a:t>
            </a:r>
            <a:r>
              <a:rPr lang="en-US" altLang="zh-CN" sz="2800" dirty="0">
                <a:solidFill>
                  <a:srgbClr val="BF0000"/>
                </a:solidFill>
                <a:latin typeface="Times New Roman" panose="02020603050405020304" pitchFamily="18" charset="0"/>
                <a:ea typeface="Century Gothic"/>
                <a:cs typeface="Times New Roman" panose="02020603050405020304" pitchFamily="18" charset="0"/>
              </a:rPr>
              <a:t>OF</a:t>
            </a:r>
            <a:r>
              <a:rPr lang="en-US" altLang="zh-CN" sz="2800" dirty="0">
                <a:solidFill>
                  <a:srgbClr val="BF0000"/>
                </a:solidFill>
                <a:latin typeface="Times New Roman" panose="02020603050405020304" pitchFamily="18" charset="0"/>
                <a:cs typeface="Times New Roman" panose="02020603050405020304" pitchFamily="18" charset="0"/>
              </a:rPr>
              <a:t> </a:t>
            </a:r>
            <a:r>
              <a:rPr lang="en-US" altLang="zh-CN" sz="2800" dirty="0">
                <a:solidFill>
                  <a:srgbClr val="BF0000"/>
                </a:solidFill>
                <a:latin typeface="Times New Roman" panose="02020603050405020304" pitchFamily="18" charset="0"/>
                <a:ea typeface="Century Gothic"/>
                <a:cs typeface="Times New Roman" panose="02020603050405020304" pitchFamily="18" charset="0"/>
              </a:rPr>
              <a:t>EXISTING</a:t>
            </a:r>
            <a:r>
              <a:rPr lang="en-US" altLang="zh-CN" sz="2800" spc="20" dirty="0">
                <a:solidFill>
                  <a:srgbClr val="BF0000"/>
                </a:solidFill>
                <a:latin typeface="Times New Roman" panose="02020603050405020304" pitchFamily="18" charset="0"/>
                <a:cs typeface="Times New Roman" panose="02020603050405020304" pitchFamily="18" charset="0"/>
              </a:rPr>
              <a:t> </a:t>
            </a:r>
            <a:r>
              <a:rPr lang="en-US" altLang="zh-CN" sz="2800" dirty="0">
                <a:solidFill>
                  <a:srgbClr val="BF0000"/>
                </a:solidFill>
                <a:latin typeface="Times New Roman" panose="02020603050405020304" pitchFamily="18" charset="0"/>
                <a:ea typeface="Century Gothic"/>
                <a:cs typeface="Times New Roman" panose="02020603050405020304" pitchFamily="18" charset="0"/>
              </a:rPr>
              <a:t>SOLUTION</a:t>
            </a:r>
          </a:p>
          <a:p>
            <a:pPr>
              <a:lnSpc>
                <a:spcPts val="944"/>
              </a:lnSpc>
            </a:pP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7E65CD-F667-4428-CFDD-4971189D4273}"/>
              </a:ext>
            </a:extLst>
          </p:cNvPr>
          <p:cNvSpPr txBox="1"/>
          <p:nvPr/>
        </p:nvSpPr>
        <p:spPr>
          <a:xfrm>
            <a:off x="1630680" y="1856904"/>
            <a:ext cx="9555480" cy="3046988"/>
          </a:xfrm>
          <a:prstGeom prst="rect">
            <a:avLst/>
          </a:prstGeom>
          <a:noFill/>
        </p:spPr>
        <p:txBody>
          <a:bodyPr wrap="square" rtlCol="0">
            <a:spAutoFit/>
          </a:bodyPr>
          <a:lstStyle/>
          <a:p>
            <a:pPr marL="457200" indent="-4572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 A type of sensor  boundary can be arranged which informs the cattle</a:t>
            </a:r>
          </a:p>
          <a:p>
            <a:pPr marL="457200" indent="-4572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the shepherd/cattle’s owner by generating an alarm in his/her mobile  when the cattle tries to cross the boundary of the shed.</a:t>
            </a:r>
          </a:p>
          <a:p>
            <a:pPr marL="457200" indent="-4572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If the cattlemen doesn’t react for the alarm then the alarm sensor which is at thee shed gets activated.</a:t>
            </a:r>
          </a:p>
          <a:p>
            <a:pPr marL="457200" indent="-4572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In this ultrasonic sensors and alarm sensors are taken in to action.</a:t>
            </a:r>
          </a:p>
          <a:p>
            <a:pPr marL="457200" indent="-4572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By the cattlemen gets information to make them alert .</a:t>
            </a:r>
          </a:p>
          <a:p>
            <a:pPr marL="457200" indent="-4572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Hence this is also affordable by the small shepherds/cattle </a:t>
            </a:r>
            <a:r>
              <a:rPr lang="en-IN" altLang="en-US" sz="2400" dirty="0" err="1">
                <a:solidFill>
                  <a:schemeClr val="tx1"/>
                </a:solidFill>
                <a:latin typeface="Times New Roman" panose="02020603050405020304" pitchFamily="18" charset="0"/>
                <a:cs typeface="Times New Roman" panose="02020603050405020304" pitchFamily="18" charset="0"/>
              </a:rPr>
              <a:t>rearers</a:t>
            </a:r>
            <a:r>
              <a:rPr lang="en-IN" alt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673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E69E7-39D3-6BCF-73C0-DB0EF3AA455C}"/>
              </a:ext>
            </a:extLst>
          </p:cNvPr>
          <p:cNvSpPr txBox="1"/>
          <p:nvPr/>
        </p:nvSpPr>
        <p:spPr>
          <a:xfrm>
            <a:off x="1615440" y="701040"/>
            <a:ext cx="560832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Proposed Solution:</a:t>
            </a:r>
          </a:p>
        </p:txBody>
      </p:sp>
      <p:sp>
        <p:nvSpPr>
          <p:cNvPr id="4" name="TextBox 3">
            <a:extLst>
              <a:ext uri="{FF2B5EF4-FFF2-40B4-BE49-F238E27FC236}">
                <a16:creationId xmlns:a16="http://schemas.microsoft.com/office/drawing/2014/main" id="{58E64D88-49E3-B142-68FD-E05EBF550C24}"/>
              </a:ext>
            </a:extLst>
          </p:cNvPr>
          <p:cNvSpPr txBox="1"/>
          <p:nvPr/>
        </p:nvSpPr>
        <p:spPr>
          <a:xfrm>
            <a:off x="1386840" y="1843950"/>
            <a:ext cx="8884920" cy="3416320"/>
          </a:xfrm>
          <a:prstGeom prst="rect">
            <a:avLst/>
          </a:prstGeom>
          <a:noFill/>
        </p:spPr>
        <p:txBody>
          <a:bodyPr wrap="square" rtlCol="0">
            <a:spAutoFit/>
          </a:bodyPr>
          <a:lstStyle/>
          <a:p>
            <a:pPr marL="342900" indent="-3429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 A type of sensor  boundary can be arranged which informs the cattle</a:t>
            </a:r>
          </a:p>
          <a:p>
            <a:pPr marL="342900" indent="-3429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the shepherd/cattle’s owner by generating an alarm in his/her mobile  when the cattle tries to cross the boundary of the shed.</a:t>
            </a:r>
          </a:p>
          <a:p>
            <a:pPr marL="342900" indent="-3429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If the cattlemen doesn’t react for the alarm then the alarm sensor which is at thee shed gets activated.</a:t>
            </a:r>
          </a:p>
          <a:p>
            <a:pPr marL="342900" indent="-3429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In this ultrasonic sensors and alarm sensors are taken in to action.</a:t>
            </a:r>
          </a:p>
          <a:p>
            <a:pPr marL="342900" indent="-3429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By the cattlemen gets information to make them alert .</a:t>
            </a:r>
          </a:p>
          <a:p>
            <a:pPr marL="342900" indent="-342900">
              <a:buFont typeface="Arial" panose="020B0604020202020204" pitchFamily="34" charset="0"/>
              <a:buChar char="•"/>
            </a:pPr>
            <a:r>
              <a:rPr lang="en-IN" altLang="en-US" sz="2400" dirty="0">
                <a:solidFill>
                  <a:schemeClr val="tx1"/>
                </a:solidFill>
                <a:latin typeface="Times New Roman" panose="02020603050405020304" pitchFamily="18" charset="0"/>
                <a:cs typeface="Times New Roman" panose="02020603050405020304" pitchFamily="18" charset="0"/>
              </a:rPr>
              <a:t>Hence this is also affordable by the small shepherds/cattle </a:t>
            </a:r>
            <a:r>
              <a:rPr lang="en-IN" altLang="en-US" sz="2400" dirty="0" err="1">
                <a:solidFill>
                  <a:schemeClr val="tx1"/>
                </a:solidFill>
                <a:latin typeface="Times New Roman" panose="02020603050405020304" pitchFamily="18" charset="0"/>
                <a:cs typeface="Times New Roman" panose="02020603050405020304" pitchFamily="18" charset="0"/>
              </a:rPr>
              <a:t>rearers</a:t>
            </a:r>
            <a:r>
              <a:rPr lang="en-IN" alt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278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08533B-9FB1-6DD2-9BFB-EF1A7D57D8CB}"/>
              </a:ext>
            </a:extLst>
          </p:cNvPr>
          <p:cNvSpPr txBox="1"/>
          <p:nvPr/>
        </p:nvSpPr>
        <p:spPr>
          <a:xfrm>
            <a:off x="1706880" y="640080"/>
            <a:ext cx="676656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Advantages of our solution:</a:t>
            </a:r>
          </a:p>
        </p:txBody>
      </p:sp>
      <p:sp>
        <p:nvSpPr>
          <p:cNvPr id="3" name="TextBox 2">
            <a:extLst>
              <a:ext uri="{FF2B5EF4-FFF2-40B4-BE49-F238E27FC236}">
                <a16:creationId xmlns:a16="http://schemas.microsoft.com/office/drawing/2014/main" id="{ED020510-BD6B-033C-A0C7-56190BF63166}"/>
              </a:ext>
            </a:extLst>
          </p:cNvPr>
          <p:cNvSpPr txBox="1"/>
          <p:nvPr/>
        </p:nvSpPr>
        <p:spPr>
          <a:xfrm>
            <a:off x="1706880" y="1737360"/>
            <a:ext cx="9235440" cy="489364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It is quite cheaper than the advanced technologies which are being widely used.</a:t>
            </a:r>
          </a:p>
          <a:p>
            <a:pPr marL="285750" indent="-285750" algn="just">
              <a:lnSpc>
                <a:spcPct val="150000"/>
              </a:lnSpc>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Like in some cases the symbol are imprinted on the animal’s body to identify it. There is no such question.</a:t>
            </a:r>
          </a:p>
          <a:p>
            <a:pPr marL="285750" indent="-285750" algn="just">
              <a:lnSpc>
                <a:spcPct val="150000"/>
              </a:lnSpc>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Awareness and care taking of the cattle by their shepherds/cattlemen  is made easy.</a:t>
            </a:r>
          </a:p>
          <a:p>
            <a:pPr marL="285750" indent="-285750" algn="just">
              <a:lnSpc>
                <a:spcPct val="150000"/>
              </a:lnSpc>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Not only in the case of escaping  of the cattle but also in  case like fire breakout in the cattle it gets alerts more faster then before.</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9988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48</TotalTime>
  <Words>958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krishna</dc:creator>
  <cp:lastModifiedBy>sai krishna</cp:lastModifiedBy>
  <cp:revision>4</cp:revision>
  <dcterms:created xsi:type="dcterms:W3CDTF">2022-08-07T14:27:45Z</dcterms:created>
  <dcterms:modified xsi:type="dcterms:W3CDTF">2022-09-04T12:17:51Z</dcterms:modified>
</cp:coreProperties>
</file>