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72" r:id="rId9"/>
    <p:sldId id="273" r:id="rId10"/>
    <p:sldId id="274" r:id="rId11"/>
    <p:sldId id="275" r:id="rId12"/>
    <p:sldId id="269" r:id="rId13"/>
    <p:sldId id="276"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0704" autoAdjust="0"/>
  </p:normalViewPr>
  <p:slideViewPr>
    <p:cSldViewPr snapToGrid="0">
      <p:cViewPr varScale="1">
        <p:scale>
          <a:sx n="101" d="100"/>
          <a:sy n="101" d="100"/>
        </p:scale>
        <p:origin x="66"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HP SOLVE 2023</a:t>
            </a:r>
            <a:br>
              <a:rPr lang="en-US" dirty="0"/>
            </a:br>
            <a:r>
              <a:rPr lang="en-US" sz="900" dirty="0"/>
              <a:t>final round submission</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05032" y="5557042"/>
            <a:ext cx="5107373" cy="1000106"/>
          </a:xfrm>
        </p:spPr>
        <p:txBody>
          <a:bodyPr>
            <a:normAutofit/>
          </a:bodyPr>
          <a:lstStyle/>
          <a:p>
            <a:r>
              <a:rPr lang="en-US" dirty="0"/>
              <a:t>Sreeja Ghosh</a:t>
            </a:r>
          </a:p>
          <a:p>
            <a:r>
              <a:rPr lang="en-US" dirty="0"/>
              <a:t>Project URL : https://github.com/Sreejavastar/HP-Solve-2023/tree/main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Accuracy</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29073" y="2271455"/>
            <a:ext cx="7859458" cy="3878240"/>
          </a:xfrm>
        </p:spPr>
        <p:txBody>
          <a:bodyPr>
            <a:normAutofit/>
          </a:bodyPr>
          <a:lstStyle/>
          <a:p>
            <a:r>
              <a:rPr lang="en-GB" sz="1100" dirty="0"/>
              <a:t>Accuracy is a fundamental metric used to assess the performance of machine learning models, including sentiment analysis models. It measures the model's ability to correctly classify data points into their respective categories.</a:t>
            </a:r>
          </a:p>
          <a:p>
            <a:endParaRPr lang="en-GB" sz="1100" dirty="0"/>
          </a:p>
          <a:p>
            <a:r>
              <a:rPr lang="en-GB" sz="1100" dirty="0"/>
              <a:t>In sentiment analysis, accuracy represents the proportion of correctly classified sentiments (complaints, suggestions, appreciation) compared to the total number of sentiments in the dataset. A higher accuracy score indicates that the model is making accurate predictions and effectively capturing the sentiment expressed in the text data.</a:t>
            </a:r>
          </a:p>
          <a:p>
            <a:endParaRPr lang="en-GB" sz="1100" dirty="0"/>
          </a:p>
          <a:p>
            <a:r>
              <a:rPr lang="en-GB" sz="1100" dirty="0"/>
              <a:t>However, it's important to note that accuracy alone may not provide a complete picture of model performance, especially in cases where the dataset is imbalanced or the classes have unequal representation. In such scenarios, accuracy can be misleading since a high accuracy score might be achieved by simply predicting the majority class.</a:t>
            </a:r>
          </a:p>
          <a:p>
            <a:endParaRPr lang="en-GB" sz="1100" dirty="0"/>
          </a:p>
          <a:p>
            <a:r>
              <a:rPr lang="en-GB" sz="1100" dirty="0"/>
              <a:t>IN THIS MODEL I HAVE ACHIEVED AN ACCURACY OF 70%</a:t>
            </a:r>
            <a:endParaRPr lang="en-US" sz="1100"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HP SOLVE 2023</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42669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BENEFITS AND IMPLICATION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29073" y="2271455"/>
            <a:ext cx="7153127" cy="2315089"/>
          </a:xfrm>
        </p:spPr>
        <p:txBody>
          <a:bodyPr>
            <a:normAutofit fontScale="92500"/>
          </a:bodyPr>
          <a:lstStyle/>
          <a:p>
            <a:r>
              <a:rPr lang="en-US" dirty="0"/>
              <a:t>Develop winning strategies to keep ahead of the competition​Capitalize o</a:t>
            </a:r>
            <a:r>
              <a:rPr lang="en-GB" dirty="0"/>
              <a:t>In this section, discuss the potential benefits of the project. Explain how understanding customer sentiments through the knowledge graph will lead to improved customer service by addressing their concerns promptly. Highlight the impact on product improvement as HP gains insights into common issues and customer preferences. Discuss the implications of faster issue resolution, leading to increased customer satisfaction and loyalty. Emphasize the role of the knowledge graph in enabling stakeholders to access valuable data, </a:t>
            </a:r>
            <a:r>
              <a:rPr lang="en-GB" dirty="0" err="1"/>
              <a:t>analyze</a:t>
            </a:r>
            <a:r>
              <a:rPr lang="en-GB" dirty="0"/>
              <a:t> trends, and make data-driven decisions for enhancing HP's brand value.</a:t>
            </a:r>
            <a:r>
              <a:rPr lang="en-US" dirty="0"/>
              <a:t>n low hanging fruit to identify a ballpark value</a:t>
            </a:r>
          </a:p>
          <a:p>
            <a:r>
              <a:rPr lang="en-US" dirty="0"/>
              <a:t>​Visualize customer directed convergence​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HP SOLVE 2023</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838200" y="3600848"/>
            <a:ext cx="2882475" cy="1997867"/>
          </a:xfrm>
        </p:spPr>
        <p:txBody>
          <a:bodyPr>
            <a:normAutofit/>
          </a:bodyPr>
          <a:lstStyle/>
          <a:p>
            <a:r>
              <a:rPr lang="en-GB" dirty="0"/>
              <a:t>The sentiment analysis project can provide ROI through improved customer satisfaction, reduced support costs, enhanced brand value, and a competitive advantage for HP.</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GB" dirty="0"/>
              <a:t>The project can cater to small and medium businesses (SMBs), technology enthusiasts, and home office users, tailoring products to their specific needs and preferences.</a:t>
            </a:r>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lnSpcReduction="10000"/>
          </a:bodyPr>
          <a:lstStyle/>
          <a:p>
            <a:r>
              <a:rPr lang="en-GB" dirty="0"/>
              <a:t>The project impacts supply chain management by enabling more accurate demand forecasting, fostering supplier collaboration for quality improvement, and driving continuous improvement in product quality and customer satisfaction.</a:t>
            </a:r>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237244" y="3011691"/>
            <a:ext cx="5832311" cy="2285195"/>
          </a:xfrm>
        </p:spPr>
        <p:txBody>
          <a:bodyPr>
            <a:normAutofit lnSpcReduction="10000"/>
          </a:bodyPr>
          <a:lstStyle/>
          <a:p>
            <a:pPr marL="342900" indent="-342900">
              <a:buFont typeface="+mj-lt"/>
              <a:buAutoNum type="arabicPeriod"/>
            </a:pPr>
            <a:r>
              <a:rPr lang="en-GB" dirty="0"/>
              <a:t>Summarizing the key findings of the project. </a:t>
            </a:r>
          </a:p>
          <a:p>
            <a:pPr marL="342900" indent="-342900">
              <a:buFont typeface="+mj-lt"/>
              <a:buAutoNum type="arabicPeriod"/>
            </a:pPr>
            <a:r>
              <a:rPr lang="en-GB" dirty="0"/>
              <a:t>Reinforce the significance of understanding customer sentiments and leveraging the knowledge graph for HP's success.</a:t>
            </a:r>
          </a:p>
          <a:p>
            <a:pPr marL="342900" indent="-342900">
              <a:buFont typeface="+mj-lt"/>
              <a:buAutoNum type="arabicPeriod"/>
            </a:pPr>
            <a:r>
              <a:rPr lang="en-GB" dirty="0"/>
              <a:t> Emphasize the project's contribution to enhancing customer experiences, improving products, and driving business growth.</a:t>
            </a:r>
          </a:p>
          <a:p>
            <a:pPr marL="342900" indent="-342900">
              <a:buFont typeface="+mj-lt"/>
              <a:buAutoNum type="arabicPeriod"/>
            </a:pPr>
            <a:r>
              <a:rPr lang="en-GB" dirty="0"/>
              <a:t>Encourage stakeholders to leverage the insights gained from the knowledge graph for continuous improvement and innovation.</a:t>
            </a:r>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Sreeja Ghosh</a:t>
            </a:r>
          </a:p>
          <a:p>
            <a:r>
              <a:rPr lang="en-US" dirty="0"/>
              <a:t>ghoshsreeja02</a:t>
            </a:r>
            <a:r>
              <a:rPr lang="en-US"/>
              <a:t>@gmail</a:t>
            </a:r>
            <a:r>
              <a:rPr lang="en-US" dirty="0"/>
              <a:t>.com</a:t>
            </a:r>
          </a:p>
          <a:p>
            <a:r>
              <a:rPr lang="en-US" dirty="0"/>
              <a:t>GitHub : https://github.com/Sreejavastar</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41815" y="1094438"/>
            <a:ext cx="2471367" cy="801477"/>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141815" y="2122698"/>
            <a:ext cx="2895600" cy="3291850"/>
          </a:xfrm>
        </p:spPr>
        <p:txBody>
          <a:bodyPr>
            <a:noAutofit/>
          </a:bodyPr>
          <a:lstStyle/>
          <a:p>
            <a:pPr marL="285750" indent="-285750">
              <a:buFont typeface="Arial" panose="020B0604020202020204" pitchFamily="34" charset="0"/>
              <a:buChar char="•"/>
            </a:pPr>
            <a:r>
              <a:rPr lang="en-US" sz="1600" dirty="0"/>
              <a:t>Introduction</a:t>
            </a:r>
          </a:p>
          <a:p>
            <a:pPr marL="285750" indent="-285750">
              <a:buFont typeface="Arial" panose="020B0604020202020204" pitchFamily="34" charset="0"/>
              <a:buChar char="•"/>
            </a:pPr>
            <a:r>
              <a:rPr lang="en-US" sz="1600" dirty="0"/>
              <a:t>Problem Statement</a:t>
            </a:r>
          </a:p>
          <a:p>
            <a:pPr marL="285750" indent="-285750">
              <a:buFont typeface="Arial" panose="020B0604020202020204" pitchFamily="34" charset="0"/>
              <a:buChar char="•"/>
            </a:pPr>
            <a:r>
              <a:rPr lang="en-US" sz="1600" dirty="0"/>
              <a:t>Solution Overview</a:t>
            </a:r>
          </a:p>
          <a:p>
            <a:pPr marL="285750" indent="-285750">
              <a:buFont typeface="Arial" panose="020B0604020202020204" pitchFamily="34" charset="0"/>
              <a:buChar char="•"/>
            </a:pPr>
            <a:r>
              <a:rPr lang="en-US" sz="1600" dirty="0"/>
              <a:t>Graphical Presentations</a:t>
            </a:r>
          </a:p>
          <a:p>
            <a:pPr marL="285750" indent="-285750">
              <a:buFont typeface="Arial" panose="020B0604020202020204" pitchFamily="34" charset="0"/>
              <a:buChar char="•"/>
            </a:pPr>
            <a:r>
              <a:rPr lang="en-US" sz="1600" dirty="0"/>
              <a:t>Dataset &amp; Accuracy</a:t>
            </a:r>
          </a:p>
          <a:p>
            <a:pPr marL="285750" indent="-285750">
              <a:buFont typeface="Arial" panose="020B0604020202020204" pitchFamily="34" charset="0"/>
              <a:buChar char="•"/>
            </a:pPr>
            <a:r>
              <a:rPr lang="en-US" sz="1600" dirty="0"/>
              <a:t>Benefits and Applications</a:t>
            </a:r>
          </a:p>
          <a:p>
            <a:pPr marL="285750" indent="-285750">
              <a:buFont typeface="Arial" panose="020B0604020202020204" pitchFamily="34" charset="0"/>
              <a:buChar char="•"/>
            </a:pPr>
            <a:r>
              <a:rPr lang="en-US" sz="1600" dirty="0"/>
              <a:t>Conclusion</a:t>
            </a:r>
          </a:p>
          <a:p>
            <a:pPr marL="285750" indent="-285750">
              <a:buFont typeface="Arial" panose="020B0604020202020204" pitchFamily="34" charset="0"/>
              <a:buChar char="•"/>
            </a:pPr>
            <a:endParaRPr lang="en-US" sz="1600"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HP SOLVE 2023</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94042" y="520348"/>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94042" y="2207826"/>
            <a:ext cx="5829481" cy="2732169"/>
          </a:xfrm>
        </p:spPr>
        <p:txBody>
          <a:bodyPr>
            <a:normAutofit fontScale="92500"/>
          </a:bodyPr>
          <a:lstStyle/>
          <a:p>
            <a:r>
              <a:rPr lang="en-GB" sz="1800" b="0" i="0" dirty="0">
                <a:solidFill>
                  <a:srgbClr val="374151"/>
                </a:solidFill>
                <a:effectLst/>
                <a:latin typeface="+mj-lt"/>
              </a:rPr>
              <a:t>In this project, I will introduce the project and its significance. </a:t>
            </a:r>
            <a:r>
              <a:rPr lang="en-GB" sz="1800" dirty="0">
                <a:solidFill>
                  <a:srgbClr val="374151"/>
                </a:solidFill>
                <a:latin typeface="+mj-lt"/>
              </a:rPr>
              <a:t>I would also try and</a:t>
            </a:r>
            <a:r>
              <a:rPr lang="en-GB" sz="1800" b="0" i="0" dirty="0">
                <a:solidFill>
                  <a:srgbClr val="374151"/>
                </a:solidFill>
                <a:effectLst/>
                <a:latin typeface="+mj-lt"/>
              </a:rPr>
              <a:t> highlight how understanding customer sentiments is crucial for product companies like HP. By providing an overview of the project, you can emphasize the importance of creating a one-stop knowledge store to store reviews, suggestions, complaints, and sentiments for HP consumer printers. Explain how this knowledge store will help HP understand consumers better, improve brand value, and enhance their Net Promoter Score (NPS).</a:t>
            </a:r>
            <a:endParaRPr lang="en-US" sz="1800" dirty="0">
              <a:latin typeface="+mj-lt"/>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96593" y="988074"/>
            <a:ext cx="4179570" cy="1715531"/>
          </a:xfrm>
        </p:spPr>
        <p:txBody>
          <a:bodyPr/>
          <a:lstStyle/>
          <a:p>
            <a:r>
              <a:rPr lang="en-US" dirty="0"/>
              <a:t>PROBLEM STATEMENT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050202" y="2703606"/>
            <a:ext cx="5177574" cy="3275528"/>
          </a:xfrm>
        </p:spPr>
        <p:txBody>
          <a:bodyPr>
            <a:normAutofit/>
          </a:bodyPr>
          <a:lstStyle/>
          <a:p>
            <a:endParaRPr lang="en-GB" sz="1400" dirty="0">
              <a:latin typeface="+mj-lt"/>
            </a:endParaRPr>
          </a:p>
          <a:p>
            <a:r>
              <a:rPr lang="en-GB" sz="1400" dirty="0">
                <a:latin typeface="+mj-lt"/>
              </a:rPr>
              <a:t>In this subtopic, delve into the problem statement in detail. Describe the challenge of understanding consumer sentiments from social media platforms where customers express their feedback and experiences. Highlight how the volume of data on social media makes it difficult to manually </a:t>
            </a:r>
            <a:r>
              <a:rPr lang="en-GB" sz="1400" dirty="0" err="1">
                <a:latin typeface="+mj-lt"/>
              </a:rPr>
              <a:t>analyze</a:t>
            </a:r>
            <a:r>
              <a:rPr lang="en-GB" sz="1400" dirty="0">
                <a:latin typeface="+mj-lt"/>
              </a:rPr>
              <a:t> and extract meaningful insights. Emphasize the need to classify and tag posts with printer brand/model, detect specific features/problems discussed, and identify sentiments (complaints, suggestions, or appreciation). Explain how addressing this problem will enable HP to gain first-hand insights, create better products with great user experiences, and resolve customer issues faster.</a:t>
            </a:r>
            <a:endParaRPr lang="en-US" sz="1400" dirty="0">
              <a:latin typeface="+mj-lt"/>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94042" y="520348"/>
            <a:ext cx="5111750" cy="1204912"/>
          </a:xfrm>
        </p:spPr>
        <p:txBody>
          <a:bodyPr/>
          <a:lstStyle/>
          <a:p>
            <a:r>
              <a:rPr lang="en-US" dirty="0"/>
              <a:t>Solution overview</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94042" y="2207826"/>
            <a:ext cx="5829481" cy="2732169"/>
          </a:xfrm>
        </p:spPr>
        <p:txBody>
          <a:bodyPr>
            <a:normAutofit fontScale="85000" lnSpcReduction="10000"/>
          </a:bodyPr>
          <a:lstStyle/>
          <a:p>
            <a:r>
              <a:rPr lang="en-GB" sz="1800" b="0" i="0" dirty="0">
                <a:solidFill>
                  <a:srgbClr val="374151"/>
                </a:solidFill>
                <a:effectLst/>
                <a:latin typeface="+mj-lt"/>
              </a:rPr>
              <a:t>Here, provide an overview of the solution for </a:t>
            </a:r>
            <a:r>
              <a:rPr lang="en-GB" sz="1800" b="0" i="0" dirty="0" err="1">
                <a:solidFill>
                  <a:srgbClr val="374151"/>
                </a:solidFill>
                <a:effectLst/>
                <a:latin typeface="+mj-lt"/>
              </a:rPr>
              <a:t>analyzing</a:t>
            </a:r>
            <a:r>
              <a:rPr lang="en-GB" sz="1800" b="0" i="0" dirty="0">
                <a:solidFill>
                  <a:srgbClr val="374151"/>
                </a:solidFill>
                <a:effectLst/>
                <a:latin typeface="+mj-lt"/>
              </a:rPr>
              <a:t> customer sentiments about HP printers. Mention the use of a dataset containing user information, printer details, and sentiment labels. Explain the process of data </a:t>
            </a:r>
            <a:r>
              <a:rPr lang="en-GB" sz="1800" b="0" i="0" dirty="0" err="1">
                <a:solidFill>
                  <a:srgbClr val="374151"/>
                </a:solidFill>
                <a:effectLst/>
                <a:latin typeface="+mj-lt"/>
              </a:rPr>
              <a:t>preprocessing</a:t>
            </a:r>
            <a:r>
              <a:rPr lang="en-GB" sz="1800" b="0" i="0" dirty="0">
                <a:solidFill>
                  <a:srgbClr val="374151"/>
                </a:solidFill>
                <a:effectLst/>
                <a:latin typeface="+mj-lt"/>
              </a:rPr>
              <a:t>, including removing irrelevant columns, handling missing values, and cleaning the text data. Introduce the concept of text representation using techniques like TF-IDF vectorization. Highlight the training of a sentiment analysis model using machine learning algorithms such as </a:t>
            </a:r>
            <a:r>
              <a:rPr lang="en-GB" sz="1800" b="0" i="0" dirty="0" err="1">
                <a:solidFill>
                  <a:srgbClr val="374151"/>
                </a:solidFill>
                <a:effectLst/>
                <a:latin typeface="+mj-lt"/>
              </a:rPr>
              <a:t>LinearSVC</a:t>
            </a:r>
            <a:r>
              <a:rPr lang="en-GB" sz="1800" b="0" i="0" dirty="0">
                <a:solidFill>
                  <a:srgbClr val="374151"/>
                </a:solidFill>
                <a:effectLst/>
                <a:latin typeface="+mj-lt"/>
              </a:rPr>
              <a:t>. Explain how this model will </a:t>
            </a:r>
            <a:r>
              <a:rPr lang="en-GB" sz="1800" b="0" i="0" dirty="0" err="1">
                <a:solidFill>
                  <a:srgbClr val="374151"/>
                </a:solidFill>
                <a:effectLst/>
                <a:latin typeface="+mj-lt"/>
              </a:rPr>
              <a:t>analyze</a:t>
            </a:r>
            <a:r>
              <a:rPr lang="en-GB" sz="1800" b="0" i="0" dirty="0">
                <a:solidFill>
                  <a:srgbClr val="374151"/>
                </a:solidFill>
                <a:effectLst/>
                <a:latin typeface="+mj-lt"/>
              </a:rPr>
              <a:t> customer sentiments and classify them into categories like complaints, suggestions, or appreciation.</a:t>
            </a:r>
            <a:endParaRPr lang="en-US" sz="1800" dirty="0">
              <a:latin typeface="+mj-lt"/>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62072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17583" y="720150"/>
            <a:ext cx="2895599" cy="1175766"/>
          </a:xfrm>
        </p:spPr>
        <p:txBody>
          <a:bodyPr>
            <a:normAutofit fontScale="90000"/>
          </a:bodyPr>
          <a:lstStyle/>
          <a:p>
            <a:r>
              <a:rPr lang="en-US" dirty="0"/>
              <a:t>GRAPHICAL PRESENTATIONS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HP SOLVE 2023</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6</a:t>
            </a:fld>
            <a:endParaRPr lang="en-US" dirty="0"/>
          </a:p>
        </p:txBody>
      </p:sp>
      <p:pic>
        <p:nvPicPr>
          <p:cNvPr id="8" name="Picture 7">
            <a:extLst>
              <a:ext uri="{FF2B5EF4-FFF2-40B4-BE49-F238E27FC236}">
                <a16:creationId xmlns:a16="http://schemas.microsoft.com/office/drawing/2014/main" id="{FB099014-1966-A5C5-2CDF-2C69D9799D21}"/>
              </a:ext>
            </a:extLst>
          </p:cNvPr>
          <p:cNvPicPr>
            <a:picLocks noChangeAspect="1"/>
          </p:cNvPicPr>
          <p:nvPr/>
        </p:nvPicPr>
        <p:blipFill>
          <a:blip r:embed="rId2"/>
          <a:stretch>
            <a:fillRect/>
          </a:stretch>
        </p:blipFill>
        <p:spPr>
          <a:xfrm>
            <a:off x="503736" y="1895916"/>
            <a:ext cx="4826239" cy="4386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9F90A9DE-83A2-2700-20D0-00EB4C87EDF8}"/>
              </a:ext>
            </a:extLst>
          </p:cNvPr>
          <p:cNvSpPr txBox="1"/>
          <p:nvPr/>
        </p:nvSpPr>
        <p:spPr>
          <a:xfrm>
            <a:off x="5656961" y="5837000"/>
            <a:ext cx="1433726" cy="369332"/>
          </a:xfrm>
          <a:prstGeom prst="rect">
            <a:avLst/>
          </a:prstGeom>
          <a:noFill/>
        </p:spPr>
        <p:txBody>
          <a:bodyPr wrap="none" rtlCol="0">
            <a:spAutoFit/>
          </a:bodyPr>
          <a:lstStyle/>
          <a:p>
            <a:r>
              <a:rPr lang="en-GB" b="1" dirty="0">
                <a:solidFill>
                  <a:schemeClr val="bg1">
                    <a:lumMod val="95000"/>
                  </a:schemeClr>
                </a:solidFill>
                <a:effectLst>
                  <a:outerShdw blurRad="38100" dist="38100" dir="2700000" algn="tl">
                    <a:srgbClr val="000000">
                      <a:alpha val="43137"/>
                    </a:srgbClr>
                  </a:outerShdw>
                </a:effectLst>
              </a:rPr>
              <a:t>HISTOGRAM</a:t>
            </a:r>
            <a:endParaRPr lang="en-IN" b="1"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5004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17583" y="720150"/>
            <a:ext cx="2895599" cy="1175766"/>
          </a:xfrm>
        </p:spPr>
        <p:txBody>
          <a:bodyPr>
            <a:normAutofit fontScale="90000"/>
          </a:bodyPr>
          <a:lstStyle/>
          <a:p>
            <a:r>
              <a:rPr lang="en-US" dirty="0"/>
              <a:t>GRAPHICAL PRESENTATIONS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HP SOLVE 2023</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7</a:t>
            </a:fld>
            <a:endParaRPr lang="en-US" dirty="0"/>
          </a:p>
        </p:txBody>
      </p:sp>
      <p:pic>
        <p:nvPicPr>
          <p:cNvPr id="7" name="Picture 6">
            <a:extLst>
              <a:ext uri="{FF2B5EF4-FFF2-40B4-BE49-F238E27FC236}">
                <a16:creationId xmlns:a16="http://schemas.microsoft.com/office/drawing/2014/main" id="{0525F23A-95F0-4D3D-2FE0-3566CCFE5E20}"/>
              </a:ext>
            </a:extLst>
          </p:cNvPr>
          <p:cNvPicPr>
            <a:picLocks noChangeAspect="1"/>
          </p:cNvPicPr>
          <p:nvPr/>
        </p:nvPicPr>
        <p:blipFill>
          <a:blip r:embed="rId2"/>
          <a:stretch>
            <a:fillRect/>
          </a:stretch>
        </p:blipFill>
        <p:spPr>
          <a:xfrm>
            <a:off x="620654" y="2043794"/>
            <a:ext cx="4689339" cy="4027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E8A0C2A6-AB9A-1D4C-656F-4DC6601E98DF}"/>
              </a:ext>
            </a:extLst>
          </p:cNvPr>
          <p:cNvSpPr txBox="1"/>
          <p:nvPr/>
        </p:nvSpPr>
        <p:spPr>
          <a:xfrm>
            <a:off x="5536305" y="5763672"/>
            <a:ext cx="6095210" cy="369332"/>
          </a:xfrm>
          <a:prstGeom prst="rect">
            <a:avLst/>
          </a:prstGeom>
          <a:noFill/>
        </p:spPr>
        <p:txBody>
          <a:bodyPr wrap="square">
            <a:spAutoFit/>
          </a:bodyPr>
          <a:lstStyle/>
          <a:p>
            <a:r>
              <a:rPr lang="en-GB" b="1" dirty="0">
                <a:solidFill>
                  <a:schemeClr val="bg1">
                    <a:lumMod val="95000"/>
                  </a:schemeClr>
                </a:solidFill>
                <a:effectLst>
                  <a:outerShdw blurRad="38100" dist="38100" dir="2700000" algn="tl">
                    <a:srgbClr val="000000">
                      <a:alpha val="43137"/>
                    </a:srgbClr>
                  </a:outerShdw>
                </a:effectLst>
              </a:rPr>
              <a:t>Pie Chart</a:t>
            </a:r>
            <a:endParaRPr lang="en-IN" b="1"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379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17583" y="720150"/>
            <a:ext cx="2895599" cy="1175766"/>
          </a:xfrm>
        </p:spPr>
        <p:txBody>
          <a:bodyPr>
            <a:normAutofit fontScale="90000"/>
          </a:bodyPr>
          <a:lstStyle/>
          <a:p>
            <a:r>
              <a:rPr lang="en-US" dirty="0"/>
              <a:t>GRAPHICAL PRESENTATIONS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HP SOLVE 2023</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8</a:t>
            </a:fld>
            <a:endParaRPr lang="en-US" dirty="0"/>
          </a:p>
        </p:txBody>
      </p:sp>
      <p:pic>
        <p:nvPicPr>
          <p:cNvPr id="7" name="Picture 6">
            <a:extLst>
              <a:ext uri="{FF2B5EF4-FFF2-40B4-BE49-F238E27FC236}">
                <a16:creationId xmlns:a16="http://schemas.microsoft.com/office/drawing/2014/main" id="{F4AAE796-5223-CB3C-7BDF-9F080136C00F}"/>
              </a:ext>
            </a:extLst>
          </p:cNvPr>
          <p:cNvPicPr>
            <a:picLocks noChangeAspect="1"/>
          </p:cNvPicPr>
          <p:nvPr/>
        </p:nvPicPr>
        <p:blipFill>
          <a:blip r:embed="rId2"/>
          <a:stretch>
            <a:fillRect/>
          </a:stretch>
        </p:blipFill>
        <p:spPr>
          <a:xfrm>
            <a:off x="717583" y="2155710"/>
            <a:ext cx="4355324" cy="34424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6617D5D4-C7E5-B65E-08C2-85F6DF7FF08B}"/>
              </a:ext>
            </a:extLst>
          </p:cNvPr>
          <p:cNvSpPr txBox="1"/>
          <p:nvPr/>
        </p:nvSpPr>
        <p:spPr>
          <a:xfrm>
            <a:off x="5152728" y="5356219"/>
            <a:ext cx="6095210" cy="369332"/>
          </a:xfrm>
          <a:prstGeom prst="rect">
            <a:avLst/>
          </a:prstGeom>
          <a:noFill/>
        </p:spPr>
        <p:txBody>
          <a:bodyPr wrap="square">
            <a:spAutoFit/>
          </a:bodyPr>
          <a:lstStyle/>
          <a:p>
            <a:r>
              <a:rPr lang="en-GB" b="1" dirty="0">
                <a:solidFill>
                  <a:schemeClr val="bg1">
                    <a:lumMod val="95000"/>
                  </a:schemeClr>
                </a:solidFill>
                <a:effectLst>
                  <a:outerShdw blurRad="38100" dist="38100" dir="2700000" algn="tl">
                    <a:srgbClr val="000000">
                      <a:alpha val="43137"/>
                    </a:srgbClr>
                  </a:outerShdw>
                </a:effectLst>
              </a:rPr>
              <a:t>Confusion Matrix</a:t>
            </a:r>
            <a:endParaRPr lang="en-IN" b="1" dirty="0">
              <a:solidFill>
                <a:schemeClr val="bg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097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241629" y="179166"/>
            <a:ext cx="3702213" cy="365125"/>
          </a:xfrm>
        </p:spPr>
        <p:txBody>
          <a:bodyPr>
            <a:normAutofit fontScale="90000"/>
          </a:bodyPr>
          <a:lstStyle/>
          <a:p>
            <a:r>
              <a:rPr lang="en-US" dirty="0"/>
              <a:t>Dataset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HP SOLVE 2023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10" name="Picture 9">
            <a:extLst>
              <a:ext uri="{FF2B5EF4-FFF2-40B4-BE49-F238E27FC236}">
                <a16:creationId xmlns:a16="http://schemas.microsoft.com/office/drawing/2014/main" id="{FF78D091-289D-49BC-F465-3E454D042BD1}"/>
              </a:ext>
            </a:extLst>
          </p:cNvPr>
          <p:cNvPicPr>
            <a:picLocks noChangeAspect="1"/>
          </p:cNvPicPr>
          <p:nvPr/>
        </p:nvPicPr>
        <p:blipFill>
          <a:blip r:embed="rId2"/>
          <a:stretch>
            <a:fillRect/>
          </a:stretch>
        </p:blipFill>
        <p:spPr>
          <a:xfrm>
            <a:off x="2563162" y="612445"/>
            <a:ext cx="7145730" cy="5675751"/>
          </a:xfrm>
          <a:prstGeom prst="rect">
            <a:avLst/>
          </a:prstGeom>
        </p:spPr>
      </p:pic>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31</TotalTime>
  <Words>871</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HP SOLVE 2023 final round submission</vt:lpstr>
      <vt:lpstr>Contents</vt:lpstr>
      <vt:lpstr>INTRODUCTION</vt:lpstr>
      <vt:lpstr>PROBLEM STATEMENT</vt:lpstr>
      <vt:lpstr>Solution overview</vt:lpstr>
      <vt:lpstr>GRAPHICAL PRESENTATIONS</vt:lpstr>
      <vt:lpstr>GRAPHICAL PRESENTATIONS</vt:lpstr>
      <vt:lpstr>GRAPHICAL PRESENTATIONS</vt:lpstr>
      <vt:lpstr>Dataset</vt:lpstr>
      <vt:lpstr>Accuracy</vt:lpstr>
      <vt:lpstr>BENEFITS AND IMPLICATION</vt:lpstr>
      <vt:lpstr>HOW WE GET THERE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SOLVE 2023 final round submission</dc:title>
  <dc:creator>Sreeja Ghosh</dc:creator>
  <cp:lastModifiedBy>Sreeja Ghosh</cp:lastModifiedBy>
  <cp:revision>2</cp:revision>
  <dcterms:created xsi:type="dcterms:W3CDTF">2023-05-31T17:57:03Z</dcterms:created>
  <dcterms:modified xsi:type="dcterms:W3CDTF">2023-05-31T18:28:29Z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