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3460750" cx="4610100"/>
  <p:notesSz cx="4610100" cy="3460750"/>
  <p:embeddedFontLst>
    <p:embeddedFont>
      <p:font typeface="Economica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60aec2c25_3_1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60aec2c25_3_1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d93a7b055_0_34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fd93a7b055_0_34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60aec2c25_3_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60aec2c25_3_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d93a7b055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d93a7b055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60aec2c25_3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60aec2c25_3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65d75eaec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65d75eaec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7153" y="500979"/>
            <a:ext cx="4295700" cy="13812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7149" y="1906911"/>
            <a:ext cx="4295700" cy="5334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57149" y="744245"/>
            <a:ext cx="4295700" cy="13212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57149" y="2120942"/>
            <a:ext cx="4295700" cy="8751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rtl="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rtl="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rtl="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1567434" y="3218497"/>
            <a:ext cx="1475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19272" y="3218497"/>
            <a:ext cx="1060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5300" y="72527"/>
            <a:ext cx="4419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40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21957" y="1188794"/>
            <a:ext cx="37662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rtl="0" algn="l">
              <a:spcBef>
                <a:spcPts val="700"/>
              </a:spcBef>
              <a:spcAft>
                <a:spcPts val="700"/>
              </a:spcAft>
              <a:buSzPts val="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1567434" y="3218497"/>
            <a:ext cx="1475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319272" y="3218497"/>
            <a:ext cx="1060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1383440" y="509138"/>
            <a:ext cx="545355" cy="75686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16"/>
          <p:cNvSpPr/>
          <p:nvPr/>
        </p:nvSpPr>
        <p:spPr>
          <a:xfrm rot="10800000">
            <a:off x="2681299" y="2198026"/>
            <a:ext cx="545355" cy="75686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6"/>
          <p:cNvSpPr txBox="1"/>
          <p:nvPr>
            <p:ph type="ctrTitle"/>
          </p:nvPr>
        </p:nvSpPr>
        <p:spPr>
          <a:xfrm>
            <a:off x="1535036" y="971752"/>
            <a:ext cx="1539900" cy="10344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535036" y="2096958"/>
            <a:ext cx="1539900" cy="4719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None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3829582" y="309658"/>
            <a:ext cx="545355" cy="75686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7"/>
          <p:cNvSpPr/>
          <p:nvPr/>
        </p:nvSpPr>
        <p:spPr>
          <a:xfrm flipH="1" rot="10800000">
            <a:off x="235156" y="2394226"/>
            <a:ext cx="545355" cy="75686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90074" y="1215451"/>
            <a:ext cx="3830100" cy="1029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3394946"/>
            <a:ext cx="4610100" cy="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57149" y="212567"/>
            <a:ext cx="4295700" cy="5592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157149" y="824380"/>
            <a:ext cx="4295700" cy="2256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57149" y="212567"/>
            <a:ext cx="4295700" cy="5592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157149" y="824380"/>
            <a:ext cx="2016600" cy="2256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2436335" y="824380"/>
            <a:ext cx="2016600" cy="2256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57149" y="212567"/>
            <a:ext cx="4295700" cy="5592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157149" y="373830"/>
            <a:ext cx="1415700" cy="5085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57149" y="941572"/>
            <a:ext cx="1415700" cy="18738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7149" y="1447177"/>
            <a:ext cx="4295700" cy="5664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0" y="3394946"/>
            <a:ext cx="4610100" cy="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47168" y="302879"/>
            <a:ext cx="2964000" cy="27525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2305050" y="-17"/>
            <a:ext cx="2305200" cy="34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3"/>
          <p:cNvCxnSpPr/>
          <p:nvPr/>
        </p:nvCxnSpPr>
        <p:spPr>
          <a:xfrm>
            <a:off x="2535794" y="3024750"/>
            <a:ext cx="236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3"/>
          <p:cNvSpPr txBox="1"/>
          <p:nvPr>
            <p:ph type="title"/>
          </p:nvPr>
        </p:nvSpPr>
        <p:spPr>
          <a:xfrm>
            <a:off x="133856" y="625253"/>
            <a:ext cx="2039400" cy="12018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133856" y="1863093"/>
            <a:ext cx="2039400" cy="10590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2490331" y="487270"/>
            <a:ext cx="1934400" cy="24861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161081" y="2838659"/>
            <a:ext cx="3024300" cy="402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Economica"/>
              <a:buNone/>
              <a:defRPr sz="13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0" y="3394946"/>
            <a:ext cx="4610100" cy="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5"/>
          <p:cNvSpPr txBox="1"/>
          <p:nvPr>
            <p:ph hasCustomPrompt="1" type="title"/>
          </p:nvPr>
        </p:nvSpPr>
        <p:spPr>
          <a:xfrm>
            <a:off x="157149" y="643992"/>
            <a:ext cx="4295700" cy="14322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57149" y="2127519"/>
            <a:ext cx="4295700" cy="7209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rtl="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rtl="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rtl="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1" type="ftr"/>
          </p:nvPr>
        </p:nvSpPr>
        <p:spPr>
          <a:xfrm>
            <a:off x="1567434" y="3218497"/>
            <a:ext cx="1475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3319272" y="3218497"/>
            <a:ext cx="1060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95300" y="72527"/>
            <a:ext cx="4419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40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21957" y="1188794"/>
            <a:ext cx="37662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spcBef>
                <a:spcPts val="70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rtl="0" algn="l">
              <a:spcBef>
                <a:spcPts val="700"/>
              </a:spcBef>
              <a:spcAft>
                <a:spcPts val="700"/>
              </a:spcAft>
              <a:buSzPts val="8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1567434" y="3218497"/>
            <a:ext cx="1475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3319272" y="3218497"/>
            <a:ext cx="1060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7149" y="775431"/>
            <a:ext cx="2016600" cy="2298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36335" y="775431"/>
            <a:ext cx="2016600" cy="2298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57149" y="373830"/>
            <a:ext cx="1415700" cy="5085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57149" y="934978"/>
            <a:ext cx="1415700" cy="21393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47168" y="302879"/>
            <a:ext cx="3210300" cy="27525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305050" y="-84"/>
            <a:ext cx="2305200" cy="34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3856" y="829729"/>
            <a:ext cx="2039400" cy="997500"/>
          </a:xfrm>
          <a:prstGeom prst="rect">
            <a:avLst/>
          </a:prstGeom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3856" y="1886020"/>
            <a:ext cx="2039400" cy="8310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490331" y="487186"/>
            <a:ext cx="1934400" cy="24861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57149" y="2846498"/>
            <a:ext cx="3024300" cy="4071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rm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 algn="r">
              <a:buNone/>
              <a:defRPr sz="600">
                <a:solidFill>
                  <a:schemeClr val="dk2"/>
                </a:solidFill>
              </a:defRPr>
            </a:lvl1pPr>
            <a:lvl2pPr lvl="1" rtl="0" algn="r">
              <a:buNone/>
              <a:defRPr sz="600">
                <a:solidFill>
                  <a:schemeClr val="dk2"/>
                </a:solidFill>
              </a:defRPr>
            </a:lvl2pPr>
            <a:lvl3pPr lvl="2" rtl="0" algn="r">
              <a:buNone/>
              <a:defRPr sz="600">
                <a:solidFill>
                  <a:schemeClr val="dk2"/>
                </a:solidFill>
              </a:defRPr>
            </a:lvl3pPr>
            <a:lvl4pPr lvl="3" rtl="0" algn="r">
              <a:buNone/>
              <a:defRPr sz="600">
                <a:solidFill>
                  <a:schemeClr val="dk2"/>
                </a:solidFill>
              </a:defRPr>
            </a:lvl4pPr>
            <a:lvl5pPr lvl="4" rtl="0" algn="r">
              <a:buNone/>
              <a:defRPr sz="600">
                <a:solidFill>
                  <a:schemeClr val="dk2"/>
                </a:solidFill>
              </a:defRPr>
            </a:lvl5pPr>
            <a:lvl6pPr lvl="5" rtl="0" algn="r">
              <a:buNone/>
              <a:defRPr sz="600">
                <a:solidFill>
                  <a:schemeClr val="dk2"/>
                </a:solidFill>
              </a:defRPr>
            </a:lvl6pPr>
            <a:lvl7pPr lvl="6" rtl="0" algn="r">
              <a:buNone/>
              <a:defRPr sz="600">
                <a:solidFill>
                  <a:schemeClr val="dk2"/>
                </a:solidFill>
              </a:defRPr>
            </a:lvl7pPr>
            <a:lvl8pPr lvl="7" rtl="0" algn="r">
              <a:buNone/>
              <a:defRPr sz="600">
                <a:solidFill>
                  <a:schemeClr val="dk2"/>
                </a:solidFill>
              </a:defRPr>
            </a:lvl8pPr>
            <a:lvl9pPr lvl="8" rtl="0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57149" y="212567"/>
            <a:ext cx="42957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57149" y="824380"/>
            <a:ext cx="42957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rm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794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794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794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94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794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rmAutofit/>
          </a:bodyPr>
          <a:lstStyle>
            <a:lvl1pPr lvl="0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hyperlink" Target="https://app.napkin.ai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up.lub.lu.se/student-papers/search/publication/8975340" TargetMode="External"/><Relationship Id="rId4" Type="http://schemas.openxmlformats.org/officeDocument/2006/relationships/hyperlink" Target="https://zenodo.org/records/4428917" TargetMode="External"/><Relationship Id="rId9" Type="http://schemas.openxmlformats.org/officeDocument/2006/relationships/hyperlink" Target="https://app.napkin.ai/" TargetMode="External"/><Relationship Id="rId5" Type="http://schemas.openxmlformats.org/officeDocument/2006/relationships/hyperlink" Target="https://www.vox.com/2019/1/4/18166934/amazon-go-stores-revenue-estimates-cashierless" TargetMode="External"/><Relationship Id="rId6" Type="http://schemas.openxmlformats.org/officeDocument/2006/relationships/hyperlink" Target="https://ieeexplore.ieee.org/document/10391161" TargetMode="External"/><Relationship Id="rId7" Type="http://schemas.openxmlformats.org/officeDocument/2006/relationships/hyperlink" Target="https://ieeexplore.ieee.org/document/10391161" TargetMode="External"/><Relationship Id="rId8" Type="http://schemas.openxmlformats.org/officeDocument/2006/relationships/hyperlink" Target="https://ieeexplore.ieee.org/document/1039116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ox.com/2019/1/4/18166934/amazon-go-stores-revenue-estimates-cashierles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enodo.org/records/4428917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napkin.ai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hyperlink" Target="https://ieeexplore.ieee.org/document/10391161" TargetMode="External"/><Relationship Id="rId5" Type="http://schemas.openxmlformats.org/officeDocument/2006/relationships/hyperlink" Target="https://ieeexplore.ieee.org/document/10391161" TargetMode="External"/><Relationship Id="rId6" Type="http://schemas.openxmlformats.org/officeDocument/2006/relationships/hyperlink" Target="https://ieeexplore.ieee.org/document/1039116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app.napkin.ai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pp.napkin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0" y="1367500"/>
            <a:ext cx="4634100" cy="231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</a:t>
            </a:r>
            <a:r>
              <a:rPr lang="en-US">
                <a:solidFill>
                  <a:srgbClr val="3333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made easy-Grab and Go( Leveraging Computer Vision for Intelligent Shopping)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GUIDED  BY: Prof. Manjunath Joshi</a:t>
            </a: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PRESENTED BY : Jyoti Kumari (202318049)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Sreejesh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Nair (202318001)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November 22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, 2024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50" y="64625"/>
            <a:ext cx="1185125" cy="1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95300" y="72527"/>
            <a:ext cx="4419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training:</a:t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209675" y="320175"/>
            <a:ext cx="2112300" cy="786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highlight>
                  <a:srgbClr val="CFE2F3"/>
                </a:highlight>
              </a:rPr>
              <a:t> YOLOV N MODEL:</a:t>
            </a:r>
            <a:r>
              <a:rPr lang="en-US" sz="600">
                <a:highlight>
                  <a:srgbClr val="CFE2F3"/>
                </a:highlight>
              </a:rPr>
              <a:t> </a:t>
            </a:r>
            <a:endParaRPr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00">
                <a:highlight>
                  <a:srgbClr val="CFE2F3"/>
                </a:highlight>
              </a:rPr>
              <a:t>The YOLOv8n model is a state-of-the-art object detection model, known for its speed and accuracy.</a:t>
            </a:r>
            <a:endParaRPr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600">
              <a:highlight>
                <a:srgbClr val="CFE2F3"/>
              </a:highlight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471300" y="320175"/>
            <a:ext cx="2007900" cy="79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600">
                <a:solidFill>
                  <a:schemeClr val="dk1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PRE-TRAINED WEIGHTS:</a:t>
            </a:r>
            <a:r>
              <a:rPr lang="en-US" sz="600">
                <a:solidFill>
                  <a:schemeClr val="dk1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600">
              <a:solidFill>
                <a:schemeClr val="dk1"/>
              </a:solidFill>
              <a:highlight>
                <a:srgbClr val="CFE2F3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600">
                <a:solidFill>
                  <a:schemeClr val="dk1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The model was initialized with pre-trained weights, which are the result of training the model on a large dataset, providing a strong starting point for further optimization.</a:t>
            </a:r>
            <a:endParaRPr sz="600">
              <a:solidFill>
                <a:schemeClr val="dk1"/>
              </a:solidFill>
              <a:highlight>
                <a:srgbClr val="CFE2F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209675" y="1168275"/>
            <a:ext cx="2112300" cy="696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highlight>
                  <a:srgbClr val="CFE2F3"/>
                </a:highlight>
              </a:rPr>
              <a:t>OPTIMIZED PARAMETERS:</a:t>
            </a:r>
            <a:endParaRPr b="1"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00">
                <a:highlight>
                  <a:srgbClr val="CFE2F3"/>
                </a:highlight>
              </a:rPr>
              <a:t> The model's hyperparameters, such as learning rate, batch size, and regularization, were carefully tuned to achieve the best performance on the specific task and dataset.</a:t>
            </a:r>
            <a:endParaRPr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600">
              <a:highlight>
                <a:srgbClr val="CFE2F3"/>
              </a:highlight>
            </a:endParaRPr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2471300" y="1168275"/>
            <a:ext cx="2007900" cy="696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highlight>
                  <a:srgbClr val="CFE2F3"/>
                </a:highlight>
              </a:rPr>
              <a:t>VALIDATION ON UNSEEN DATA:</a:t>
            </a:r>
            <a:r>
              <a:rPr lang="en-US" sz="600">
                <a:highlight>
                  <a:srgbClr val="CFE2F3"/>
                </a:highlight>
              </a:rPr>
              <a:t> </a:t>
            </a:r>
            <a:endParaRPr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00">
                <a:highlight>
                  <a:srgbClr val="CFE2F3"/>
                </a:highlight>
              </a:rPr>
              <a:t>The trained model was evaluated on a separate, unseen dataset to ensure its generalization capability and prevent overfitting to the training data.</a:t>
            </a:r>
            <a:endParaRPr sz="6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600">
              <a:highlight>
                <a:srgbClr val="CFE2F3"/>
              </a:highlight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13" y="2029725"/>
            <a:ext cx="3141473" cy="1190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1934100" y="3127100"/>
            <a:ext cx="12792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Fig-8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95300" y="72525"/>
            <a:ext cx="30540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Scheme: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95300" y="571825"/>
            <a:ext cx="4421100" cy="115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46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lang="en-US" sz="1100">
                <a:highlight>
                  <a:srgbClr val="D0E0E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Metrics to be used for evaluation: Precision, recall, and mAP.</a:t>
            </a:r>
            <a:endParaRPr sz="1100">
              <a:highlight>
                <a:srgbClr val="D0E0E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9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lang="en-US" sz="1100">
                <a:highlight>
                  <a:srgbClr val="D0E0E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Validation techniques: Cross-validation between iconic and natural images.</a:t>
            </a:r>
            <a:endParaRPr sz="1100">
              <a:highlight>
                <a:srgbClr val="D0E0E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9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lang="en-US" sz="1100">
                <a:highlight>
                  <a:srgbClr val="D0E0E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Performance benchmarks: Expected to surpass 78% mAP with improved detection from a balanced dataset, when the model is trained on the entire dataset with augmented data.</a:t>
            </a:r>
            <a:endParaRPr sz="1100">
              <a:highlight>
                <a:srgbClr val="D0E0E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 rotWithShape="1">
          <a:blip r:embed="rId3">
            <a:alphaModFix/>
          </a:blip>
          <a:srcRect b="19320" l="11109" r="52865" t="66298"/>
          <a:stretch/>
        </p:blipFill>
        <p:spPr>
          <a:xfrm>
            <a:off x="445100" y="1728625"/>
            <a:ext cx="3500525" cy="7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00" y="2569075"/>
            <a:ext cx="3500526" cy="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/>
          <p:nvPr/>
        </p:nvSpPr>
        <p:spPr>
          <a:xfrm>
            <a:off x="3945625" y="1979000"/>
            <a:ext cx="5706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Fig-9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3934225" y="2779525"/>
            <a:ext cx="593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Fig- 10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/>
        </p:nvSpPr>
        <p:spPr>
          <a:xfrm>
            <a:off x="95300" y="72525"/>
            <a:ext cx="17859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431866" y="478050"/>
            <a:ext cx="3967800" cy="115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46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lang="en-US" sz="110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project replaces expensive hardware (RFID) with computer vision models to automate shopping.</a:t>
            </a:r>
            <a:endParaRPr sz="110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9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lang="en-US" sz="110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Expected impact: Enhances efficiency in shopping experiences, particularly in developing countries.</a:t>
            </a:r>
            <a:endParaRPr sz="110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9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lang="en-US" sz="1100"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Future work: Explore further dataset expansion and security measures through product weight verification.</a:t>
            </a:r>
            <a:endParaRPr sz="110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95300" y="72525"/>
            <a:ext cx="1887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390591" y="479200"/>
            <a:ext cx="3828900" cy="1564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98450" lvl="0" marL="457200" rtl="0" algn="l">
              <a:spcBef>
                <a:spcPts val="334"/>
              </a:spcBef>
              <a:spcAft>
                <a:spcPts val="0"/>
              </a:spcAft>
              <a:buSzPts val="1100"/>
              <a:buFont typeface="Helvetica Neue"/>
              <a:buAutoNum type="arabicPeriod"/>
            </a:pPr>
            <a:r>
              <a:rPr lang="en-US" sz="1100" u="sng">
                <a:solidFill>
                  <a:schemeClr val="hlink"/>
                </a:solidFill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E. Rydén, "Instance-level Object Detection of Grocery Store items using R-CNN."</a:t>
            </a:r>
            <a:endParaRPr sz="110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AutoNum type="arabicPeriod"/>
            </a:pPr>
            <a:r>
              <a:rPr lang="en-US" sz="1100" u="sng">
                <a:solidFill>
                  <a:schemeClr val="hlink"/>
                </a:solidFill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K. Georgiadis, "Products-6K: A Large-Scale Groceries Product Recognition Dataset." </a:t>
            </a:r>
            <a:endParaRPr sz="1100"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AutoNum type="arabicPeriod"/>
            </a:pPr>
            <a:r>
              <a:rPr lang="en-US" sz="1100" u="sng">
                <a:solidFill>
                  <a:schemeClr val="hlink"/>
                </a:solidFill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R. Molla, "Amazon cashierless Go stores could be a $4 billion business by 2021."</a:t>
            </a:r>
            <a:endParaRPr sz="1100">
              <a:solidFill>
                <a:schemeClr val="dk1"/>
              </a:solidFill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eriod"/>
            </a:pPr>
            <a:r>
              <a:rPr lang="en-US" sz="1000" u="sng">
                <a:solidFill>
                  <a:schemeClr val="hlink"/>
                </a:solidFill>
                <a:highlight>
                  <a:srgbClr val="CFE2F3"/>
                </a:highlight>
                <a:hlinkClick r:id="rId6"/>
              </a:rPr>
              <a:t>G. Awad </a:t>
            </a:r>
            <a:r>
              <a:rPr i="1" lang="en-US" sz="1000" u="sng">
                <a:solidFill>
                  <a:schemeClr val="hlink"/>
                </a:solidFill>
                <a:highlight>
                  <a:srgbClr val="CFE2F3"/>
                </a:highlight>
                <a:hlinkClick r:id="rId7"/>
              </a:rPr>
              <a:t>et al</a:t>
            </a:r>
            <a:r>
              <a:rPr lang="en-US" sz="1000" u="sng">
                <a:solidFill>
                  <a:schemeClr val="hlink"/>
                </a:solidFill>
                <a:highlight>
                  <a:srgbClr val="CFE2F3"/>
                </a:highlight>
                <a:hlinkClick r:id="rId8"/>
              </a:rPr>
              <a:t>., "Grab and Go: Leveraging Computer Vision for Intelligent Shopping,"</a:t>
            </a:r>
            <a:endParaRPr sz="1100">
              <a:solidFill>
                <a:schemeClr val="dk1"/>
              </a:solidFill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eriod"/>
            </a:pPr>
            <a:r>
              <a:rPr lang="en-US" sz="1100" u="sng">
                <a:solidFill>
                  <a:schemeClr val="hlink"/>
                </a:solidFill>
                <a:highlight>
                  <a:srgbClr val="CFE2F3"/>
                </a:highlight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https://app.napkin.ai/</a:t>
            </a:r>
            <a:endParaRPr sz="1100">
              <a:solidFill>
                <a:schemeClr val="dk1"/>
              </a:solidFill>
              <a:highlight>
                <a:srgbClr val="CFE2F3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95300" y="72525"/>
            <a:ext cx="1582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Introduction:</a:t>
            </a: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273375" y="676400"/>
            <a:ext cx="4116000" cy="2427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46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Times New Roman"/>
              <a:buChar char="►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This project explores the use of object detection techniques t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streamline grocery inventory management, enabling efficient product tracking and stock control.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Times New Roman"/>
              <a:buChar char="►"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Introduction to the problem: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The traditional shopping process with barcodes and cashiers is inefficient, leading to long queues and slow payment processes.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Times New Roman"/>
              <a:buChar char="►"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Overview of the approach: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Leveraging computer vision for automatic product detection using YOLO models (V8) instead of expensive RFID sensors which was used  by  AMAZON GO</a:t>
            </a: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[3]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Times New Roman"/>
              <a:buChar char="►"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Importance and relevance of the problem: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A cost-effective solution to implement contactless shopping in developing countries.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95300" y="72525"/>
            <a:ext cx="3226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274800" y="692975"/>
            <a:ext cx="4060500" cy="200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46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escription of the problem: 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How to eliminate physical checkout and payment delays in stores.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Input data specifics: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Supermarket product images for detection.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Expected output: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Accurate product identification and automated checkout without cashier involvement.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Dataset to be used: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Products-6K dataset of grocery items.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/>
        </p:nvSpPr>
        <p:spPr>
          <a:xfrm>
            <a:off x="95300" y="72525"/>
            <a:ext cx="2878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Description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421950" y="495125"/>
            <a:ext cx="4097400" cy="1326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46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Source of the dataset: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 Products-6K dataset </a:t>
            </a:r>
            <a:r>
              <a:rPr lang="en-US" sz="1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[2]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, featuring iconic (lab-controlled) and natural (real-world) images.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Size and type of data: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1,247 candidate images and 373 query images.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165" lvl="0" marL="214628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100"/>
              <a:buFont typeface="Lucida Sans"/>
              <a:buChar char="►"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Preprocessing steps:</a:t>
            </a: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Images resized to 640x640, augmentations applied to increase diversity in product detection.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4">
            <a:alphaModFix/>
          </a:blip>
          <a:srcRect b="0" l="31578" r="34123" t="0"/>
          <a:stretch/>
        </p:blipFill>
        <p:spPr>
          <a:xfrm>
            <a:off x="3473200" y="1821425"/>
            <a:ext cx="706075" cy="144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2"/>
          <p:cNvPicPr preferRelativeResize="0"/>
          <p:nvPr/>
        </p:nvPicPr>
        <p:blipFill rotWithShape="1">
          <a:blip r:embed="rId5">
            <a:alphaModFix/>
          </a:blip>
          <a:srcRect b="3250" l="2120" r="-2120" t="-9463"/>
          <a:stretch/>
        </p:blipFill>
        <p:spPr>
          <a:xfrm>
            <a:off x="95300" y="1988925"/>
            <a:ext cx="1639325" cy="12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2"/>
          <p:cNvPicPr preferRelativeResize="0"/>
          <p:nvPr/>
        </p:nvPicPr>
        <p:blipFill rotWithShape="1">
          <a:blip r:embed="rId6">
            <a:alphaModFix/>
          </a:blip>
          <a:srcRect b="16962" l="0" r="0" t="23665"/>
          <a:stretch/>
        </p:blipFill>
        <p:spPr>
          <a:xfrm>
            <a:off x="1655725" y="2113250"/>
            <a:ext cx="1817475" cy="11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/>
          <p:cNvSpPr txBox="1"/>
          <p:nvPr/>
        </p:nvSpPr>
        <p:spPr>
          <a:xfrm>
            <a:off x="1279050" y="3177350"/>
            <a:ext cx="11487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Fig-1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95300" y="72525"/>
            <a:ext cx="2866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OVERVIEW: </a:t>
            </a:r>
            <a:endParaRPr/>
          </a:p>
        </p:txBody>
      </p:sp>
      <p:sp>
        <p:nvSpPr>
          <p:cNvPr id="156" name="Google Shape;156;p33"/>
          <p:cNvSpPr txBox="1"/>
          <p:nvPr/>
        </p:nvSpPr>
        <p:spPr>
          <a:xfrm>
            <a:off x="95300" y="461950"/>
            <a:ext cx="2060700" cy="2636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solidFill>
                  <a:schemeClr val="dk1"/>
                </a:solidFill>
              </a:rPr>
              <a:t>OBJECT DETECTION PIPELINE: 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</a:rPr>
              <a:t>Develop a comprehensive workflow for object detection, from data preprocessing to model deployment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solidFill>
                  <a:schemeClr val="dk1"/>
                </a:solidFill>
              </a:rPr>
              <a:t>YOLO V8 FRAMEWORK:</a:t>
            </a:r>
            <a:br>
              <a:rPr b="1" lang="en-US" sz="600">
                <a:solidFill>
                  <a:schemeClr val="dk1"/>
                </a:solidFill>
              </a:rPr>
            </a:b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</a:rPr>
              <a:t>Utilize the latest version of the YOLO (You Only Look Once) deep learning model for efficient and accurate object detection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solidFill>
                  <a:schemeClr val="dk1"/>
                </a:solidFill>
              </a:rPr>
              <a:t> DATA PREPARATION: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Gather, clean, and annotate a diverse dataset of images for training the object detection model.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MODEL TRAINING: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Fine-tune the YOLOv model on the prepared dataset to optimize its performance for the target application.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solidFill>
                  <a:schemeClr val="dk1"/>
                </a:solidFill>
              </a:rPr>
              <a:t>MODEL EVALUATION: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</a:rPr>
              <a:t>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Thoroughly evaluate the trained model's accuracy, precision, and recall on a separate test dataset.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3238950" y="2893875"/>
            <a:ext cx="923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Fig-2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325" y="502025"/>
            <a:ext cx="2183598" cy="22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95300" y="72527"/>
            <a:ext cx="4419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system </a:t>
            </a:r>
            <a:r>
              <a:rPr lang="en-US"/>
              <a:t>Architecture</a:t>
            </a:r>
            <a:r>
              <a:rPr lang="en-US"/>
              <a:t>:</a:t>
            </a:r>
            <a:endParaRPr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282707" y="2549228"/>
            <a:ext cx="11400" cy="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00"/>
              <a:t>.</a:t>
            </a:r>
            <a:endParaRPr sz="100"/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01" y="428325"/>
            <a:ext cx="3930476" cy="22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>
            <p:ph type="title"/>
          </p:nvPr>
        </p:nvSpPr>
        <p:spPr>
          <a:xfrm>
            <a:off x="590950" y="2837925"/>
            <a:ext cx="3530100" cy="3693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Fig-3:</a:t>
            </a:r>
            <a:r>
              <a:rPr lang="en-US"/>
              <a:t> </a:t>
            </a: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G. Awad </a:t>
            </a:r>
            <a:r>
              <a:rPr i="1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et al</a:t>
            </a: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., "Grab and Go: Leveraging Computer Vision for Intelligent Shopping,"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247975" y="214400"/>
            <a:ext cx="25998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PREPROCESSING:</a:t>
            </a:r>
            <a:endParaRPr/>
          </a:p>
        </p:txBody>
      </p:sp>
      <p:sp>
        <p:nvSpPr>
          <p:cNvPr id="172" name="Google Shape;172;p35"/>
          <p:cNvSpPr txBox="1"/>
          <p:nvPr/>
        </p:nvSpPr>
        <p:spPr>
          <a:xfrm>
            <a:off x="655550" y="924263"/>
            <a:ext cx="30000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</a:t>
            </a:r>
            <a:r>
              <a:rPr b="1" lang="en-US" sz="600"/>
              <a:t>GENERATED YOLO-COMPATIBLE ANNOTATIONS</a:t>
            </a:r>
            <a:r>
              <a:rPr lang="en-US" sz="600"/>
              <a:t>: Created bounding box annotations for the objects of interest in the datasets, following the YOLO format.</a:t>
            </a:r>
            <a:endParaRPr sz="600"/>
          </a:p>
        </p:txBody>
      </p:sp>
      <p:sp>
        <p:nvSpPr>
          <p:cNvPr id="173" name="Google Shape;173;p35"/>
          <p:cNvSpPr txBox="1"/>
          <p:nvPr/>
        </p:nvSpPr>
        <p:spPr>
          <a:xfrm>
            <a:off x="655550" y="490650"/>
            <a:ext cx="30000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</a:t>
            </a:r>
            <a:r>
              <a:rPr b="1" lang="en-US" sz="600"/>
              <a:t>PREPROCESSE DATASETS:</a:t>
            </a:r>
            <a:r>
              <a:rPr lang="en-US" sz="600"/>
              <a:t> Cleaned, formated, and organized the datasets to be compatible with the YOLOv8 object detection model.</a:t>
            </a:r>
            <a:endParaRPr sz="6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0" y="1578350"/>
            <a:ext cx="3928602" cy="9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/>
        </p:nvSpPr>
        <p:spPr>
          <a:xfrm>
            <a:off x="2032000" y="2549000"/>
            <a:ext cx="11397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Fig-4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95300" y="72525"/>
            <a:ext cx="2215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Approach</a:t>
            </a:r>
            <a:endParaRPr/>
          </a:p>
        </p:txBody>
      </p:sp>
      <p:sp>
        <p:nvSpPr>
          <p:cNvPr id="181" name="Google Shape;181;p36"/>
          <p:cNvSpPr txBox="1"/>
          <p:nvPr/>
        </p:nvSpPr>
        <p:spPr>
          <a:xfrm>
            <a:off x="323944" y="491825"/>
            <a:ext cx="4069800" cy="87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58115" lvl="0" marL="2146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800"/>
              <a:buFont typeface="Lucida Sans"/>
              <a:buChar char="►"/>
            </a:pPr>
            <a:r>
              <a:rPr b="1" lang="en-US" sz="800">
                <a:latin typeface="Helvetica Neue"/>
                <a:ea typeface="Helvetica Neue"/>
                <a:cs typeface="Helvetica Neue"/>
                <a:sym typeface="Helvetica Neue"/>
              </a:rPr>
              <a:t>Method: </a:t>
            </a:r>
            <a:r>
              <a:rPr b="1" lang="en-US" sz="800">
                <a:solidFill>
                  <a:schemeClr val="dk1"/>
                </a:solidFill>
              </a:rPr>
              <a:t>You Only Look Once(</a:t>
            </a:r>
            <a:r>
              <a:rPr b="1" lang="en-US" sz="800">
                <a:latin typeface="Helvetica Neue"/>
                <a:ea typeface="Helvetica Neue"/>
                <a:cs typeface="Helvetica Neue"/>
                <a:sym typeface="Helvetica Neue"/>
              </a:rPr>
              <a:t>YOLO V8)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        A deep learning model used for object detection.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8115" lvl="0" marL="214629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800"/>
              <a:buFont typeface="Lucida Sans"/>
              <a:buChar char="►"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YOLO is ideal for real-time object detection, crucial for a fast-paced shopping environment.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8115" lvl="0" marL="214629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800"/>
              <a:buFont typeface="Lucida Sans"/>
              <a:buChar char="►"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Product images from both iconic and natural environments was annotated and trained.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0" y="1759550"/>
            <a:ext cx="2301450" cy="9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67" y="2477677"/>
            <a:ext cx="361040" cy="19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552" y="2510486"/>
            <a:ext cx="299752" cy="16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3950" y="1655800"/>
            <a:ext cx="1900975" cy="13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/>
        </p:nvSpPr>
        <p:spPr>
          <a:xfrm>
            <a:off x="1064075" y="2632325"/>
            <a:ext cx="5421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Fig-5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6"/>
          <p:cNvSpPr txBox="1"/>
          <p:nvPr/>
        </p:nvSpPr>
        <p:spPr>
          <a:xfrm>
            <a:off x="3336450" y="3018200"/>
            <a:ext cx="7311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Fig-6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95300" y="72527"/>
            <a:ext cx="4419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AUGMENTATION: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41250" y="324025"/>
            <a:ext cx="2381400" cy="29493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Data Augmentation increases training data diversity, model robustness, and performance, especially when datasets are limited. Here’s a rundown of essential augmentation techniques: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Horizontal Flip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Mirrors the image for perspective variation.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Rotation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Rotates the image by a specified angle, improving orientation invariance.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Blurring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Applies Gaussian blur to reduce noise, creating texture variations.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Random Cropping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Randomly crops a region, enhancing robustness to scale and positional variations.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Shearing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Distorts the image spatially, allowing the model to recognize skewed perspectives.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Grayscale Conversion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Converts the image to grayscale, emphasizing shape and structure over color.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b="1" lang="en-US" sz="600">
                <a:latin typeface="Arial"/>
                <a:ea typeface="Arial"/>
                <a:cs typeface="Arial"/>
                <a:sym typeface="Arial"/>
              </a:rPr>
              <a:t>Gaussian Noise</a:t>
            </a:r>
            <a:br>
              <a:rPr b="1" lang="en-US" sz="600">
                <a:latin typeface="Arial"/>
                <a:ea typeface="Arial"/>
                <a:cs typeface="Arial"/>
                <a:sym typeface="Arial"/>
              </a:rPr>
            </a:br>
            <a:r>
              <a:rPr lang="en-US" sz="600">
                <a:latin typeface="Arial"/>
                <a:ea typeface="Arial"/>
                <a:cs typeface="Arial"/>
                <a:sym typeface="Arial"/>
              </a:rPr>
              <a:t>Adds random noise, improving resilience to noisy data.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Combining these augmentations ensures the model sees varied, realistic representations of data, enhancing adaptability to real-world variations.</a:t>
            </a:r>
            <a:endParaRPr sz="900"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450" y="685344"/>
            <a:ext cx="2166643" cy="181325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3233825" y="2604575"/>
            <a:ext cx="63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Fig-7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