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0"/>
  </p:notesMasterIdLst>
  <p:sldIdLst>
    <p:sldId id="256" r:id="rId2"/>
    <p:sldId id="257" r:id="rId3"/>
    <p:sldId id="258" r:id="rId4"/>
    <p:sldId id="267" r:id="rId5"/>
    <p:sldId id="259" r:id="rId6"/>
    <p:sldId id="263" r:id="rId7"/>
    <p:sldId id="264" r:id="rId8"/>
    <p:sldId id="265" r:id="rId9"/>
    <p:sldId id="266" r:id="rId10"/>
    <p:sldId id="260" r:id="rId11"/>
    <p:sldId id="268" r:id="rId12"/>
    <p:sldId id="269" r:id="rId13"/>
    <p:sldId id="270" r:id="rId14"/>
    <p:sldId id="271" r:id="rId15"/>
    <p:sldId id="261" r:id="rId16"/>
    <p:sldId id="272" r:id="rId17"/>
    <p:sldId id="26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6"/>
    <p:restoredTop sz="94628"/>
  </p:normalViewPr>
  <p:slideViewPr>
    <p:cSldViewPr snapToGrid="0">
      <p:cViewPr varScale="1">
        <p:scale>
          <a:sx n="109" d="100"/>
          <a:sy n="109"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CF676-6B86-4A48-BD7B-D80F11A7B7D6}"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1E0BA-19AB-A247-A0E6-3168C2798B02}" type="slidenum">
              <a:rPr lang="en-US" smtClean="0"/>
              <a:t>‹#›</a:t>
            </a:fld>
            <a:endParaRPr lang="en-US"/>
          </a:p>
        </p:txBody>
      </p:sp>
    </p:spTree>
    <p:extLst>
      <p:ext uri="{BB962C8B-B14F-4D97-AF65-F5344CB8AC3E}">
        <p14:creationId xmlns:p14="http://schemas.microsoft.com/office/powerpoint/2010/main" val="78624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61E0BA-19AB-A247-A0E6-3168C2798B02}" type="slidenum">
              <a:rPr lang="en-US" smtClean="0"/>
              <a:t>14</a:t>
            </a:fld>
            <a:endParaRPr lang="en-US"/>
          </a:p>
        </p:txBody>
      </p:sp>
    </p:spTree>
    <p:extLst>
      <p:ext uri="{BB962C8B-B14F-4D97-AF65-F5344CB8AC3E}">
        <p14:creationId xmlns:p14="http://schemas.microsoft.com/office/powerpoint/2010/main" val="31680756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C46A58B-8B7A-DA4F-94A0-BB00129676B1}"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DA8A9F-18B0-034B-B42A-E8514DC4DF83}" type="slidenum">
              <a:rPr lang="en-US" smtClean="0"/>
              <a:t>‹#›</a:t>
            </a:fld>
            <a:endParaRPr lang="en-US"/>
          </a:p>
        </p:txBody>
      </p:sp>
    </p:spTree>
    <p:extLst>
      <p:ext uri="{BB962C8B-B14F-4D97-AF65-F5344CB8AC3E}">
        <p14:creationId xmlns:p14="http://schemas.microsoft.com/office/powerpoint/2010/main" val="166050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C46A58B-8B7A-DA4F-94A0-BB00129676B1}"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A8A9F-18B0-034B-B42A-E8514DC4DF83}" type="slidenum">
              <a:rPr lang="en-US" smtClean="0"/>
              <a:t>‹#›</a:t>
            </a:fld>
            <a:endParaRPr lang="en-US"/>
          </a:p>
        </p:txBody>
      </p:sp>
    </p:spTree>
    <p:extLst>
      <p:ext uri="{BB962C8B-B14F-4D97-AF65-F5344CB8AC3E}">
        <p14:creationId xmlns:p14="http://schemas.microsoft.com/office/powerpoint/2010/main" val="292095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46A58B-8B7A-DA4F-94A0-BB00129676B1}"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A8A9F-18B0-034B-B42A-E8514DC4DF83}" type="slidenum">
              <a:rPr lang="en-US" smtClean="0"/>
              <a:t>‹#›</a:t>
            </a:fld>
            <a:endParaRPr lang="en-US"/>
          </a:p>
        </p:txBody>
      </p:sp>
    </p:spTree>
    <p:extLst>
      <p:ext uri="{BB962C8B-B14F-4D97-AF65-F5344CB8AC3E}">
        <p14:creationId xmlns:p14="http://schemas.microsoft.com/office/powerpoint/2010/main" val="20804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46A58B-8B7A-DA4F-94A0-BB00129676B1}"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A8A9F-18B0-034B-B42A-E8514DC4DF83}" type="slidenum">
              <a:rPr lang="en-US" smtClean="0"/>
              <a:t>‹#›</a:t>
            </a:fld>
            <a:endParaRPr lang="en-US"/>
          </a:p>
        </p:txBody>
      </p:sp>
    </p:spTree>
    <p:extLst>
      <p:ext uri="{BB962C8B-B14F-4D97-AF65-F5344CB8AC3E}">
        <p14:creationId xmlns:p14="http://schemas.microsoft.com/office/powerpoint/2010/main" val="5802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C46A58B-8B7A-DA4F-94A0-BB00129676B1}" type="datetimeFigureOut">
              <a:rPr lang="en-US" smtClean="0"/>
              <a:t>6/10/24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DA8A9F-18B0-034B-B42A-E8514DC4DF83}" type="slidenum">
              <a:rPr lang="en-US" smtClean="0"/>
              <a:t>‹#›</a:t>
            </a:fld>
            <a:endParaRPr lang="en-US"/>
          </a:p>
        </p:txBody>
      </p:sp>
    </p:spTree>
    <p:extLst>
      <p:ext uri="{BB962C8B-B14F-4D97-AF65-F5344CB8AC3E}">
        <p14:creationId xmlns:p14="http://schemas.microsoft.com/office/powerpoint/2010/main" val="253658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C46A58B-8B7A-DA4F-94A0-BB00129676B1}"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A8A9F-18B0-034B-B42A-E8514DC4DF83}" type="slidenum">
              <a:rPr lang="en-US" smtClean="0"/>
              <a:t>‹#›</a:t>
            </a:fld>
            <a:endParaRPr lang="en-US"/>
          </a:p>
        </p:txBody>
      </p:sp>
    </p:spTree>
    <p:extLst>
      <p:ext uri="{BB962C8B-B14F-4D97-AF65-F5344CB8AC3E}">
        <p14:creationId xmlns:p14="http://schemas.microsoft.com/office/powerpoint/2010/main" val="145509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C46A58B-8B7A-DA4F-94A0-BB00129676B1}" type="datetimeFigureOut">
              <a:rPr lang="en-US" smtClean="0"/>
              <a:t>6/10/24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A8A9F-18B0-034B-B42A-E8514DC4DF83}"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30827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46A58B-8B7A-DA4F-94A0-BB00129676B1}" type="datetimeFigureOut">
              <a:rPr lang="en-US" smtClean="0"/>
              <a:t>6/10/24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A8A9F-18B0-034B-B42A-E8514DC4DF83}"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9433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6A58B-8B7A-DA4F-94A0-BB00129676B1}" type="datetimeFigureOut">
              <a:rPr lang="en-US" smtClean="0"/>
              <a:t>6/10/24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A8A9F-18B0-034B-B42A-E8514DC4DF83}" type="slidenum">
              <a:rPr lang="en-US" smtClean="0"/>
              <a:t>‹#›</a:t>
            </a:fld>
            <a:endParaRPr lang="en-US"/>
          </a:p>
        </p:txBody>
      </p:sp>
    </p:spTree>
    <p:extLst>
      <p:ext uri="{BB962C8B-B14F-4D97-AF65-F5344CB8AC3E}">
        <p14:creationId xmlns:p14="http://schemas.microsoft.com/office/powerpoint/2010/main" val="364528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C46A58B-8B7A-DA4F-94A0-BB00129676B1}"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2DA8A9F-18B0-034B-B42A-E8514DC4DF83}" type="slidenum">
              <a:rPr lang="en-US" smtClean="0"/>
              <a:t>‹#›</a:t>
            </a:fld>
            <a:endParaRPr lang="en-US"/>
          </a:p>
        </p:txBody>
      </p:sp>
    </p:spTree>
    <p:extLst>
      <p:ext uri="{BB962C8B-B14F-4D97-AF65-F5344CB8AC3E}">
        <p14:creationId xmlns:p14="http://schemas.microsoft.com/office/powerpoint/2010/main" val="109869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C46A58B-8B7A-DA4F-94A0-BB00129676B1}" type="datetimeFigureOut">
              <a:rPr lang="en-US" smtClean="0"/>
              <a:t>6/10/24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2DA8A9F-18B0-034B-B42A-E8514DC4DF83}" type="slidenum">
              <a:rPr lang="en-US" smtClean="0"/>
              <a:t>‹#›</a:t>
            </a:fld>
            <a:endParaRPr lang="en-US"/>
          </a:p>
        </p:txBody>
      </p:sp>
    </p:spTree>
    <p:extLst>
      <p:ext uri="{BB962C8B-B14F-4D97-AF65-F5344CB8AC3E}">
        <p14:creationId xmlns:p14="http://schemas.microsoft.com/office/powerpoint/2010/main" val="109362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C46A58B-8B7A-DA4F-94A0-BB00129676B1}" type="datetimeFigureOut">
              <a:rPr lang="en-US" smtClean="0"/>
              <a:t>6/10/24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DA8A9F-18B0-034B-B42A-E8514DC4DF83}" type="slidenum">
              <a:rPr lang="en-US" smtClean="0"/>
              <a:t>‹#›</a:t>
            </a:fld>
            <a:endParaRPr lang="en-US"/>
          </a:p>
        </p:txBody>
      </p:sp>
    </p:spTree>
    <p:extLst>
      <p:ext uri="{BB962C8B-B14F-4D97-AF65-F5344CB8AC3E}">
        <p14:creationId xmlns:p14="http://schemas.microsoft.com/office/powerpoint/2010/main" val="2917151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09ED-A432-47B4-CA4A-D93E9856777C}"/>
              </a:ext>
            </a:extLst>
          </p:cNvPr>
          <p:cNvSpPr>
            <a:spLocks noGrp="1"/>
          </p:cNvSpPr>
          <p:nvPr>
            <p:ph type="ctrTitle"/>
          </p:nvPr>
        </p:nvSpPr>
        <p:spPr/>
        <p:txBody>
          <a:bodyPr>
            <a:normAutofit/>
          </a:bodyPr>
          <a:lstStyle/>
          <a:p>
            <a:r>
              <a:rPr lang="en-IN" sz="3600" b="1" dirty="0" err="1">
                <a:effectLst/>
              </a:rPr>
              <a:t>Benford’s</a:t>
            </a:r>
            <a:r>
              <a:rPr lang="en-IN" sz="3600" b="1" dirty="0">
                <a:effectLst/>
              </a:rPr>
              <a:t> Law in Speech and synthetic speech classification </a:t>
            </a:r>
            <a:br>
              <a:rPr lang="en-IN" dirty="0"/>
            </a:br>
            <a:endParaRPr lang="en-US" dirty="0"/>
          </a:p>
        </p:txBody>
      </p:sp>
      <p:sp>
        <p:nvSpPr>
          <p:cNvPr id="3" name="Subtitle 2">
            <a:extLst>
              <a:ext uri="{FF2B5EF4-FFF2-40B4-BE49-F238E27FC236}">
                <a16:creationId xmlns:a16="http://schemas.microsoft.com/office/drawing/2014/main" id="{932769EA-49BB-7398-851C-A2E904FA4A35}"/>
              </a:ext>
            </a:extLst>
          </p:cNvPr>
          <p:cNvSpPr>
            <a:spLocks noGrp="1"/>
          </p:cNvSpPr>
          <p:nvPr>
            <p:ph type="subTitle" idx="1"/>
          </p:nvPr>
        </p:nvSpPr>
        <p:spPr>
          <a:xfrm>
            <a:off x="1069848" y="4389119"/>
            <a:ext cx="7891272" cy="1391571"/>
          </a:xfrm>
        </p:spPr>
        <p:txBody>
          <a:bodyPr>
            <a:normAutofit fontScale="62500" lnSpcReduction="20000"/>
          </a:bodyPr>
          <a:lstStyle/>
          <a:p>
            <a:r>
              <a:rPr lang="en-IN" sz="1900" b="1" dirty="0">
                <a:effectLst/>
                <a:latin typeface="NimbusRomNo9L"/>
              </a:rPr>
              <a:t>Submitted By</a:t>
            </a:r>
          </a:p>
          <a:p>
            <a:r>
              <a:rPr lang="en-IN" sz="1900" b="1" dirty="0">
                <a:effectLst/>
                <a:latin typeface="NimbusRomNo9L"/>
              </a:rPr>
              <a:t>Sreejesh S. Nair </a:t>
            </a:r>
            <a:endParaRPr lang="en-IN" sz="2600" b="1" dirty="0"/>
          </a:p>
          <a:p>
            <a:r>
              <a:rPr lang="en-IN" sz="1900" b="1" dirty="0">
                <a:effectLst/>
                <a:latin typeface="NimbusRomNo9L"/>
              </a:rPr>
              <a:t>Under the guidance of </a:t>
            </a:r>
            <a:endParaRPr lang="en-IN" sz="2600" b="1" dirty="0"/>
          </a:p>
          <a:p>
            <a:r>
              <a:rPr lang="en-IN" sz="1900" b="1" dirty="0" err="1">
                <a:effectLst/>
                <a:latin typeface="NimbusRomNo9L"/>
              </a:rPr>
              <a:t>Dr.</a:t>
            </a:r>
            <a:r>
              <a:rPr lang="en-IN" sz="1900" b="1" dirty="0">
                <a:effectLst/>
                <a:latin typeface="NimbusRomNo9L"/>
              </a:rPr>
              <a:t> Prof. Hemant Patil </a:t>
            </a:r>
            <a:endParaRPr lang="en-IN" sz="2600" b="1" dirty="0"/>
          </a:p>
          <a:p>
            <a:r>
              <a:rPr lang="en-IN" sz="1900" b="1" dirty="0">
                <a:effectLst/>
                <a:latin typeface="NimbusRomNo9L"/>
              </a:rPr>
              <a:t>M.Sc. Data Science </a:t>
            </a:r>
            <a:endParaRPr lang="en-IN" sz="2600" b="1" dirty="0"/>
          </a:p>
          <a:p>
            <a:endParaRPr lang="en-US" dirty="0"/>
          </a:p>
        </p:txBody>
      </p:sp>
    </p:spTree>
    <p:extLst>
      <p:ext uri="{BB962C8B-B14F-4D97-AF65-F5344CB8AC3E}">
        <p14:creationId xmlns:p14="http://schemas.microsoft.com/office/powerpoint/2010/main" val="258799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7AC9-0D1E-7DF7-F7D5-9C81CB9BC4D6}"/>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EC54F674-AB12-9B38-F18A-A291743B5FF1}"/>
              </a:ext>
            </a:extLst>
          </p:cNvPr>
          <p:cNvSpPr>
            <a:spLocks noGrp="1"/>
          </p:cNvSpPr>
          <p:nvPr>
            <p:ph idx="1"/>
          </p:nvPr>
        </p:nvSpPr>
        <p:spPr>
          <a:xfrm>
            <a:off x="845979" y="2014112"/>
            <a:ext cx="5867540" cy="4498058"/>
          </a:xfrm>
        </p:spPr>
        <p:txBody>
          <a:bodyPr>
            <a:normAutofit/>
          </a:bodyPr>
          <a:lstStyle/>
          <a:p>
            <a:pPr algn="just"/>
            <a:r>
              <a:rPr lang="en-US" dirty="0"/>
              <a:t>When examining each sample separately to verify </a:t>
            </a:r>
            <a:r>
              <a:rPr lang="en-US" dirty="0" err="1"/>
              <a:t>Benford’s</a:t>
            </a:r>
            <a:r>
              <a:rPr lang="en-US" dirty="0"/>
              <a:t> Law, it becomes apparent that the distribution of the samples varied somewhat from the ideal </a:t>
            </a:r>
            <a:r>
              <a:rPr lang="en-US" dirty="0" err="1"/>
              <a:t>Benford’s</a:t>
            </a:r>
            <a:r>
              <a:rPr lang="en-US" dirty="0"/>
              <a:t> Distribution. </a:t>
            </a:r>
          </a:p>
          <a:p>
            <a:pPr algn="just"/>
            <a:r>
              <a:rPr lang="en-US" dirty="0"/>
              <a:t>However, when averaged over all the samples it becomes obvious that there is a strong agreement between the </a:t>
            </a:r>
            <a:r>
              <a:rPr lang="en-US" dirty="0" err="1"/>
              <a:t>Benford’s</a:t>
            </a:r>
            <a:r>
              <a:rPr lang="en-US" dirty="0"/>
              <a:t> distribution and empirical distribution.</a:t>
            </a:r>
          </a:p>
        </p:txBody>
      </p:sp>
      <p:pic>
        <p:nvPicPr>
          <p:cNvPr id="1030" name="Picture 6">
            <a:extLst>
              <a:ext uri="{FF2B5EF4-FFF2-40B4-BE49-F238E27FC236}">
                <a16:creationId xmlns:a16="http://schemas.microsoft.com/office/drawing/2014/main" id="{3AFCFE7A-C183-5E4D-523B-A58870C2B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519" y="1901019"/>
            <a:ext cx="4856373" cy="305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2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8504F-15E5-0282-129A-8BB9B33D71D9}"/>
              </a:ext>
            </a:extLst>
          </p:cNvPr>
          <p:cNvSpPr>
            <a:spLocks noGrp="1"/>
          </p:cNvSpPr>
          <p:nvPr>
            <p:ph idx="1"/>
          </p:nvPr>
        </p:nvSpPr>
        <p:spPr>
          <a:xfrm>
            <a:off x="838200" y="808229"/>
            <a:ext cx="5257800" cy="5241542"/>
          </a:xfrm>
        </p:spPr>
        <p:txBody>
          <a:bodyPr>
            <a:normAutofit/>
          </a:bodyPr>
          <a:lstStyle/>
          <a:p>
            <a:pPr algn="just"/>
            <a:r>
              <a:rPr lang="en-US" dirty="0"/>
              <a:t>We can also verify the agreement between empirical distribution(E)  and </a:t>
            </a:r>
            <a:r>
              <a:rPr lang="en-US" dirty="0" err="1"/>
              <a:t>Benford</a:t>
            </a:r>
            <a:r>
              <a:rPr lang="en-US" dirty="0"/>
              <a:t> distribution (I) by analyzing the linear regression plot between both.</a:t>
            </a:r>
          </a:p>
          <a:p>
            <a:pPr algn="just"/>
            <a:r>
              <a:rPr lang="en-US" dirty="0"/>
              <a:t>The linear equation obtained is:</a:t>
            </a:r>
          </a:p>
          <a:p>
            <a:pPr algn="just"/>
            <a:endParaRPr lang="en-US" dirty="0"/>
          </a:p>
          <a:p>
            <a:pPr algn="just"/>
            <a:r>
              <a:rPr lang="en-US" dirty="0"/>
              <a:t>Where p value obtained is &lt; 0.05.</a:t>
            </a:r>
          </a:p>
          <a:p>
            <a:pPr algn="just"/>
            <a:r>
              <a:rPr lang="en-US" dirty="0"/>
              <a:t>Also, since slope and intercept between the distributions is 0.9895 and 0.0012. We can conclude that the distributions are identical because slope is close to 1 and intercept is close to 0.</a:t>
            </a:r>
          </a:p>
        </p:txBody>
      </p:sp>
      <p:pic>
        <p:nvPicPr>
          <p:cNvPr id="2052" name="Picture 4">
            <a:extLst>
              <a:ext uri="{FF2B5EF4-FFF2-40B4-BE49-F238E27FC236}">
                <a16:creationId xmlns:a16="http://schemas.microsoft.com/office/drawing/2014/main" id="{50D62B9E-E1BD-724A-F210-85C033130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75" y="1305768"/>
            <a:ext cx="5223602" cy="32870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C7043A-882C-F4AA-D79B-98BE83887929}"/>
              </a:ext>
            </a:extLst>
          </p:cNvPr>
          <p:cNvPicPr>
            <a:picLocks noChangeAspect="1"/>
          </p:cNvPicPr>
          <p:nvPr/>
        </p:nvPicPr>
        <p:blipFill>
          <a:blip r:embed="rId3"/>
          <a:stretch>
            <a:fillRect/>
          </a:stretch>
        </p:blipFill>
        <p:spPr>
          <a:xfrm>
            <a:off x="1831810" y="2424613"/>
            <a:ext cx="2662260" cy="524679"/>
          </a:xfrm>
          <a:prstGeom prst="rect">
            <a:avLst/>
          </a:prstGeom>
        </p:spPr>
      </p:pic>
    </p:spTree>
    <p:extLst>
      <p:ext uri="{BB962C8B-B14F-4D97-AF65-F5344CB8AC3E}">
        <p14:creationId xmlns:p14="http://schemas.microsoft.com/office/powerpoint/2010/main" val="156175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A2098-22B8-80C0-28BE-E996D11EBCBD}"/>
              </a:ext>
            </a:extLst>
          </p:cNvPr>
          <p:cNvSpPr>
            <a:spLocks noGrp="1"/>
          </p:cNvSpPr>
          <p:nvPr>
            <p:ph idx="1"/>
          </p:nvPr>
        </p:nvSpPr>
        <p:spPr>
          <a:xfrm>
            <a:off x="852430" y="1011335"/>
            <a:ext cx="5769087" cy="4916500"/>
          </a:xfrm>
        </p:spPr>
        <p:txBody>
          <a:bodyPr/>
          <a:lstStyle/>
          <a:p>
            <a:pPr algn="just">
              <a:spcBef>
                <a:spcPts val="0"/>
              </a:spcBef>
            </a:pPr>
            <a:r>
              <a:rPr lang="en-US" dirty="0"/>
              <a:t>Whereas in the classification task using </a:t>
            </a:r>
          </a:p>
          <a:p>
            <a:pPr marL="0" indent="0" algn="just">
              <a:spcBef>
                <a:spcPts val="0"/>
              </a:spcBef>
              <a:buNone/>
            </a:pPr>
            <a:r>
              <a:rPr lang="en-US" dirty="0"/>
              <a:t>   K-fold validation and Support Vector </a:t>
            </a:r>
          </a:p>
          <a:p>
            <a:pPr marL="0" indent="0" algn="just">
              <a:spcBef>
                <a:spcPts val="0"/>
              </a:spcBef>
              <a:buNone/>
            </a:pPr>
            <a:r>
              <a:rPr lang="en-US" dirty="0"/>
              <a:t>   Machine (SVM), the accuracy obtained</a:t>
            </a:r>
          </a:p>
          <a:p>
            <a:pPr marL="0" indent="0" algn="just">
              <a:spcBef>
                <a:spcPts val="0"/>
              </a:spcBef>
              <a:buNone/>
            </a:pPr>
            <a:r>
              <a:rPr lang="en-US" dirty="0"/>
              <a:t>   is 63.15% which is a very moderate result.</a:t>
            </a:r>
          </a:p>
          <a:p>
            <a:pPr algn="just"/>
            <a:r>
              <a:rPr lang="en-US" dirty="0"/>
              <a:t>The confusion matrix further clarifies that the model is able to classify the real audio sample with very high accuracy, but since there is very less difference between the </a:t>
            </a:r>
            <a:r>
              <a:rPr lang="en-US" dirty="0" err="1"/>
              <a:t>BenS</a:t>
            </a:r>
            <a:r>
              <a:rPr lang="en-US" dirty="0"/>
              <a:t> features of real audio samples and fake audio samples the model is miss-classifying many of the fake audios as real.</a:t>
            </a:r>
          </a:p>
        </p:txBody>
      </p:sp>
      <p:pic>
        <p:nvPicPr>
          <p:cNvPr id="8" name="Picture 7">
            <a:extLst>
              <a:ext uri="{FF2B5EF4-FFF2-40B4-BE49-F238E27FC236}">
                <a16:creationId xmlns:a16="http://schemas.microsoft.com/office/drawing/2014/main" id="{7C519288-D4C3-8DB9-3637-94A07CEC2DA1}"/>
              </a:ext>
            </a:extLst>
          </p:cNvPr>
          <p:cNvPicPr>
            <a:picLocks noChangeAspect="1"/>
          </p:cNvPicPr>
          <p:nvPr/>
        </p:nvPicPr>
        <p:blipFill>
          <a:blip r:embed="rId2"/>
          <a:stretch>
            <a:fillRect/>
          </a:stretch>
        </p:blipFill>
        <p:spPr>
          <a:xfrm>
            <a:off x="7031480" y="1671144"/>
            <a:ext cx="4397582" cy="1870841"/>
          </a:xfrm>
          <a:prstGeom prst="rect">
            <a:avLst/>
          </a:prstGeom>
        </p:spPr>
      </p:pic>
    </p:spTree>
    <p:extLst>
      <p:ext uri="{BB962C8B-B14F-4D97-AF65-F5344CB8AC3E}">
        <p14:creationId xmlns:p14="http://schemas.microsoft.com/office/powerpoint/2010/main" val="280104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CDD4A-8CB0-8AB3-19E0-9A21C8FC7CA0}"/>
              </a:ext>
            </a:extLst>
          </p:cNvPr>
          <p:cNvSpPr>
            <a:spLocks noGrp="1"/>
          </p:cNvSpPr>
          <p:nvPr>
            <p:ph idx="1"/>
          </p:nvPr>
        </p:nvSpPr>
        <p:spPr>
          <a:xfrm>
            <a:off x="838201" y="1375415"/>
            <a:ext cx="5301468" cy="4863890"/>
          </a:xfrm>
        </p:spPr>
        <p:txBody>
          <a:bodyPr/>
          <a:lstStyle/>
          <a:p>
            <a:pPr algn="just"/>
            <a:r>
              <a:rPr lang="en-US" dirty="0"/>
              <a:t>Scatter plot between two statistic of the </a:t>
            </a:r>
            <a:r>
              <a:rPr lang="en-US" dirty="0" err="1"/>
              <a:t>BenS</a:t>
            </a:r>
            <a:r>
              <a:rPr lang="en-US" dirty="0"/>
              <a:t> feature (means of KL divergence and Standard deviation of KL divergence) for real and fake samples was plotted to understand clearly why the accuracy is so low.</a:t>
            </a:r>
          </a:p>
          <a:p>
            <a:pPr algn="just"/>
            <a:r>
              <a:rPr lang="en-US" dirty="0"/>
              <a:t>Upon studying the scatter plot it was found that the two statistics for the the real and fake samples were very close to each which in turn hindered the classification model to separate them accurately.</a:t>
            </a:r>
          </a:p>
        </p:txBody>
      </p:sp>
      <p:pic>
        <p:nvPicPr>
          <p:cNvPr id="3076" name="Picture 4">
            <a:extLst>
              <a:ext uri="{FF2B5EF4-FFF2-40B4-BE49-F238E27FC236}">
                <a16:creationId xmlns:a16="http://schemas.microsoft.com/office/drawing/2014/main" id="{19277AF8-EEF1-26BC-B699-3E3B02490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087" y="1313073"/>
            <a:ext cx="5301467" cy="333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55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741AE-ABC9-A624-E4A0-D19C2F7B4A81}"/>
              </a:ext>
            </a:extLst>
          </p:cNvPr>
          <p:cNvSpPr>
            <a:spLocks noGrp="1"/>
          </p:cNvSpPr>
          <p:nvPr>
            <p:ph idx="1"/>
          </p:nvPr>
        </p:nvSpPr>
        <p:spPr>
          <a:xfrm>
            <a:off x="859221" y="1387283"/>
            <a:ext cx="5419381" cy="4705515"/>
          </a:xfrm>
        </p:spPr>
        <p:txBody>
          <a:bodyPr/>
          <a:lstStyle/>
          <a:p>
            <a:pPr algn="just"/>
            <a:r>
              <a:rPr lang="en-US" dirty="0"/>
              <a:t>To understand the </a:t>
            </a:r>
            <a:r>
              <a:rPr lang="en-US" dirty="0" err="1"/>
              <a:t>BenS</a:t>
            </a:r>
            <a:r>
              <a:rPr lang="en-US" dirty="0"/>
              <a:t> features for real and fake samples properly, we computed z-score for each statistic of real and fake sample to see if there is any statistic good enough to improve the classification process.</a:t>
            </a:r>
          </a:p>
          <a:p>
            <a:pPr algn="just"/>
            <a:endParaRPr lang="en-US" dirty="0"/>
          </a:p>
          <a:p>
            <a:pPr algn="just"/>
            <a:endParaRPr lang="en-US" dirty="0"/>
          </a:p>
          <a:p>
            <a:pPr algn="just"/>
            <a:r>
              <a:rPr lang="en-US" dirty="0"/>
              <a:t>It was seen that there is insignificant deviance between the statistics for both type of samples, due to which classification accuracy is low.</a:t>
            </a:r>
          </a:p>
        </p:txBody>
      </p:sp>
      <p:pic>
        <p:nvPicPr>
          <p:cNvPr id="5" name="Picture 4">
            <a:extLst>
              <a:ext uri="{FF2B5EF4-FFF2-40B4-BE49-F238E27FC236}">
                <a16:creationId xmlns:a16="http://schemas.microsoft.com/office/drawing/2014/main" id="{8754A07E-A3FD-AD3A-10DC-BBA62A1917C2}"/>
              </a:ext>
            </a:extLst>
          </p:cNvPr>
          <p:cNvPicPr>
            <a:picLocks noChangeAspect="1"/>
          </p:cNvPicPr>
          <p:nvPr/>
        </p:nvPicPr>
        <p:blipFill>
          <a:blip r:embed="rId3"/>
          <a:stretch>
            <a:fillRect/>
          </a:stretch>
        </p:blipFill>
        <p:spPr>
          <a:xfrm>
            <a:off x="2386410" y="3037136"/>
            <a:ext cx="1918979" cy="783727"/>
          </a:xfrm>
          <a:prstGeom prst="rect">
            <a:avLst/>
          </a:prstGeom>
        </p:spPr>
      </p:pic>
      <p:pic>
        <p:nvPicPr>
          <p:cNvPr id="7" name="Picture 6">
            <a:extLst>
              <a:ext uri="{FF2B5EF4-FFF2-40B4-BE49-F238E27FC236}">
                <a16:creationId xmlns:a16="http://schemas.microsoft.com/office/drawing/2014/main" id="{34E95068-8DFA-42A0-2EED-7181FBE25DCE}"/>
              </a:ext>
            </a:extLst>
          </p:cNvPr>
          <p:cNvPicPr>
            <a:picLocks noChangeAspect="1"/>
          </p:cNvPicPr>
          <p:nvPr/>
        </p:nvPicPr>
        <p:blipFill>
          <a:blip r:embed="rId4"/>
          <a:stretch>
            <a:fillRect/>
          </a:stretch>
        </p:blipFill>
        <p:spPr>
          <a:xfrm>
            <a:off x="6613333" y="1387283"/>
            <a:ext cx="4904682" cy="3568089"/>
          </a:xfrm>
          <a:prstGeom prst="rect">
            <a:avLst/>
          </a:prstGeom>
        </p:spPr>
      </p:pic>
    </p:spTree>
    <p:extLst>
      <p:ext uri="{BB962C8B-B14F-4D97-AF65-F5344CB8AC3E}">
        <p14:creationId xmlns:p14="http://schemas.microsoft.com/office/powerpoint/2010/main" val="3344395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EA0F-32CE-7911-0794-7FEE6BD0AEC1}"/>
              </a:ext>
            </a:extLst>
          </p:cNvPr>
          <p:cNvSpPr>
            <a:spLocks noGrp="1"/>
          </p:cNvSpPr>
          <p:nvPr>
            <p:ph type="title"/>
          </p:nvPr>
        </p:nvSpPr>
        <p:spPr>
          <a:xfrm>
            <a:off x="838200" y="221906"/>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90B9DC8F-4C00-0F9A-6076-9B538FDA0578}"/>
              </a:ext>
            </a:extLst>
          </p:cNvPr>
          <p:cNvSpPr>
            <a:spLocks noGrp="1"/>
          </p:cNvSpPr>
          <p:nvPr>
            <p:ph idx="1"/>
          </p:nvPr>
        </p:nvSpPr>
        <p:spPr>
          <a:xfrm>
            <a:off x="838200" y="1432193"/>
            <a:ext cx="10515600" cy="4744770"/>
          </a:xfrm>
        </p:spPr>
        <p:txBody>
          <a:bodyPr>
            <a:normAutofit/>
          </a:bodyPr>
          <a:lstStyle/>
          <a:p>
            <a:pPr algn="just"/>
            <a:r>
              <a:rPr lang="en-US" dirty="0"/>
              <a:t>Firstly, through a comprehensive analysis of speech magnitude spectra, it was established that human speech, on average, exhibits adherence to </a:t>
            </a:r>
            <a:r>
              <a:rPr lang="en-US" dirty="0" err="1"/>
              <a:t>Benford’s</a:t>
            </a:r>
            <a:r>
              <a:rPr lang="en-US" dirty="0"/>
              <a:t> Law. </a:t>
            </a:r>
          </a:p>
          <a:p>
            <a:pPr algn="just"/>
            <a:r>
              <a:rPr lang="en-US" dirty="0"/>
              <a:t>While there existed some variability among individual speech samples, the overall agreement between the empirical distribution and the theoretical prediction was substantial.</a:t>
            </a:r>
          </a:p>
          <a:p>
            <a:pPr algn="just"/>
            <a:r>
              <a:rPr lang="en-US" dirty="0"/>
              <a:t>Secondly, leveraging the insights gained from the adherence of speech spectra to </a:t>
            </a:r>
            <a:r>
              <a:rPr lang="en-US" dirty="0" err="1"/>
              <a:t>Benford’s</a:t>
            </a:r>
            <a:r>
              <a:rPr lang="en-US" dirty="0"/>
              <a:t> Law, a novel feature set termed </a:t>
            </a:r>
            <a:r>
              <a:rPr lang="en-US" dirty="0" err="1"/>
              <a:t>Benford</a:t>
            </a:r>
            <a:r>
              <a:rPr lang="en-US" dirty="0"/>
              <a:t> Similarity (</a:t>
            </a:r>
            <a:r>
              <a:rPr lang="en-US" dirty="0" err="1"/>
              <a:t>BenS</a:t>
            </a:r>
            <a:r>
              <a:rPr lang="en-US" dirty="0"/>
              <a:t>) features was proposed. These features, derived from the analysis of leading digits in speech spectra, aimed to capture the degree of adherence to </a:t>
            </a:r>
            <a:r>
              <a:rPr lang="en-US" dirty="0" err="1"/>
              <a:t>Benford’s</a:t>
            </a:r>
            <a:r>
              <a:rPr lang="en-US" dirty="0"/>
              <a:t> Law on a frame-by-frame level. </a:t>
            </a:r>
          </a:p>
          <a:p>
            <a:pPr algn="just"/>
            <a:r>
              <a:rPr lang="en-US" dirty="0"/>
              <a:t>However, the practical application of </a:t>
            </a:r>
            <a:r>
              <a:rPr lang="en-US" dirty="0" err="1"/>
              <a:t>BenS</a:t>
            </a:r>
            <a:r>
              <a:rPr lang="en-US" dirty="0"/>
              <a:t> features in the classification of real and synthetic speech posed challenges. Despite employing sophisticated machine learning techniques such as quadratic SVM and K-fold cross-validation, the classification accuracy remained moderate.</a:t>
            </a:r>
          </a:p>
        </p:txBody>
      </p:sp>
    </p:spTree>
    <p:extLst>
      <p:ext uri="{BB962C8B-B14F-4D97-AF65-F5344CB8AC3E}">
        <p14:creationId xmlns:p14="http://schemas.microsoft.com/office/powerpoint/2010/main" val="191945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B5E8-1E36-861A-D8A3-8E1AC2920561}"/>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748FC4E-DEE5-C3FD-4A00-2C2913054909}"/>
              </a:ext>
            </a:extLst>
          </p:cNvPr>
          <p:cNvSpPr>
            <a:spLocks noGrp="1"/>
          </p:cNvSpPr>
          <p:nvPr>
            <p:ph idx="1"/>
          </p:nvPr>
        </p:nvSpPr>
        <p:spPr/>
        <p:txBody>
          <a:bodyPr/>
          <a:lstStyle/>
          <a:p>
            <a:pPr algn="just"/>
            <a:r>
              <a:rPr lang="en-US" dirty="0"/>
              <a:t>For future works, investigating additional features derived from speech spectra beyond </a:t>
            </a:r>
            <a:r>
              <a:rPr lang="en-US" dirty="0" err="1"/>
              <a:t>Benford</a:t>
            </a:r>
            <a:r>
              <a:rPr lang="en-US" dirty="0"/>
              <a:t> Similarity (</a:t>
            </a:r>
            <a:r>
              <a:rPr lang="en-US" dirty="0" err="1"/>
              <a:t>BenS</a:t>
            </a:r>
            <a:r>
              <a:rPr lang="en-US" dirty="0"/>
              <a:t>) features and exploring other statistical measures and transformations to capture subtle differences between real and synthetic speech more effectively can be useful. Incorporating deep neural networks along with these features could also lead to better deepfake detection.</a:t>
            </a:r>
          </a:p>
        </p:txBody>
      </p:sp>
    </p:spTree>
    <p:extLst>
      <p:ext uri="{BB962C8B-B14F-4D97-AF65-F5344CB8AC3E}">
        <p14:creationId xmlns:p14="http://schemas.microsoft.com/office/powerpoint/2010/main" val="58219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9C8B-CFC0-3DCC-5ECB-FF28927143E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0F5577-F150-6F3D-2DD8-53E5902D040D}"/>
              </a:ext>
            </a:extLst>
          </p:cNvPr>
          <p:cNvSpPr>
            <a:spLocks noGrp="1"/>
          </p:cNvSpPr>
          <p:nvPr>
            <p:ph idx="1"/>
          </p:nvPr>
        </p:nvSpPr>
        <p:spPr/>
        <p:txBody>
          <a:bodyPr>
            <a:normAutofit/>
          </a:bodyPr>
          <a:lstStyle/>
          <a:p>
            <a:pPr algn="just">
              <a:buFont typeface="+mj-lt"/>
              <a:buAutoNum type="arabicPeriod"/>
            </a:pPr>
            <a:r>
              <a:rPr lang="en-IN" sz="1800" dirty="0">
                <a:effectLst/>
                <a:latin typeface="NimbusRomNo9L"/>
              </a:rPr>
              <a:t>[1]  L. Hsu and V. Berisha, ”Does Human Speech Follow </a:t>
            </a:r>
            <a:r>
              <a:rPr lang="en-IN" sz="1800" dirty="0" err="1">
                <a:effectLst/>
                <a:latin typeface="NimbusRomNo9L"/>
              </a:rPr>
              <a:t>Benford’s</a:t>
            </a:r>
            <a:r>
              <a:rPr lang="en-IN" sz="1800" dirty="0">
                <a:effectLst/>
                <a:latin typeface="NimbusRomNo9L"/>
              </a:rPr>
              <a:t> Law?,” ICASSP 2023 - 2023 IEEE International Conference on Acoustics, Speech and Signal Processing (ICASSP), Rhodes Island, Greece, 2023, pp. 1-5, </a:t>
            </a:r>
            <a:r>
              <a:rPr lang="en-IN" sz="1800" dirty="0" err="1">
                <a:effectLst/>
                <a:latin typeface="NimbusRomNo9L"/>
              </a:rPr>
              <a:t>doi</a:t>
            </a:r>
            <a:r>
              <a:rPr lang="en-IN" sz="1800" dirty="0">
                <a:effectLst/>
                <a:latin typeface="NimbusRomNo9L"/>
              </a:rPr>
              <a:t>: 10.1109/ICASSP49357.2023.10094603. </a:t>
            </a:r>
            <a:endParaRPr lang="en-IN" dirty="0">
              <a:effectLst/>
            </a:endParaRPr>
          </a:p>
          <a:p>
            <a:pPr algn="just">
              <a:buFont typeface="+mj-lt"/>
              <a:buAutoNum type="arabicPeriod"/>
            </a:pPr>
            <a:r>
              <a:rPr lang="en-IN" sz="1800" dirty="0">
                <a:effectLst/>
                <a:latin typeface="NimbusRomNo9L"/>
              </a:rPr>
              <a:t>[2]  P. D. Scott and M. </a:t>
            </a:r>
            <a:r>
              <a:rPr lang="en-IN" sz="1800" dirty="0" err="1">
                <a:effectLst/>
                <a:latin typeface="NimbusRomNo9L"/>
              </a:rPr>
              <a:t>Fasli</a:t>
            </a:r>
            <a:r>
              <a:rPr lang="en-IN" sz="1800" dirty="0">
                <a:effectLst/>
                <a:latin typeface="NimbusRomNo9L"/>
              </a:rPr>
              <a:t>, “CSM-349-Benford’s Law: An Empirical Investigation and a Novel Explanation,” Technical Report, CSM-349, University of Essex, Colchester, 2001. </a:t>
            </a:r>
            <a:endParaRPr lang="en-IN" dirty="0">
              <a:effectLst/>
            </a:endParaRPr>
          </a:p>
          <a:p>
            <a:pPr algn="just">
              <a:buFont typeface="+mj-lt"/>
              <a:buAutoNum type="arabicPeriod"/>
            </a:pPr>
            <a:r>
              <a:rPr lang="en-IN" sz="1800" dirty="0">
                <a:effectLst/>
                <a:latin typeface="NimbusRomNo9L"/>
              </a:rPr>
              <a:t>[3]  F. </a:t>
            </a:r>
            <a:r>
              <a:rPr lang="en-IN" sz="1800" dirty="0" err="1">
                <a:effectLst/>
                <a:latin typeface="NimbusRomNo9L"/>
              </a:rPr>
              <a:t>Benford</a:t>
            </a:r>
            <a:r>
              <a:rPr lang="en-IN" sz="1800" dirty="0">
                <a:effectLst/>
                <a:latin typeface="NimbusRomNo9L"/>
              </a:rPr>
              <a:t>, ”The Law of Anomalous Numbers,” Proc. American Philo- </a:t>
            </a:r>
            <a:r>
              <a:rPr lang="en-IN" sz="1800" dirty="0" err="1">
                <a:effectLst/>
                <a:latin typeface="NimbusRomNo9L"/>
              </a:rPr>
              <a:t>sophical</a:t>
            </a:r>
            <a:r>
              <a:rPr lang="en-IN" sz="1800" dirty="0">
                <a:effectLst/>
                <a:latin typeface="NimbusRomNo9L"/>
              </a:rPr>
              <a:t> Society, vol. 78, no. 4, pp. 551-772, 1938. </a:t>
            </a:r>
            <a:endParaRPr lang="en-IN" dirty="0">
              <a:effectLst/>
            </a:endParaRPr>
          </a:p>
          <a:p>
            <a:pPr algn="just">
              <a:buFont typeface="+mj-lt"/>
              <a:buAutoNum type="arabicPeriod"/>
            </a:pPr>
            <a:r>
              <a:rPr lang="en-IN" sz="1800" dirty="0">
                <a:effectLst/>
                <a:latin typeface="NimbusRomNo9L"/>
              </a:rPr>
              <a:t>[4]  J. M. </a:t>
            </a:r>
            <a:r>
              <a:rPr lang="en-IN" sz="1800" dirty="0" err="1">
                <a:effectLst/>
                <a:latin typeface="NimbusRomNo9L"/>
              </a:rPr>
              <a:t>Nigrini</a:t>
            </a:r>
            <a:r>
              <a:rPr lang="en-IN" sz="1800" dirty="0">
                <a:effectLst/>
                <a:latin typeface="NimbusRomNo9L"/>
              </a:rPr>
              <a:t>, “</a:t>
            </a:r>
            <a:r>
              <a:rPr lang="en-IN" sz="1800" dirty="0" err="1">
                <a:effectLst/>
                <a:latin typeface="NimbusRomNo9L"/>
              </a:rPr>
              <a:t>Benford’s</a:t>
            </a:r>
            <a:r>
              <a:rPr lang="en-IN" sz="1800" dirty="0">
                <a:effectLst/>
                <a:latin typeface="NimbusRomNo9L"/>
              </a:rPr>
              <a:t> Law: Applications for forensic accounting, auditing, and fraud detection,” John Wiley &amp; Sons, vol. 586, 1989. </a:t>
            </a:r>
            <a:endParaRPr lang="en-IN" dirty="0">
              <a:effectLst/>
            </a:endParaRPr>
          </a:p>
          <a:p>
            <a:pPr algn="just"/>
            <a:endParaRPr lang="en-US" dirty="0"/>
          </a:p>
        </p:txBody>
      </p:sp>
    </p:spTree>
    <p:extLst>
      <p:ext uri="{BB962C8B-B14F-4D97-AF65-F5344CB8AC3E}">
        <p14:creationId xmlns:p14="http://schemas.microsoft.com/office/powerpoint/2010/main" val="2723339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2AC8-FD8E-4114-A7BB-857B0CFA93B6}"/>
              </a:ext>
            </a:extLst>
          </p:cNvPr>
          <p:cNvSpPr>
            <a:spLocks noGrp="1"/>
          </p:cNvSpPr>
          <p:nvPr>
            <p:ph type="title"/>
          </p:nvPr>
        </p:nvSpPr>
        <p:spPr>
          <a:xfrm>
            <a:off x="838200" y="2392228"/>
            <a:ext cx="10515600" cy="1325563"/>
          </a:xfrm>
        </p:spPr>
        <p:txBody>
          <a:bodyPr/>
          <a:lstStyle/>
          <a:p>
            <a:pPr algn="ctr"/>
            <a:r>
              <a:rPr lang="en-US" dirty="0"/>
              <a:t>Thank You</a:t>
            </a:r>
          </a:p>
        </p:txBody>
      </p:sp>
    </p:spTree>
    <p:extLst>
      <p:ext uri="{BB962C8B-B14F-4D97-AF65-F5344CB8AC3E}">
        <p14:creationId xmlns:p14="http://schemas.microsoft.com/office/powerpoint/2010/main" val="365517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EBF1-CF57-D482-6A87-B186B343F03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B3A869C-8C42-9878-F834-E71BEC96CFEC}"/>
              </a:ext>
            </a:extLst>
          </p:cNvPr>
          <p:cNvSpPr>
            <a:spLocks noGrp="1"/>
          </p:cNvSpPr>
          <p:nvPr>
            <p:ph idx="1"/>
          </p:nvPr>
        </p:nvSpPr>
        <p:spPr>
          <a:xfrm>
            <a:off x="838200" y="1592824"/>
            <a:ext cx="10515600" cy="4711720"/>
          </a:xfrm>
        </p:spPr>
        <p:txBody>
          <a:bodyPr>
            <a:normAutofit fontScale="85000" lnSpcReduction="10000"/>
          </a:bodyPr>
          <a:lstStyle/>
          <a:p>
            <a:pPr algn="just"/>
            <a:r>
              <a:rPr lang="en-IN" b="0" i="0" u="none" strike="noStrike" dirty="0">
                <a:solidFill>
                  <a:srgbClr val="000000"/>
                </a:solidFill>
                <a:effectLst/>
              </a:rPr>
              <a:t>Deepfakes have emerged as a powerful tool for generating synthetic media, primarily audio and video, that can be manipulated to appear real. </a:t>
            </a:r>
          </a:p>
          <a:p>
            <a:pPr algn="just"/>
            <a:r>
              <a:rPr lang="en-IN" b="0" i="0" u="none" strike="noStrike" dirty="0">
                <a:solidFill>
                  <a:srgbClr val="000000"/>
                </a:solidFill>
                <a:effectLst/>
              </a:rPr>
              <a:t>With the advancements in artificial intelligence (AI), particularly deep learning techniques like Generative Adversarial Networks (GANs), deepfakes have become increasingly sophisticated, blurring the lines between reality and fabrication.</a:t>
            </a:r>
          </a:p>
          <a:p>
            <a:pPr algn="just"/>
            <a:r>
              <a:rPr lang="en-IN" dirty="0">
                <a:solidFill>
                  <a:srgbClr val="000000"/>
                </a:solidFill>
              </a:rPr>
              <a:t>Hence it is essential to come up with new strategies to continuously improve the detection of deepfake media.</a:t>
            </a:r>
          </a:p>
          <a:p>
            <a:pPr algn="just"/>
            <a:r>
              <a:rPr lang="en-US" dirty="0"/>
              <a:t>One such method, Natural Law of Anomalous number (</a:t>
            </a:r>
            <a:r>
              <a:rPr lang="en-US" dirty="0" err="1"/>
              <a:t>Benford’s</a:t>
            </a:r>
            <a:r>
              <a:rPr lang="en-US" dirty="0"/>
              <a:t> Law), could be efficiently used in detecting the variation of deepfake representations with that of natural representations of data.</a:t>
            </a:r>
          </a:p>
          <a:p>
            <a:pPr algn="just"/>
            <a:r>
              <a:rPr lang="en-IN" b="0" i="0" u="none" strike="noStrike" dirty="0" err="1">
                <a:solidFill>
                  <a:srgbClr val="000000"/>
                </a:solidFill>
                <a:effectLst/>
              </a:rPr>
              <a:t>Benford's</a:t>
            </a:r>
            <a:r>
              <a:rPr lang="en-IN" b="0" i="0" u="none" strike="noStrike" dirty="0">
                <a:solidFill>
                  <a:srgbClr val="000000"/>
                </a:solidFill>
                <a:effectLst/>
              </a:rPr>
              <a:t> Law observes a surprising pattern in real-world data. It suggests the leading digit "1" appears more frequently (around 30%) than others in various datasets, with the frequency decreasing for higher leading digits. This unexpected yet consistent distribution helps identify anomalies in data, potentially including artificial manipulations like deepfakes.</a:t>
            </a:r>
          </a:p>
          <a:p>
            <a:pPr algn="just"/>
            <a:endParaRPr lang="en-US" b="0" i="0" u="none" strike="noStrike" dirty="0">
              <a:solidFill>
                <a:srgbClr val="000000"/>
              </a:solidFill>
              <a:effectLst/>
            </a:endParaRPr>
          </a:p>
          <a:p>
            <a:pPr algn="just"/>
            <a:endParaRPr lang="en-US" b="0" i="0" u="none" strike="noStrike" dirty="0">
              <a:solidFill>
                <a:srgbClr val="000000"/>
              </a:solidFill>
              <a:effectLst/>
            </a:endParaRPr>
          </a:p>
          <a:p>
            <a:pPr algn="just"/>
            <a:r>
              <a:rPr lang="en-US" dirty="0">
                <a:solidFill>
                  <a:srgbClr val="000000"/>
                </a:solidFill>
              </a:rPr>
              <a:t>Previously </a:t>
            </a:r>
            <a:r>
              <a:rPr lang="en-US" dirty="0" err="1">
                <a:solidFill>
                  <a:srgbClr val="000000"/>
                </a:solidFill>
              </a:rPr>
              <a:t>Benford’s</a:t>
            </a:r>
            <a:r>
              <a:rPr lang="en-US" dirty="0">
                <a:solidFill>
                  <a:srgbClr val="000000"/>
                </a:solidFill>
              </a:rPr>
              <a:t> Law has been utilized in detecting fake images, scientific fraud, e-commerce price analysis, and even macroeconomics.</a:t>
            </a:r>
            <a:endParaRPr lang="en-US" dirty="0"/>
          </a:p>
        </p:txBody>
      </p:sp>
      <p:pic>
        <p:nvPicPr>
          <p:cNvPr id="5" name="Picture 4">
            <a:extLst>
              <a:ext uri="{FF2B5EF4-FFF2-40B4-BE49-F238E27FC236}">
                <a16:creationId xmlns:a16="http://schemas.microsoft.com/office/drawing/2014/main" id="{1DF4128A-5867-84A0-26AA-0770512AB518}"/>
              </a:ext>
            </a:extLst>
          </p:cNvPr>
          <p:cNvPicPr>
            <a:picLocks noChangeAspect="1"/>
          </p:cNvPicPr>
          <p:nvPr/>
        </p:nvPicPr>
        <p:blipFill>
          <a:blip r:embed="rId2"/>
          <a:stretch>
            <a:fillRect/>
          </a:stretch>
        </p:blipFill>
        <p:spPr>
          <a:xfrm>
            <a:off x="4669594" y="4956704"/>
            <a:ext cx="2039343" cy="616944"/>
          </a:xfrm>
          <a:prstGeom prst="rect">
            <a:avLst/>
          </a:prstGeom>
        </p:spPr>
      </p:pic>
    </p:spTree>
    <p:extLst>
      <p:ext uri="{BB962C8B-B14F-4D97-AF65-F5344CB8AC3E}">
        <p14:creationId xmlns:p14="http://schemas.microsoft.com/office/powerpoint/2010/main" val="167750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70F3-53E3-CC2C-7E10-6402D97F747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365AAFA-5C5C-8BA1-5FBB-866FEF153308}"/>
              </a:ext>
            </a:extLst>
          </p:cNvPr>
          <p:cNvSpPr>
            <a:spLocks noGrp="1"/>
          </p:cNvSpPr>
          <p:nvPr>
            <p:ph idx="1"/>
          </p:nvPr>
        </p:nvSpPr>
        <p:spPr/>
        <p:txBody>
          <a:bodyPr/>
          <a:lstStyle/>
          <a:p>
            <a:pPr algn="just"/>
            <a:r>
              <a:rPr lang="en-US" dirty="0"/>
              <a:t>With the advancements in deepfake audios in real life, we aim to propose a method to identify deepfakes using </a:t>
            </a:r>
            <a:r>
              <a:rPr lang="en-US" dirty="0" err="1"/>
              <a:t>Benford’s</a:t>
            </a:r>
            <a:r>
              <a:rPr lang="en-US" dirty="0"/>
              <a:t> Law. To do this it is essential to determine the effectiveness of </a:t>
            </a:r>
            <a:r>
              <a:rPr lang="en-US" dirty="0" err="1"/>
              <a:t>Benford’s</a:t>
            </a:r>
            <a:r>
              <a:rPr lang="en-US" dirty="0"/>
              <a:t> Law in audio signals. Hence, we aim to:</a:t>
            </a:r>
          </a:p>
          <a:p>
            <a:pPr marL="514350" indent="-514350" algn="just">
              <a:buFont typeface="+mj-lt"/>
              <a:buAutoNum type="arabicPeriod"/>
            </a:pPr>
            <a:r>
              <a:rPr lang="en-US" dirty="0"/>
              <a:t>Analyze whether speech complies with </a:t>
            </a:r>
            <a:r>
              <a:rPr lang="en-US" dirty="0" err="1"/>
              <a:t>Benford’s</a:t>
            </a:r>
            <a:r>
              <a:rPr lang="en-US" dirty="0"/>
              <a:t> Law.</a:t>
            </a:r>
          </a:p>
          <a:p>
            <a:pPr marL="514350" indent="-514350" algn="just">
              <a:buFont typeface="+mj-lt"/>
              <a:buAutoNum type="arabicPeriod"/>
            </a:pPr>
            <a:r>
              <a:rPr lang="en-US" dirty="0"/>
              <a:t>Secondly, we extract a set of new features from the speech data and empirically establish whether these features are able to distinguish between real speech and fake speech.</a:t>
            </a:r>
          </a:p>
          <a:p>
            <a:pPr algn="just"/>
            <a:endParaRPr lang="en-US" dirty="0"/>
          </a:p>
        </p:txBody>
      </p:sp>
    </p:spTree>
    <p:extLst>
      <p:ext uri="{BB962C8B-B14F-4D97-AF65-F5344CB8AC3E}">
        <p14:creationId xmlns:p14="http://schemas.microsoft.com/office/powerpoint/2010/main" val="337817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D210-923B-A427-1072-B006CA09E39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A6D74FD9-36EC-85EA-C942-74E40C5BC7ED}"/>
              </a:ext>
            </a:extLst>
          </p:cNvPr>
          <p:cNvSpPr>
            <a:spLocks noGrp="1"/>
          </p:cNvSpPr>
          <p:nvPr>
            <p:ph idx="1"/>
          </p:nvPr>
        </p:nvSpPr>
        <p:spPr/>
        <p:txBody>
          <a:bodyPr/>
          <a:lstStyle/>
          <a:p>
            <a:pPr algn="just"/>
            <a:r>
              <a:rPr lang="en-US" dirty="0"/>
              <a:t>To verify compliance with </a:t>
            </a:r>
            <a:r>
              <a:rPr lang="en-US" dirty="0" err="1"/>
              <a:t>Benford’s</a:t>
            </a:r>
            <a:r>
              <a:rPr lang="en-US" dirty="0"/>
              <a:t> Law as well as for the classification task we use the TTS corpus dataset.</a:t>
            </a:r>
          </a:p>
          <a:p>
            <a:pPr algn="just"/>
            <a:r>
              <a:rPr lang="en-US" dirty="0"/>
              <a:t>To verify </a:t>
            </a:r>
            <a:r>
              <a:rPr lang="en-US" dirty="0" err="1"/>
              <a:t>Benford’s</a:t>
            </a:r>
            <a:r>
              <a:rPr lang="en-US" dirty="0"/>
              <a:t> Law we use 1000 real speech sample from the TTS corpus. The empirical distribution is created by passing these samples through the pipeline and extracting the magnitude spectra from this.</a:t>
            </a:r>
          </a:p>
          <a:p>
            <a:pPr algn="just"/>
            <a:r>
              <a:rPr lang="en-US" dirty="0"/>
              <a:t>For the classification task we use the above 1000 real speech samples and also using 1000 more fake speech samples from the same corpus.</a:t>
            </a:r>
          </a:p>
        </p:txBody>
      </p:sp>
    </p:spTree>
    <p:extLst>
      <p:ext uri="{BB962C8B-B14F-4D97-AF65-F5344CB8AC3E}">
        <p14:creationId xmlns:p14="http://schemas.microsoft.com/office/powerpoint/2010/main" val="339707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65C1-AC95-28BB-5021-AFF414A4CC1D}"/>
              </a:ext>
            </a:extLst>
          </p:cNvPr>
          <p:cNvSpPr>
            <a:spLocks noGrp="1"/>
          </p:cNvSpPr>
          <p:nvPr>
            <p:ph type="title"/>
          </p:nvPr>
        </p:nvSpPr>
        <p:spPr>
          <a:xfrm>
            <a:off x="838200" y="214914"/>
            <a:ext cx="10515600" cy="1325563"/>
          </a:xfrm>
        </p:spPr>
        <p:txBody>
          <a:bodyPr/>
          <a:lstStyle/>
          <a:p>
            <a:r>
              <a:rPr lang="en-US" dirty="0"/>
              <a:t>Methodology</a:t>
            </a:r>
          </a:p>
        </p:txBody>
      </p:sp>
      <p:sp>
        <p:nvSpPr>
          <p:cNvPr id="3" name="Content Placeholder 2">
            <a:extLst>
              <a:ext uri="{FF2B5EF4-FFF2-40B4-BE49-F238E27FC236}">
                <a16:creationId xmlns:a16="http://schemas.microsoft.com/office/drawing/2014/main" id="{710D95A0-4198-782A-A8D5-917B5C5B5B74}"/>
              </a:ext>
            </a:extLst>
          </p:cNvPr>
          <p:cNvSpPr>
            <a:spLocks noGrp="1"/>
          </p:cNvSpPr>
          <p:nvPr>
            <p:ph idx="1"/>
          </p:nvPr>
        </p:nvSpPr>
        <p:spPr>
          <a:xfrm>
            <a:off x="838200" y="1440034"/>
            <a:ext cx="10515600" cy="4351338"/>
          </a:xfrm>
        </p:spPr>
        <p:txBody>
          <a:bodyPr/>
          <a:lstStyle/>
          <a:p>
            <a:pPr algn="just"/>
            <a:r>
              <a:rPr lang="en-US" dirty="0"/>
              <a:t>Firstly, we propose a pipeline to preprocess the data for both the task of verifying whether speech follows </a:t>
            </a:r>
            <a:r>
              <a:rPr lang="en-US" dirty="0" err="1"/>
              <a:t>Benford’s</a:t>
            </a:r>
            <a:r>
              <a:rPr lang="en-US" dirty="0"/>
              <a:t> Law, and also extract features from the empirical distribution.</a:t>
            </a:r>
          </a:p>
        </p:txBody>
      </p:sp>
      <p:pic>
        <p:nvPicPr>
          <p:cNvPr id="7" name="Picture 6">
            <a:extLst>
              <a:ext uri="{FF2B5EF4-FFF2-40B4-BE49-F238E27FC236}">
                <a16:creationId xmlns:a16="http://schemas.microsoft.com/office/drawing/2014/main" id="{DA20BB96-8AF3-9320-EABC-7BE38889C5DF}"/>
              </a:ext>
            </a:extLst>
          </p:cNvPr>
          <p:cNvPicPr>
            <a:picLocks noChangeAspect="1"/>
          </p:cNvPicPr>
          <p:nvPr/>
        </p:nvPicPr>
        <p:blipFill>
          <a:blip r:embed="rId2"/>
          <a:stretch>
            <a:fillRect/>
          </a:stretch>
        </p:blipFill>
        <p:spPr>
          <a:xfrm>
            <a:off x="2483232" y="2765597"/>
            <a:ext cx="6275178" cy="3644225"/>
          </a:xfrm>
          <a:prstGeom prst="rect">
            <a:avLst/>
          </a:prstGeom>
        </p:spPr>
      </p:pic>
    </p:spTree>
    <p:extLst>
      <p:ext uri="{BB962C8B-B14F-4D97-AF65-F5344CB8AC3E}">
        <p14:creationId xmlns:p14="http://schemas.microsoft.com/office/powerpoint/2010/main" val="200340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CE22F-C75E-D531-E614-9F767B962E1D}"/>
              </a:ext>
            </a:extLst>
          </p:cNvPr>
          <p:cNvSpPr>
            <a:spLocks noGrp="1"/>
          </p:cNvSpPr>
          <p:nvPr>
            <p:ph idx="1"/>
          </p:nvPr>
        </p:nvSpPr>
        <p:spPr>
          <a:xfrm>
            <a:off x="838200" y="363557"/>
            <a:ext cx="10515600" cy="5813406"/>
          </a:xfrm>
        </p:spPr>
        <p:txBody>
          <a:bodyPr>
            <a:normAutofit/>
          </a:bodyPr>
          <a:lstStyle/>
          <a:p>
            <a:pPr marL="514350" indent="-514350" algn="just">
              <a:buFont typeface="+mj-lt"/>
              <a:buAutoNum type="arabicPeriod"/>
            </a:pPr>
            <a:r>
              <a:rPr lang="en-US" sz="2200" dirty="0"/>
              <a:t>Firstly we perform Short Time Fourier Transform having 25ms as the frame length with an overlap of 10ms to prevent any loss of data at the edges.</a:t>
            </a:r>
          </a:p>
          <a:p>
            <a:pPr marL="514350" indent="-514350" algn="just">
              <a:buFont typeface="+mj-lt"/>
              <a:buAutoNum type="arabicPeriod"/>
            </a:pPr>
            <a:r>
              <a:rPr lang="en-US" sz="2200" dirty="0"/>
              <a:t>Then we remove the mean of voice signal frame so as to remove any constant offset in the signal that is contributed by microphone or any other recording device.</a:t>
            </a:r>
          </a:p>
          <a:p>
            <a:pPr marL="514350" indent="-514350" algn="just">
              <a:buFont typeface="+mj-lt"/>
              <a:buAutoNum type="arabicPeriod"/>
            </a:pPr>
            <a:r>
              <a:rPr lang="en-US" sz="2200" dirty="0"/>
              <a:t>The first DC component is removed from the signal as it is zero after de-meaning.</a:t>
            </a:r>
          </a:p>
          <a:p>
            <a:pPr marL="514350" indent="-514350" algn="just">
              <a:buFont typeface="+mj-lt"/>
              <a:buAutoNum type="arabicPeriod"/>
            </a:pPr>
            <a:r>
              <a:rPr lang="en-US" sz="2200" dirty="0"/>
              <a:t>Finally, the magnitude spectrum is scaled using the inverse of the lowest value to make sure that all values exceed 1.</a:t>
            </a:r>
          </a:p>
          <a:p>
            <a:pPr marL="514350" indent="-514350" algn="just">
              <a:buFont typeface="+mj-lt"/>
              <a:buAutoNum type="arabicPeriod"/>
            </a:pPr>
            <a:r>
              <a:rPr lang="en-US" sz="2200" dirty="0"/>
              <a:t>From this resulting vector we extract the leading digits to estimate their respective probabilities.</a:t>
            </a:r>
          </a:p>
          <a:p>
            <a:pPr marL="514350" indent="-514350" algn="just">
              <a:buFont typeface="+mj-lt"/>
              <a:buAutoNum type="arabicPeriod"/>
            </a:pPr>
            <a:r>
              <a:rPr lang="en-US" sz="2200" dirty="0"/>
              <a:t>This process is repeated for all frames of an audio; then across all audio sample from the TTS corpus.</a:t>
            </a:r>
          </a:p>
          <a:p>
            <a:pPr marL="0" indent="0" algn="just">
              <a:buNone/>
            </a:pPr>
            <a:endParaRPr lang="en-US" sz="2200" dirty="0"/>
          </a:p>
        </p:txBody>
      </p:sp>
    </p:spTree>
    <p:extLst>
      <p:ext uri="{BB962C8B-B14F-4D97-AF65-F5344CB8AC3E}">
        <p14:creationId xmlns:p14="http://schemas.microsoft.com/office/powerpoint/2010/main" val="154731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EB5F5-299D-9E64-10A4-64264C524859}"/>
              </a:ext>
            </a:extLst>
          </p:cNvPr>
          <p:cNvSpPr>
            <a:spLocks noGrp="1"/>
          </p:cNvSpPr>
          <p:nvPr>
            <p:ph idx="1"/>
          </p:nvPr>
        </p:nvSpPr>
        <p:spPr>
          <a:xfrm>
            <a:off x="838200" y="746233"/>
            <a:ext cx="10515600" cy="5423339"/>
          </a:xfrm>
        </p:spPr>
        <p:txBody>
          <a:bodyPr>
            <a:normAutofit/>
          </a:bodyPr>
          <a:lstStyle/>
          <a:p>
            <a:pPr algn="just"/>
            <a:r>
              <a:rPr lang="en-US" dirty="0"/>
              <a:t>Firstly, to verify whether the speeches'’ empirical distribution follows </a:t>
            </a:r>
            <a:r>
              <a:rPr lang="en-US" dirty="0" err="1"/>
              <a:t>Benford’s</a:t>
            </a:r>
            <a:r>
              <a:rPr lang="en-US" dirty="0"/>
              <a:t> Distribution we use </a:t>
            </a:r>
            <a:r>
              <a:rPr lang="en-US" dirty="0" err="1"/>
              <a:t>Kullback</a:t>
            </a:r>
            <a:r>
              <a:rPr lang="en-US" dirty="0"/>
              <a:t>- </a:t>
            </a:r>
            <a:r>
              <a:rPr lang="en-US" dirty="0" err="1"/>
              <a:t>Leibler</a:t>
            </a:r>
            <a:r>
              <a:rPr lang="en-US" dirty="0"/>
              <a:t> (KL) divergence to compute the distance between both the distributions. </a:t>
            </a:r>
          </a:p>
          <a:p>
            <a:pPr algn="just"/>
            <a:endParaRPr lang="en-US" dirty="0"/>
          </a:p>
          <a:p>
            <a:pPr algn="just"/>
            <a:endParaRPr lang="en-US" dirty="0"/>
          </a:p>
          <a:p>
            <a:pPr algn="just"/>
            <a:endParaRPr lang="en-US" dirty="0"/>
          </a:p>
          <a:p>
            <a:pPr algn="just"/>
            <a:endParaRPr lang="en-US" dirty="0"/>
          </a:p>
          <a:p>
            <a:pPr algn="just"/>
            <a:r>
              <a:rPr lang="en-US" dirty="0"/>
              <a:t>We further compute the probability distribution for each audio sample and we get the empirical estimate by averaging the distribution over all the audio samples.</a:t>
            </a:r>
          </a:p>
          <a:p>
            <a:pPr algn="just"/>
            <a:r>
              <a:rPr lang="en-US" dirty="0"/>
              <a:t>A small value of KL divergence implies that speech follows </a:t>
            </a:r>
            <a:r>
              <a:rPr lang="en-US" dirty="0" err="1"/>
              <a:t>Benford’s</a:t>
            </a:r>
            <a:r>
              <a:rPr lang="en-US" dirty="0"/>
              <a:t> Distribution whereas larger value implies that it doesn’t follow </a:t>
            </a:r>
            <a:r>
              <a:rPr lang="en-US" dirty="0" err="1"/>
              <a:t>Benford’s</a:t>
            </a:r>
            <a:r>
              <a:rPr lang="en-US" dirty="0"/>
              <a:t> Law.</a:t>
            </a:r>
          </a:p>
        </p:txBody>
      </p:sp>
      <p:pic>
        <p:nvPicPr>
          <p:cNvPr id="5" name="Picture 4">
            <a:extLst>
              <a:ext uri="{FF2B5EF4-FFF2-40B4-BE49-F238E27FC236}">
                <a16:creationId xmlns:a16="http://schemas.microsoft.com/office/drawing/2014/main" id="{83B1611C-C2E8-7C1A-55F7-D1D573BAFF21}"/>
              </a:ext>
            </a:extLst>
          </p:cNvPr>
          <p:cNvPicPr>
            <a:picLocks noChangeAspect="1"/>
          </p:cNvPicPr>
          <p:nvPr/>
        </p:nvPicPr>
        <p:blipFill>
          <a:blip r:embed="rId2"/>
          <a:stretch>
            <a:fillRect/>
          </a:stretch>
        </p:blipFill>
        <p:spPr>
          <a:xfrm>
            <a:off x="3239449" y="1865270"/>
            <a:ext cx="4868460" cy="1093126"/>
          </a:xfrm>
          <a:prstGeom prst="rect">
            <a:avLst/>
          </a:prstGeom>
        </p:spPr>
      </p:pic>
    </p:spTree>
    <p:extLst>
      <p:ext uri="{BB962C8B-B14F-4D97-AF65-F5344CB8AC3E}">
        <p14:creationId xmlns:p14="http://schemas.microsoft.com/office/powerpoint/2010/main" val="237448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7C8CE-14B3-6D9A-0F7C-A9CE212C9DC8}"/>
              </a:ext>
            </a:extLst>
          </p:cNvPr>
          <p:cNvSpPr>
            <a:spLocks noGrp="1"/>
          </p:cNvSpPr>
          <p:nvPr>
            <p:ph idx="1"/>
          </p:nvPr>
        </p:nvSpPr>
        <p:spPr>
          <a:xfrm>
            <a:off x="838200" y="957200"/>
            <a:ext cx="10515600" cy="4897062"/>
          </a:xfrm>
        </p:spPr>
        <p:txBody>
          <a:bodyPr>
            <a:normAutofit/>
          </a:bodyPr>
          <a:lstStyle/>
          <a:p>
            <a:pPr algn="just"/>
            <a:r>
              <a:rPr lang="en-US" dirty="0"/>
              <a:t>Following this, the KL Divergence is calculated for each frame in a speech sample, resulting in a sequence of KL divergence values.</a:t>
            </a:r>
          </a:p>
          <a:p>
            <a:pPr algn="just"/>
            <a:r>
              <a:rPr lang="en-US" dirty="0"/>
              <a:t>To capture the characteristics of the remaining KL divergence values across the entire speech sample, a set of 11 statistics is extracted. These statistics include:</a:t>
            </a:r>
          </a:p>
          <a:p>
            <a:pPr marL="514350" indent="-514350" algn="just">
              <a:buFont typeface="+mj-lt"/>
              <a:buAutoNum type="arabicPeriod"/>
            </a:pPr>
            <a:r>
              <a:rPr lang="en-US" dirty="0"/>
              <a:t> Mean of the KL Divergence values</a:t>
            </a:r>
          </a:p>
          <a:p>
            <a:pPr marL="514350" indent="-514350" algn="just">
              <a:buFont typeface="+mj-lt"/>
              <a:buAutoNum type="arabicPeriod"/>
            </a:pPr>
            <a:r>
              <a:rPr lang="en-US" dirty="0"/>
              <a:t>Standard deviation of KL Divergence values</a:t>
            </a:r>
          </a:p>
          <a:p>
            <a:pPr marL="514350" indent="-514350" algn="just">
              <a:buFont typeface="+mj-lt"/>
              <a:buAutoNum type="arabicPeriod"/>
            </a:pPr>
            <a:r>
              <a:rPr lang="en-US" dirty="0"/>
              <a:t>Percentiles of the KL Divergence distribution (10th, 20th,..., 90th)</a:t>
            </a:r>
          </a:p>
          <a:p>
            <a:pPr algn="just"/>
            <a:r>
              <a:rPr lang="en-US" dirty="0"/>
              <a:t>We call these feature set </a:t>
            </a:r>
            <a:r>
              <a:rPr lang="en-US" dirty="0" err="1"/>
              <a:t>BenS</a:t>
            </a:r>
            <a:r>
              <a:rPr lang="en-US" dirty="0"/>
              <a:t> features containing 11 statistics for each frame.</a:t>
            </a:r>
          </a:p>
          <a:p>
            <a:pPr algn="just"/>
            <a:r>
              <a:rPr lang="en-US" dirty="0"/>
              <a:t>Note: It’s important to note that some frames might have zero estimates for less frequent leading digits in the </a:t>
            </a:r>
            <a:r>
              <a:rPr lang="en-US" dirty="0" err="1"/>
              <a:t>Benford</a:t>
            </a:r>
            <a:r>
              <a:rPr lang="en-US" dirty="0"/>
              <a:t> distribution. Hence, it is essential to remove these estimated for the computation of KL Divergence</a:t>
            </a:r>
          </a:p>
          <a:p>
            <a:pPr algn="just"/>
            <a:endParaRPr lang="en-US" dirty="0"/>
          </a:p>
        </p:txBody>
      </p:sp>
    </p:spTree>
    <p:extLst>
      <p:ext uri="{BB962C8B-B14F-4D97-AF65-F5344CB8AC3E}">
        <p14:creationId xmlns:p14="http://schemas.microsoft.com/office/powerpoint/2010/main" val="398247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C3EF9-AFF4-529E-E04E-5333A55D2CBD}"/>
              </a:ext>
            </a:extLst>
          </p:cNvPr>
          <p:cNvSpPr>
            <a:spLocks noGrp="1"/>
          </p:cNvSpPr>
          <p:nvPr>
            <p:ph idx="1"/>
          </p:nvPr>
        </p:nvSpPr>
        <p:spPr>
          <a:xfrm>
            <a:off x="838200" y="1160949"/>
            <a:ext cx="10515600" cy="5615103"/>
          </a:xfrm>
        </p:spPr>
        <p:txBody>
          <a:bodyPr/>
          <a:lstStyle/>
          <a:p>
            <a:pPr algn="just"/>
            <a:r>
              <a:rPr lang="en-US" dirty="0"/>
              <a:t>After extracting </a:t>
            </a:r>
            <a:r>
              <a:rPr lang="en-US" dirty="0" err="1"/>
              <a:t>BenS</a:t>
            </a:r>
            <a:r>
              <a:rPr lang="en-US" dirty="0"/>
              <a:t> features we build a machine learning model to classify fake and real audio samples.</a:t>
            </a:r>
          </a:p>
          <a:p>
            <a:pPr algn="just"/>
            <a:r>
              <a:rPr lang="en-US" dirty="0"/>
              <a:t>Here we use K-folds validation to evaluate the models accuracy.</a:t>
            </a:r>
          </a:p>
          <a:p>
            <a:pPr algn="just"/>
            <a:r>
              <a:rPr lang="en-US" dirty="0"/>
              <a:t>That is, we partition the whole dataset into K equal subsets and then we train the model on K-1 subsets. After the model is trained on these subsets, we test the model using the one subset that was not used in training. We repeat the training by keeping another subset for testing and all the rest for training. This is done until all the subsets have been used in testing once, </a:t>
            </a:r>
            <a:r>
              <a:rPr lang="en-US" dirty="0" err="1"/>
              <a:t>i.e</a:t>
            </a:r>
            <a:r>
              <a:rPr lang="en-US" dirty="0"/>
              <a:t>, K number of times. Then we find the average of all the K folds to find the accuracy.</a:t>
            </a:r>
          </a:p>
          <a:p>
            <a:pPr algn="just"/>
            <a:r>
              <a:rPr lang="en-US" dirty="0"/>
              <a:t>The model we used to train our data was the quadratic SVM (Support Vector Machine) that is used for classification tasks.</a:t>
            </a:r>
          </a:p>
          <a:p>
            <a:pPr algn="just"/>
            <a:endParaRPr lang="en-US" dirty="0"/>
          </a:p>
        </p:txBody>
      </p:sp>
    </p:spTree>
    <p:extLst>
      <p:ext uri="{BB962C8B-B14F-4D97-AF65-F5344CB8AC3E}">
        <p14:creationId xmlns:p14="http://schemas.microsoft.com/office/powerpoint/2010/main" val="3328819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{5AC36F10-CE0C-D247-99A7-9CEB83A0742E}tf10001070</Template>
  <TotalTime>435</TotalTime>
  <Words>1640</Words>
  <Application>Microsoft Macintosh PowerPoint</Application>
  <PresentationFormat>Widescreen</PresentationFormat>
  <Paragraphs>82</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NimbusRomNo9L</vt:lpstr>
      <vt:lpstr>Rockwell</vt:lpstr>
      <vt:lpstr>Rockwell Condensed</vt:lpstr>
      <vt:lpstr>Rockwell Extra Bold</vt:lpstr>
      <vt:lpstr>Wingdings</vt:lpstr>
      <vt:lpstr>Wood Type</vt:lpstr>
      <vt:lpstr>Benford’s Law in Speech and synthetic speech classification  </vt:lpstr>
      <vt:lpstr>Introduction</vt:lpstr>
      <vt:lpstr>Problem Statement</vt:lpstr>
      <vt:lpstr>Dataset</vt:lpstr>
      <vt:lpstr>Methodology</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Conclusion</vt:lpstr>
      <vt:lpstr>Future Directions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Benford’s Law in Speech and synthetic speech classification  </dc:title>
  <dc:creator>Microsoft Office User</dc:creator>
  <cp:lastModifiedBy>Microsoft Office User</cp:lastModifiedBy>
  <cp:revision>7</cp:revision>
  <dcterms:created xsi:type="dcterms:W3CDTF">2024-06-09T15:52:28Z</dcterms:created>
  <dcterms:modified xsi:type="dcterms:W3CDTF">2024-06-09T23:09:58Z</dcterms:modified>
</cp:coreProperties>
</file>