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1F0A2A-1CDE-42EC-8EDC-8288169B09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64DDEE9-EF8A-48DE-99EA-2E3E31EF84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Severity is the target variable which is ordinal in nature and ranges from 1 to 4 </a:t>
          </a:r>
        </a:p>
      </dgm:t>
    </dgm:pt>
    <dgm:pt modelId="{297F0CD8-70FC-4EE4-83F6-ECA5EE3E0DA4}" type="parTrans" cxnId="{FC70532F-9AB0-43A7-93CB-E78B4CE52E2E}">
      <dgm:prSet/>
      <dgm:spPr/>
      <dgm:t>
        <a:bodyPr/>
        <a:lstStyle/>
        <a:p>
          <a:endParaRPr lang="en-US"/>
        </a:p>
      </dgm:t>
    </dgm:pt>
    <dgm:pt modelId="{90D8A944-629E-4A0A-99E6-62048D1630CA}" type="sibTrans" cxnId="{FC70532F-9AB0-43A7-93CB-E78B4CE52E2E}">
      <dgm:prSet/>
      <dgm:spPr/>
      <dgm:t>
        <a:bodyPr/>
        <a:lstStyle/>
        <a:p>
          <a:endParaRPr lang="en-US"/>
        </a:p>
      </dgm:t>
    </dgm:pt>
    <dgm:pt modelId="{8B87463F-A5CA-43A0-A907-44F8BB46E8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Given the details of an accident, the severity of the accident will be predicted</a:t>
          </a:r>
        </a:p>
      </dgm:t>
    </dgm:pt>
    <dgm:pt modelId="{C005C726-147F-46A7-94A8-C3336580C4F5}" type="parTrans" cxnId="{D1E45631-7239-4E1B-B9F6-54B2FAD1A6B7}">
      <dgm:prSet/>
      <dgm:spPr/>
      <dgm:t>
        <a:bodyPr/>
        <a:lstStyle/>
        <a:p>
          <a:endParaRPr lang="en-US"/>
        </a:p>
      </dgm:t>
    </dgm:pt>
    <dgm:pt modelId="{418DC096-8916-4C63-84A7-6A682E596C84}" type="sibTrans" cxnId="{D1E45631-7239-4E1B-B9F6-54B2FAD1A6B7}">
      <dgm:prSet/>
      <dgm:spPr/>
      <dgm:t>
        <a:bodyPr/>
        <a:lstStyle/>
        <a:p>
          <a:endParaRPr lang="en-US"/>
        </a:p>
      </dgm:t>
    </dgm:pt>
    <dgm:pt modelId="{6B7E915C-DB93-4F5D-8589-D2CE567099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Multi-class classification on the target variable</a:t>
          </a:r>
        </a:p>
      </dgm:t>
    </dgm:pt>
    <dgm:pt modelId="{784E8F01-04D4-4F04-B257-B1259613CA95}" type="parTrans" cxnId="{05FB4DF2-BFB4-4C9F-96A7-EC70E6E882D7}">
      <dgm:prSet/>
      <dgm:spPr/>
      <dgm:t>
        <a:bodyPr/>
        <a:lstStyle/>
        <a:p>
          <a:endParaRPr lang="en-US"/>
        </a:p>
      </dgm:t>
    </dgm:pt>
    <dgm:pt modelId="{E3809050-1040-4C89-9B22-2ABB7CC414C5}" type="sibTrans" cxnId="{05FB4DF2-BFB4-4C9F-96A7-EC70E6E882D7}">
      <dgm:prSet/>
      <dgm:spPr/>
      <dgm:t>
        <a:bodyPr/>
        <a:lstStyle/>
        <a:p>
          <a:endParaRPr lang="en-US"/>
        </a:p>
      </dgm:t>
    </dgm:pt>
    <dgm:pt modelId="{137ECB38-8CA0-4A46-9AB1-B38515FF6E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Classification algorithms such as Logistic regression, K nearest </a:t>
          </a:r>
          <a:r>
            <a:rPr lang="en-US" err="1"/>
            <a:t>neighbours</a:t>
          </a:r>
          <a:r>
            <a:rPr lang="en-US"/>
            <a:t>, Decision Trees, Naïve Bayes and Random Forest have been used and their results will be compared to obtain the best results.</a:t>
          </a:r>
        </a:p>
      </dgm:t>
    </dgm:pt>
    <dgm:pt modelId="{6AE4D4B2-D3CD-454A-AD1E-96B62DDE2910}" type="parTrans" cxnId="{0BCBC7A1-C99A-4E5F-8528-6CDE5144811F}">
      <dgm:prSet/>
      <dgm:spPr/>
      <dgm:t>
        <a:bodyPr/>
        <a:lstStyle/>
        <a:p>
          <a:endParaRPr lang="en-US"/>
        </a:p>
      </dgm:t>
    </dgm:pt>
    <dgm:pt modelId="{4FAF9B89-26FE-430A-8B5C-C11C11517FDF}" type="sibTrans" cxnId="{0BCBC7A1-C99A-4E5F-8528-6CDE5144811F}">
      <dgm:prSet/>
      <dgm:spPr/>
      <dgm:t>
        <a:bodyPr/>
        <a:lstStyle/>
        <a:p>
          <a:endParaRPr lang="en-US"/>
        </a:p>
      </dgm:t>
    </dgm:pt>
    <dgm:pt modelId="{F5CDFFA7-59B7-44FA-9480-E2D22CB01CE3}" type="pres">
      <dgm:prSet presAssocID="{801F0A2A-1CDE-42EC-8EDC-8288169B0946}" presName="root" presStyleCnt="0">
        <dgm:presLayoutVars>
          <dgm:dir/>
          <dgm:resizeHandles val="exact"/>
        </dgm:presLayoutVars>
      </dgm:prSet>
      <dgm:spPr/>
    </dgm:pt>
    <dgm:pt modelId="{A6640035-FE60-45BC-875E-E2104AA32933}" type="pres">
      <dgm:prSet presAssocID="{464DDEE9-EF8A-48DE-99EA-2E3E31EF8401}" presName="compNode" presStyleCnt="0"/>
      <dgm:spPr/>
    </dgm:pt>
    <dgm:pt modelId="{A735F028-EA29-42C2-A40A-2E54F3C2E6F6}" type="pres">
      <dgm:prSet presAssocID="{464DDEE9-EF8A-48DE-99EA-2E3E31EF8401}" presName="bgRect" presStyleLbl="bgShp" presStyleIdx="0" presStyleCnt="4"/>
      <dgm:spPr/>
    </dgm:pt>
    <dgm:pt modelId="{21706EE8-24A9-4D4A-B096-9844F22EB792}" type="pres">
      <dgm:prSet presAssocID="{464DDEE9-EF8A-48DE-99EA-2E3E31EF840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BC960B0C-AF88-41A2-BBEA-200F45F636D4}" type="pres">
      <dgm:prSet presAssocID="{464DDEE9-EF8A-48DE-99EA-2E3E31EF8401}" presName="spaceRect" presStyleCnt="0"/>
      <dgm:spPr/>
    </dgm:pt>
    <dgm:pt modelId="{4B257E06-7149-4854-816B-89672A42B16E}" type="pres">
      <dgm:prSet presAssocID="{464DDEE9-EF8A-48DE-99EA-2E3E31EF8401}" presName="parTx" presStyleLbl="revTx" presStyleIdx="0" presStyleCnt="4">
        <dgm:presLayoutVars>
          <dgm:chMax val="0"/>
          <dgm:chPref val="0"/>
        </dgm:presLayoutVars>
      </dgm:prSet>
      <dgm:spPr/>
    </dgm:pt>
    <dgm:pt modelId="{E0599E45-0EE1-4D59-A2D2-6EF7E1D785C6}" type="pres">
      <dgm:prSet presAssocID="{90D8A944-629E-4A0A-99E6-62048D1630CA}" presName="sibTrans" presStyleCnt="0"/>
      <dgm:spPr/>
    </dgm:pt>
    <dgm:pt modelId="{9B33B784-CB9A-4A3D-BDFC-619AE5BAE3CB}" type="pres">
      <dgm:prSet presAssocID="{8B87463F-A5CA-43A0-A907-44F8BB46E83F}" presName="compNode" presStyleCnt="0"/>
      <dgm:spPr/>
    </dgm:pt>
    <dgm:pt modelId="{AB38C917-774F-4951-B222-196E0A6D88E5}" type="pres">
      <dgm:prSet presAssocID="{8B87463F-A5CA-43A0-A907-44F8BB46E83F}" presName="bgRect" presStyleLbl="bgShp" presStyleIdx="1" presStyleCnt="4"/>
      <dgm:spPr/>
    </dgm:pt>
    <dgm:pt modelId="{8A93C7E0-A9EA-43EB-BA17-8A2C3B263735}" type="pres">
      <dgm:prSet presAssocID="{8B87463F-A5CA-43A0-A907-44F8BB46E83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8E8CDF08-5134-443E-807E-A5E4ED710A1F}" type="pres">
      <dgm:prSet presAssocID="{8B87463F-A5CA-43A0-A907-44F8BB46E83F}" presName="spaceRect" presStyleCnt="0"/>
      <dgm:spPr/>
    </dgm:pt>
    <dgm:pt modelId="{804C09B0-5293-461A-911C-5EB8AC0522B9}" type="pres">
      <dgm:prSet presAssocID="{8B87463F-A5CA-43A0-A907-44F8BB46E83F}" presName="parTx" presStyleLbl="revTx" presStyleIdx="1" presStyleCnt="4">
        <dgm:presLayoutVars>
          <dgm:chMax val="0"/>
          <dgm:chPref val="0"/>
        </dgm:presLayoutVars>
      </dgm:prSet>
      <dgm:spPr/>
    </dgm:pt>
    <dgm:pt modelId="{3FF8911F-836D-4112-A135-8976A1C3775E}" type="pres">
      <dgm:prSet presAssocID="{418DC096-8916-4C63-84A7-6A682E596C84}" presName="sibTrans" presStyleCnt="0"/>
      <dgm:spPr/>
    </dgm:pt>
    <dgm:pt modelId="{A0052153-7E39-48C0-BAB0-B23B9251BE7E}" type="pres">
      <dgm:prSet presAssocID="{6B7E915C-DB93-4F5D-8589-D2CE567099C7}" presName="compNode" presStyleCnt="0"/>
      <dgm:spPr/>
    </dgm:pt>
    <dgm:pt modelId="{C09450EE-3F13-40E8-9ACE-B9227F6F1692}" type="pres">
      <dgm:prSet presAssocID="{6B7E915C-DB93-4F5D-8589-D2CE567099C7}" presName="bgRect" presStyleLbl="bgShp" presStyleIdx="2" presStyleCnt="4"/>
      <dgm:spPr/>
    </dgm:pt>
    <dgm:pt modelId="{A05DF63D-F405-4C54-B5EE-70392770DC5E}" type="pres">
      <dgm:prSet presAssocID="{6B7E915C-DB93-4F5D-8589-D2CE567099C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65AA0F0E-3545-49A6-A2EB-06776B93DA92}" type="pres">
      <dgm:prSet presAssocID="{6B7E915C-DB93-4F5D-8589-D2CE567099C7}" presName="spaceRect" presStyleCnt="0"/>
      <dgm:spPr/>
    </dgm:pt>
    <dgm:pt modelId="{37DED62B-E5B3-43E6-8C42-A7DF71C7C3D2}" type="pres">
      <dgm:prSet presAssocID="{6B7E915C-DB93-4F5D-8589-D2CE567099C7}" presName="parTx" presStyleLbl="revTx" presStyleIdx="2" presStyleCnt="4">
        <dgm:presLayoutVars>
          <dgm:chMax val="0"/>
          <dgm:chPref val="0"/>
        </dgm:presLayoutVars>
      </dgm:prSet>
      <dgm:spPr/>
    </dgm:pt>
    <dgm:pt modelId="{4B6A2B7B-A738-491B-AEC1-032A73209502}" type="pres">
      <dgm:prSet presAssocID="{E3809050-1040-4C89-9B22-2ABB7CC414C5}" presName="sibTrans" presStyleCnt="0"/>
      <dgm:spPr/>
    </dgm:pt>
    <dgm:pt modelId="{A835CBAD-3B3D-4D54-997B-D1BFEE1D30AE}" type="pres">
      <dgm:prSet presAssocID="{137ECB38-8CA0-4A46-9AB1-B38515FF6E26}" presName="compNode" presStyleCnt="0"/>
      <dgm:spPr/>
    </dgm:pt>
    <dgm:pt modelId="{D15CC526-A0C8-4EC2-928D-D854FB948FB7}" type="pres">
      <dgm:prSet presAssocID="{137ECB38-8CA0-4A46-9AB1-B38515FF6E26}" presName="bgRect" presStyleLbl="bgShp" presStyleIdx="3" presStyleCnt="4"/>
      <dgm:spPr/>
    </dgm:pt>
    <dgm:pt modelId="{6E6FBADC-4E19-4225-844C-CC69F6F41363}" type="pres">
      <dgm:prSet presAssocID="{137ECB38-8CA0-4A46-9AB1-B38515FF6E2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5485272-D47E-466A-8401-6E29DBBF50BF}" type="pres">
      <dgm:prSet presAssocID="{137ECB38-8CA0-4A46-9AB1-B38515FF6E26}" presName="spaceRect" presStyleCnt="0"/>
      <dgm:spPr/>
    </dgm:pt>
    <dgm:pt modelId="{9145E132-9FD6-42C6-898B-CA0D3D321B5E}" type="pres">
      <dgm:prSet presAssocID="{137ECB38-8CA0-4A46-9AB1-B38515FF6E2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C70532F-9AB0-43A7-93CB-E78B4CE52E2E}" srcId="{801F0A2A-1CDE-42EC-8EDC-8288169B0946}" destId="{464DDEE9-EF8A-48DE-99EA-2E3E31EF8401}" srcOrd="0" destOrd="0" parTransId="{297F0CD8-70FC-4EE4-83F6-ECA5EE3E0DA4}" sibTransId="{90D8A944-629E-4A0A-99E6-62048D1630CA}"/>
    <dgm:cxn modelId="{D1E45631-7239-4E1B-B9F6-54B2FAD1A6B7}" srcId="{801F0A2A-1CDE-42EC-8EDC-8288169B0946}" destId="{8B87463F-A5CA-43A0-A907-44F8BB46E83F}" srcOrd="1" destOrd="0" parTransId="{C005C726-147F-46A7-94A8-C3336580C4F5}" sibTransId="{418DC096-8916-4C63-84A7-6A682E596C84}"/>
    <dgm:cxn modelId="{6B825F6C-E793-4D3A-BAEB-6E9EF9179358}" type="presOf" srcId="{137ECB38-8CA0-4A46-9AB1-B38515FF6E26}" destId="{9145E132-9FD6-42C6-898B-CA0D3D321B5E}" srcOrd="0" destOrd="0" presId="urn:microsoft.com/office/officeart/2018/2/layout/IconVerticalSolidList"/>
    <dgm:cxn modelId="{C3D0F24C-5F16-4B8D-B5D7-B0400D212288}" type="presOf" srcId="{801F0A2A-1CDE-42EC-8EDC-8288169B0946}" destId="{F5CDFFA7-59B7-44FA-9480-E2D22CB01CE3}" srcOrd="0" destOrd="0" presId="urn:microsoft.com/office/officeart/2018/2/layout/IconVerticalSolidList"/>
    <dgm:cxn modelId="{6B3B5597-B16E-4702-8ACD-DEAB6A11F737}" type="presOf" srcId="{8B87463F-A5CA-43A0-A907-44F8BB46E83F}" destId="{804C09B0-5293-461A-911C-5EB8AC0522B9}" srcOrd="0" destOrd="0" presId="urn:microsoft.com/office/officeart/2018/2/layout/IconVerticalSolidList"/>
    <dgm:cxn modelId="{0BCBC7A1-C99A-4E5F-8528-6CDE5144811F}" srcId="{801F0A2A-1CDE-42EC-8EDC-8288169B0946}" destId="{137ECB38-8CA0-4A46-9AB1-B38515FF6E26}" srcOrd="3" destOrd="0" parTransId="{6AE4D4B2-D3CD-454A-AD1E-96B62DDE2910}" sibTransId="{4FAF9B89-26FE-430A-8B5C-C11C11517FDF}"/>
    <dgm:cxn modelId="{B2B5E1AF-5779-457A-B444-8845CF5FD746}" type="presOf" srcId="{464DDEE9-EF8A-48DE-99EA-2E3E31EF8401}" destId="{4B257E06-7149-4854-816B-89672A42B16E}" srcOrd="0" destOrd="0" presId="urn:microsoft.com/office/officeart/2018/2/layout/IconVerticalSolidList"/>
    <dgm:cxn modelId="{E886D2C6-5790-4704-AB56-66AC28BC2F8E}" type="presOf" srcId="{6B7E915C-DB93-4F5D-8589-D2CE567099C7}" destId="{37DED62B-E5B3-43E6-8C42-A7DF71C7C3D2}" srcOrd="0" destOrd="0" presId="urn:microsoft.com/office/officeart/2018/2/layout/IconVerticalSolidList"/>
    <dgm:cxn modelId="{05FB4DF2-BFB4-4C9F-96A7-EC70E6E882D7}" srcId="{801F0A2A-1CDE-42EC-8EDC-8288169B0946}" destId="{6B7E915C-DB93-4F5D-8589-D2CE567099C7}" srcOrd="2" destOrd="0" parTransId="{784E8F01-04D4-4F04-B257-B1259613CA95}" sibTransId="{E3809050-1040-4C89-9B22-2ABB7CC414C5}"/>
    <dgm:cxn modelId="{FA35431A-591C-4732-90C5-F3D46C6E2212}" type="presParOf" srcId="{F5CDFFA7-59B7-44FA-9480-E2D22CB01CE3}" destId="{A6640035-FE60-45BC-875E-E2104AA32933}" srcOrd="0" destOrd="0" presId="urn:microsoft.com/office/officeart/2018/2/layout/IconVerticalSolidList"/>
    <dgm:cxn modelId="{0095D199-0B3A-4175-ACB0-C071D9B4051D}" type="presParOf" srcId="{A6640035-FE60-45BC-875E-E2104AA32933}" destId="{A735F028-EA29-42C2-A40A-2E54F3C2E6F6}" srcOrd="0" destOrd="0" presId="urn:microsoft.com/office/officeart/2018/2/layout/IconVerticalSolidList"/>
    <dgm:cxn modelId="{92F9C0AC-4FB1-4AD7-A3A9-42B4ACE53386}" type="presParOf" srcId="{A6640035-FE60-45BC-875E-E2104AA32933}" destId="{21706EE8-24A9-4D4A-B096-9844F22EB792}" srcOrd="1" destOrd="0" presId="urn:microsoft.com/office/officeart/2018/2/layout/IconVerticalSolidList"/>
    <dgm:cxn modelId="{B4F29F42-4EF1-40BC-92DD-1E68F28C0B89}" type="presParOf" srcId="{A6640035-FE60-45BC-875E-E2104AA32933}" destId="{BC960B0C-AF88-41A2-BBEA-200F45F636D4}" srcOrd="2" destOrd="0" presId="urn:microsoft.com/office/officeart/2018/2/layout/IconVerticalSolidList"/>
    <dgm:cxn modelId="{A6C09983-E038-4B2D-B6B1-18A9D47BE382}" type="presParOf" srcId="{A6640035-FE60-45BC-875E-E2104AA32933}" destId="{4B257E06-7149-4854-816B-89672A42B16E}" srcOrd="3" destOrd="0" presId="urn:microsoft.com/office/officeart/2018/2/layout/IconVerticalSolidList"/>
    <dgm:cxn modelId="{DA7543C3-7079-4A94-80F8-9479FE805EA5}" type="presParOf" srcId="{F5CDFFA7-59B7-44FA-9480-E2D22CB01CE3}" destId="{E0599E45-0EE1-4D59-A2D2-6EF7E1D785C6}" srcOrd="1" destOrd="0" presId="urn:microsoft.com/office/officeart/2018/2/layout/IconVerticalSolidList"/>
    <dgm:cxn modelId="{50A53115-406C-472A-98D4-C2A3BC3CAE59}" type="presParOf" srcId="{F5CDFFA7-59B7-44FA-9480-E2D22CB01CE3}" destId="{9B33B784-CB9A-4A3D-BDFC-619AE5BAE3CB}" srcOrd="2" destOrd="0" presId="urn:microsoft.com/office/officeart/2018/2/layout/IconVerticalSolidList"/>
    <dgm:cxn modelId="{A2D8674D-C444-4B8E-B267-4020942BC703}" type="presParOf" srcId="{9B33B784-CB9A-4A3D-BDFC-619AE5BAE3CB}" destId="{AB38C917-774F-4951-B222-196E0A6D88E5}" srcOrd="0" destOrd="0" presId="urn:microsoft.com/office/officeart/2018/2/layout/IconVerticalSolidList"/>
    <dgm:cxn modelId="{3D25E291-5EE4-4BD8-9B8A-8FDB19DD7A4E}" type="presParOf" srcId="{9B33B784-CB9A-4A3D-BDFC-619AE5BAE3CB}" destId="{8A93C7E0-A9EA-43EB-BA17-8A2C3B263735}" srcOrd="1" destOrd="0" presId="urn:microsoft.com/office/officeart/2018/2/layout/IconVerticalSolidList"/>
    <dgm:cxn modelId="{F188B9B3-FE18-4A97-A762-FF507A95AA59}" type="presParOf" srcId="{9B33B784-CB9A-4A3D-BDFC-619AE5BAE3CB}" destId="{8E8CDF08-5134-443E-807E-A5E4ED710A1F}" srcOrd="2" destOrd="0" presId="urn:microsoft.com/office/officeart/2018/2/layout/IconVerticalSolidList"/>
    <dgm:cxn modelId="{4B17682C-BB3A-403D-9D73-015E72E4ACBF}" type="presParOf" srcId="{9B33B784-CB9A-4A3D-BDFC-619AE5BAE3CB}" destId="{804C09B0-5293-461A-911C-5EB8AC0522B9}" srcOrd="3" destOrd="0" presId="urn:microsoft.com/office/officeart/2018/2/layout/IconVerticalSolidList"/>
    <dgm:cxn modelId="{B5523B14-CFEE-4384-B512-0911175A070D}" type="presParOf" srcId="{F5CDFFA7-59B7-44FA-9480-E2D22CB01CE3}" destId="{3FF8911F-836D-4112-A135-8976A1C3775E}" srcOrd="3" destOrd="0" presId="urn:microsoft.com/office/officeart/2018/2/layout/IconVerticalSolidList"/>
    <dgm:cxn modelId="{09D47358-30C5-44D2-B6D5-D66DAD1C1FA8}" type="presParOf" srcId="{F5CDFFA7-59B7-44FA-9480-E2D22CB01CE3}" destId="{A0052153-7E39-48C0-BAB0-B23B9251BE7E}" srcOrd="4" destOrd="0" presId="urn:microsoft.com/office/officeart/2018/2/layout/IconVerticalSolidList"/>
    <dgm:cxn modelId="{751280F9-9058-4787-8D24-7AB9F2445635}" type="presParOf" srcId="{A0052153-7E39-48C0-BAB0-B23B9251BE7E}" destId="{C09450EE-3F13-40E8-9ACE-B9227F6F1692}" srcOrd="0" destOrd="0" presId="urn:microsoft.com/office/officeart/2018/2/layout/IconVerticalSolidList"/>
    <dgm:cxn modelId="{D8783C92-9B28-4B96-8865-037CC6B8B53A}" type="presParOf" srcId="{A0052153-7E39-48C0-BAB0-B23B9251BE7E}" destId="{A05DF63D-F405-4C54-B5EE-70392770DC5E}" srcOrd="1" destOrd="0" presId="urn:microsoft.com/office/officeart/2018/2/layout/IconVerticalSolidList"/>
    <dgm:cxn modelId="{7330A2AA-1297-487F-8364-9C542F39EBC3}" type="presParOf" srcId="{A0052153-7E39-48C0-BAB0-B23B9251BE7E}" destId="{65AA0F0E-3545-49A6-A2EB-06776B93DA92}" srcOrd="2" destOrd="0" presId="urn:microsoft.com/office/officeart/2018/2/layout/IconVerticalSolidList"/>
    <dgm:cxn modelId="{D5FECD03-4120-40BB-9E1E-17DAE07A2177}" type="presParOf" srcId="{A0052153-7E39-48C0-BAB0-B23B9251BE7E}" destId="{37DED62B-E5B3-43E6-8C42-A7DF71C7C3D2}" srcOrd="3" destOrd="0" presId="urn:microsoft.com/office/officeart/2018/2/layout/IconVerticalSolidList"/>
    <dgm:cxn modelId="{348FDF84-EBF6-4D29-94AA-B8C12152987A}" type="presParOf" srcId="{F5CDFFA7-59B7-44FA-9480-E2D22CB01CE3}" destId="{4B6A2B7B-A738-491B-AEC1-032A73209502}" srcOrd="5" destOrd="0" presId="urn:microsoft.com/office/officeart/2018/2/layout/IconVerticalSolidList"/>
    <dgm:cxn modelId="{EF90A3AB-1424-4D8B-B7AA-7C1326A95CEF}" type="presParOf" srcId="{F5CDFFA7-59B7-44FA-9480-E2D22CB01CE3}" destId="{A835CBAD-3B3D-4D54-997B-D1BFEE1D30AE}" srcOrd="6" destOrd="0" presId="urn:microsoft.com/office/officeart/2018/2/layout/IconVerticalSolidList"/>
    <dgm:cxn modelId="{01B12538-6661-430F-B46B-A922AD78A614}" type="presParOf" srcId="{A835CBAD-3B3D-4D54-997B-D1BFEE1D30AE}" destId="{D15CC526-A0C8-4EC2-928D-D854FB948FB7}" srcOrd="0" destOrd="0" presId="urn:microsoft.com/office/officeart/2018/2/layout/IconVerticalSolidList"/>
    <dgm:cxn modelId="{2E49CFF9-6BD1-4DA8-8D44-DBDDE19FD101}" type="presParOf" srcId="{A835CBAD-3B3D-4D54-997B-D1BFEE1D30AE}" destId="{6E6FBADC-4E19-4225-844C-CC69F6F41363}" srcOrd="1" destOrd="0" presId="urn:microsoft.com/office/officeart/2018/2/layout/IconVerticalSolidList"/>
    <dgm:cxn modelId="{6DC6B1AB-BF7C-49CF-8737-1AC8CCF26829}" type="presParOf" srcId="{A835CBAD-3B3D-4D54-997B-D1BFEE1D30AE}" destId="{C5485272-D47E-466A-8401-6E29DBBF50BF}" srcOrd="2" destOrd="0" presId="urn:microsoft.com/office/officeart/2018/2/layout/IconVerticalSolidList"/>
    <dgm:cxn modelId="{D59E9384-E003-4737-8506-E10154708C8C}" type="presParOf" srcId="{A835CBAD-3B3D-4D54-997B-D1BFEE1D30AE}" destId="{9145E132-9FD6-42C6-898B-CA0D3D321B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03A0B5-2F52-4230-9483-3B777B550E64}" type="doc">
      <dgm:prSet loTypeId="urn:microsoft.com/office/officeart/2005/8/layout/chevron1" loCatId="process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0404669-C23B-4609-A929-7D7314F03E77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Missing values need to be filled appropriately and unwanted columns need to be dropped</a:t>
          </a:r>
        </a:p>
      </dgm:t>
    </dgm:pt>
    <dgm:pt modelId="{32806233-AAD5-4EB2-BE4D-C23D86D6598A}" type="parTrans" cxnId="{EA092015-6265-4771-BD1A-E8BD5834C8A9}">
      <dgm:prSet/>
      <dgm:spPr/>
      <dgm:t>
        <a:bodyPr/>
        <a:lstStyle/>
        <a:p>
          <a:endParaRPr lang="en-US"/>
        </a:p>
      </dgm:t>
    </dgm:pt>
    <dgm:pt modelId="{F845433B-2C1B-4366-AF91-80B1BD2C91D1}" type="sibTrans" cxnId="{EA092015-6265-4771-BD1A-E8BD5834C8A9}">
      <dgm:prSet phldrT="01"/>
      <dgm:spPr/>
      <dgm:t>
        <a:bodyPr/>
        <a:lstStyle/>
        <a:p>
          <a:endParaRPr lang="en-US" dirty="0"/>
        </a:p>
      </dgm:t>
    </dgm:pt>
    <dgm:pt modelId="{EF13ABB6-EF7A-4D76-AB6F-DBE18B08EB8E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Data preprocessing performed on the records of each state separately and not as a whole to produce better results</a:t>
          </a:r>
        </a:p>
      </dgm:t>
    </dgm:pt>
    <dgm:pt modelId="{E3269A23-E7F5-4067-B7CC-96F6C144D76A}" type="parTrans" cxnId="{7BB994C0-63E6-4EC2-A793-6FBF305AB39E}">
      <dgm:prSet/>
      <dgm:spPr/>
      <dgm:t>
        <a:bodyPr/>
        <a:lstStyle/>
        <a:p>
          <a:endParaRPr lang="en-US"/>
        </a:p>
      </dgm:t>
    </dgm:pt>
    <dgm:pt modelId="{6D393444-3AAB-4B6D-BC72-E44038A3F167}" type="sibTrans" cxnId="{7BB994C0-63E6-4EC2-A793-6FBF305AB39E}">
      <dgm:prSet phldrT="02"/>
      <dgm:spPr/>
      <dgm:t>
        <a:bodyPr/>
        <a:lstStyle/>
        <a:p>
          <a:endParaRPr lang="en-US"/>
        </a:p>
      </dgm:t>
    </dgm:pt>
    <dgm:pt modelId="{3ED38F86-4516-42CC-966C-9EE365B55902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Columns having more than 50% missing values out of the total number of records were dropped</a:t>
          </a:r>
        </a:p>
      </dgm:t>
    </dgm:pt>
    <dgm:pt modelId="{83BCB75D-043A-455F-9D2A-A1C820359AB5}" type="parTrans" cxnId="{4A26284C-DA35-447B-B388-C1A342674C76}">
      <dgm:prSet/>
      <dgm:spPr/>
      <dgm:t>
        <a:bodyPr/>
        <a:lstStyle/>
        <a:p>
          <a:endParaRPr lang="en-US"/>
        </a:p>
      </dgm:t>
    </dgm:pt>
    <dgm:pt modelId="{43270B4D-333E-409A-99FF-49C6586BA781}" type="sibTrans" cxnId="{4A26284C-DA35-447B-B388-C1A342674C76}">
      <dgm:prSet phldrT="03"/>
      <dgm:spPr/>
      <dgm:t>
        <a:bodyPr/>
        <a:lstStyle/>
        <a:p>
          <a:endParaRPr lang="en-US"/>
        </a:p>
      </dgm:t>
    </dgm:pt>
    <dgm:pt modelId="{45F7529B-3C8F-4D29-8DEA-86DD96495BC2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Columns with repetitive data or those that contributed nothing to the predictions were dropped</a:t>
          </a:r>
        </a:p>
      </dgm:t>
    </dgm:pt>
    <dgm:pt modelId="{D37946B0-42F8-4DE4-B1F1-58140EA023D5}" type="sibTrans" cxnId="{6851CA9F-C8C9-4ABF-9D59-52DD41A68C54}">
      <dgm:prSet phldrT="04"/>
      <dgm:spPr/>
      <dgm:t>
        <a:bodyPr/>
        <a:lstStyle/>
        <a:p>
          <a:endParaRPr lang="en-US" dirty="0"/>
        </a:p>
      </dgm:t>
    </dgm:pt>
    <dgm:pt modelId="{178D9FBF-FC83-4DF4-8D76-B9A649CD33B5}" type="parTrans" cxnId="{6851CA9F-C8C9-4ABF-9D59-52DD41A68C54}">
      <dgm:prSet/>
      <dgm:spPr/>
      <dgm:t>
        <a:bodyPr/>
        <a:lstStyle/>
        <a:p>
          <a:endParaRPr lang="en-US"/>
        </a:p>
      </dgm:t>
    </dgm:pt>
    <dgm:pt modelId="{07A61B5E-5C81-4DB6-A671-64C9F13D35B8}" type="pres">
      <dgm:prSet presAssocID="{0C03A0B5-2F52-4230-9483-3B777B550E64}" presName="Name0" presStyleCnt="0">
        <dgm:presLayoutVars>
          <dgm:dir/>
          <dgm:animLvl val="lvl"/>
          <dgm:resizeHandles val="exact"/>
        </dgm:presLayoutVars>
      </dgm:prSet>
      <dgm:spPr/>
    </dgm:pt>
    <dgm:pt modelId="{3228ECEF-8780-4DEB-8199-B0A55BE236D6}" type="pres">
      <dgm:prSet presAssocID="{80404669-C23B-4609-A929-7D7314F03E7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F78A1F7-2C82-4770-8516-BC5673BDC2DA}" type="pres">
      <dgm:prSet presAssocID="{F845433B-2C1B-4366-AF91-80B1BD2C91D1}" presName="parTxOnlySpace" presStyleCnt="0"/>
      <dgm:spPr/>
    </dgm:pt>
    <dgm:pt modelId="{E12E8C87-873F-456F-962E-6907AE60B979}" type="pres">
      <dgm:prSet presAssocID="{EF13ABB6-EF7A-4D76-AB6F-DBE18B08EB8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BFF5AC6-E5C3-4451-8C7E-215AB2F16640}" type="pres">
      <dgm:prSet presAssocID="{6D393444-3AAB-4B6D-BC72-E44038A3F167}" presName="parTxOnlySpace" presStyleCnt="0"/>
      <dgm:spPr/>
    </dgm:pt>
    <dgm:pt modelId="{1EBDF181-8291-4E7E-8030-F0A25F94BABD}" type="pres">
      <dgm:prSet presAssocID="{3ED38F86-4516-42CC-966C-9EE365B5590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D857336-A3A7-497D-AC9B-FAC091954251}" type="pres">
      <dgm:prSet presAssocID="{43270B4D-333E-409A-99FF-49C6586BA781}" presName="parTxOnlySpace" presStyleCnt="0"/>
      <dgm:spPr/>
    </dgm:pt>
    <dgm:pt modelId="{25ACE257-CC0F-4827-A139-A8403B3BDFA2}" type="pres">
      <dgm:prSet presAssocID="{45F7529B-3C8F-4D29-8DEA-86DD96495BC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A092015-6265-4771-BD1A-E8BD5834C8A9}" srcId="{0C03A0B5-2F52-4230-9483-3B777B550E64}" destId="{80404669-C23B-4609-A929-7D7314F03E77}" srcOrd="0" destOrd="0" parTransId="{32806233-AAD5-4EB2-BE4D-C23D86D6598A}" sibTransId="{F845433B-2C1B-4366-AF91-80B1BD2C91D1}"/>
    <dgm:cxn modelId="{3986AE15-DEDF-4FDF-8D5A-D87C9E1C5B35}" type="presOf" srcId="{EF13ABB6-EF7A-4D76-AB6F-DBE18B08EB8E}" destId="{E12E8C87-873F-456F-962E-6907AE60B979}" srcOrd="0" destOrd="0" presId="urn:microsoft.com/office/officeart/2005/8/layout/chevron1"/>
    <dgm:cxn modelId="{4A26284C-DA35-447B-B388-C1A342674C76}" srcId="{0C03A0B5-2F52-4230-9483-3B777B550E64}" destId="{3ED38F86-4516-42CC-966C-9EE365B55902}" srcOrd="2" destOrd="0" parTransId="{83BCB75D-043A-455F-9D2A-A1C820359AB5}" sibTransId="{43270B4D-333E-409A-99FF-49C6586BA781}"/>
    <dgm:cxn modelId="{6851CA9F-C8C9-4ABF-9D59-52DD41A68C54}" srcId="{0C03A0B5-2F52-4230-9483-3B777B550E64}" destId="{45F7529B-3C8F-4D29-8DEA-86DD96495BC2}" srcOrd="3" destOrd="0" parTransId="{178D9FBF-FC83-4DF4-8D76-B9A649CD33B5}" sibTransId="{D37946B0-42F8-4DE4-B1F1-58140EA023D5}"/>
    <dgm:cxn modelId="{2E50FDA7-F962-43BF-93D9-D10F4B88B9B6}" type="presOf" srcId="{45F7529B-3C8F-4D29-8DEA-86DD96495BC2}" destId="{25ACE257-CC0F-4827-A139-A8403B3BDFA2}" srcOrd="0" destOrd="0" presId="urn:microsoft.com/office/officeart/2005/8/layout/chevron1"/>
    <dgm:cxn modelId="{3D15CBBD-2FE0-496E-8FC5-BD5397ED21AC}" type="presOf" srcId="{0C03A0B5-2F52-4230-9483-3B777B550E64}" destId="{07A61B5E-5C81-4DB6-A671-64C9F13D35B8}" srcOrd="0" destOrd="0" presId="urn:microsoft.com/office/officeart/2005/8/layout/chevron1"/>
    <dgm:cxn modelId="{7BB994C0-63E6-4EC2-A793-6FBF305AB39E}" srcId="{0C03A0B5-2F52-4230-9483-3B777B550E64}" destId="{EF13ABB6-EF7A-4D76-AB6F-DBE18B08EB8E}" srcOrd="1" destOrd="0" parTransId="{E3269A23-E7F5-4067-B7CC-96F6C144D76A}" sibTransId="{6D393444-3AAB-4B6D-BC72-E44038A3F167}"/>
    <dgm:cxn modelId="{1D057FDA-94B6-48D2-A892-0C76BE1F8F5E}" type="presOf" srcId="{80404669-C23B-4609-A929-7D7314F03E77}" destId="{3228ECEF-8780-4DEB-8199-B0A55BE236D6}" srcOrd="0" destOrd="0" presId="urn:microsoft.com/office/officeart/2005/8/layout/chevron1"/>
    <dgm:cxn modelId="{AC38AFF2-A2A8-4B3D-8917-5D585EC689C2}" type="presOf" srcId="{3ED38F86-4516-42CC-966C-9EE365B55902}" destId="{1EBDF181-8291-4E7E-8030-F0A25F94BABD}" srcOrd="0" destOrd="0" presId="urn:microsoft.com/office/officeart/2005/8/layout/chevron1"/>
    <dgm:cxn modelId="{A9CBC5F0-D47F-4E77-BC5B-6702771DC809}" type="presParOf" srcId="{07A61B5E-5C81-4DB6-A671-64C9F13D35B8}" destId="{3228ECEF-8780-4DEB-8199-B0A55BE236D6}" srcOrd="0" destOrd="0" presId="urn:microsoft.com/office/officeart/2005/8/layout/chevron1"/>
    <dgm:cxn modelId="{DA1F235A-4186-4937-BB33-B7AB0CE47193}" type="presParOf" srcId="{07A61B5E-5C81-4DB6-A671-64C9F13D35B8}" destId="{EF78A1F7-2C82-4770-8516-BC5673BDC2DA}" srcOrd="1" destOrd="0" presId="urn:microsoft.com/office/officeart/2005/8/layout/chevron1"/>
    <dgm:cxn modelId="{570DB8ED-C927-45B2-A756-C3CCC6BA8AEF}" type="presParOf" srcId="{07A61B5E-5C81-4DB6-A671-64C9F13D35B8}" destId="{E12E8C87-873F-456F-962E-6907AE60B979}" srcOrd="2" destOrd="0" presId="urn:microsoft.com/office/officeart/2005/8/layout/chevron1"/>
    <dgm:cxn modelId="{00B7E455-E983-4CFC-ABBC-12D485ED14BF}" type="presParOf" srcId="{07A61B5E-5C81-4DB6-A671-64C9F13D35B8}" destId="{DBFF5AC6-E5C3-4451-8C7E-215AB2F16640}" srcOrd="3" destOrd="0" presId="urn:microsoft.com/office/officeart/2005/8/layout/chevron1"/>
    <dgm:cxn modelId="{37301E7F-DA1B-470E-AD51-9B482A41196E}" type="presParOf" srcId="{07A61B5E-5C81-4DB6-A671-64C9F13D35B8}" destId="{1EBDF181-8291-4E7E-8030-F0A25F94BABD}" srcOrd="4" destOrd="0" presId="urn:microsoft.com/office/officeart/2005/8/layout/chevron1"/>
    <dgm:cxn modelId="{5012B512-EEB3-44CA-90F1-F879EE2F69E1}" type="presParOf" srcId="{07A61B5E-5C81-4DB6-A671-64C9F13D35B8}" destId="{DD857336-A3A7-497D-AC9B-FAC091954251}" srcOrd="5" destOrd="0" presId="urn:microsoft.com/office/officeart/2005/8/layout/chevron1"/>
    <dgm:cxn modelId="{31BC3921-20C4-485B-99B6-428B541A5544}" type="presParOf" srcId="{07A61B5E-5C81-4DB6-A671-64C9F13D35B8}" destId="{25ACE257-CC0F-4827-A139-A8403B3BDFA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1D5A7D-6353-4318-8141-245A1AE25F1E}" type="doc">
      <dgm:prSet loTypeId="urn:microsoft.com/office/officeart/2005/8/layout/process5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4B9332F-2D1E-4E89-9E77-E74BA1E0D291}">
      <dgm:prSet/>
      <dgm:spPr/>
      <dgm:t>
        <a:bodyPr/>
        <a:lstStyle/>
        <a:p>
          <a:r>
            <a:rPr lang="en-US" dirty="0"/>
            <a:t>Boxplots were plotted for the numerical attributes to determine the number of outliers</a:t>
          </a:r>
        </a:p>
      </dgm:t>
    </dgm:pt>
    <dgm:pt modelId="{5524ADA5-0A79-44F7-8883-167552DD35B5}" type="parTrans" cxnId="{600B3F46-E0A0-47BB-92A3-2C6A44E45C34}">
      <dgm:prSet/>
      <dgm:spPr/>
      <dgm:t>
        <a:bodyPr/>
        <a:lstStyle/>
        <a:p>
          <a:endParaRPr lang="en-US"/>
        </a:p>
      </dgm:t>
    </dgm:pt>
    <dgm:pt modelId="{6F759D00-8195-4925-A8C8-C9F39B15C2C4}" type="sibTrans" cxnId="{600B3F46-E0A0-47BB-92A3-2C6A44E45C34}">
      <dgm:prSet phldrT="01" phldr="0"/>
      <dgm:spPr/>
      <dgm:t>
        <a:bodyPr/>
        <a:lstStyle/>
        <a:p>
          <a:endParaRPr lang="en-US" dirty="0"/>
        </a:p>
      </dgm:t>
    </dgm:pt>
    <dgm:pt modelId="{F4691A06-1D21-4950-8304-B46F239618DD}">
      <dgm:prSet/>
      <dgm:spPr/>
      <dgm:t>
        <a:bodyPr/>
        <a:lstStyle/>
        <a:p>
          <a:r>
            <a:rPr lang="en-US" dirty="0"/>
            <a:t>If the number of outliers wasn’t a lot, the missing values were filled with the median of the attribute</a:t>
          </a:r>
        </a:p>
      </dgm:t>
    </dgm:pt>
    <dgm:pt modelId="{6DF9133B-7FB9-44F6-8A38-AB4D7DE55D46}" type="parTrans" cxnId="{BC8A5D37-F380-4337-AE75-09BA50FD92DB}">
      <dgm:prSet/>
      <dgm:spPr/>
      <dgm:t>
        <a:bodyPr/>
        <a:lstStyle/>
        <a:p>
          <a:endParaRPr lang="en-US"/>
        </a:p>
      </dgm:t>
    </dgm:pt>
    <dgm:pt modelId="{08C23A14-59F8-4E36-AE80-0A533311599B}" type="sibTrans" cxnId="{BC8A5D37-F380-4337-AE75-09BA50FD92DB}">
      <dgm:prSet phldrT="02" phldr="0"/>
      <dgm:spPr/>
      <dgm:t>
        <a:bodyPr/>
        <a:lstStyle/>
        <a:p>
          <a:endParaRPr lang="en-US" dirty="0"/>
        </a:p>
      </dgm:t>
    </dgm:pt>
    <dgm:pt modelId="{280BBF83-5AA0-4C0C-BA41-7C23A5D13FAE}">
      <dgm:prSet/>
      <dgm:spPr/>
      <dgm:t>
        <a:bodyPr/>
        <a:lstStyle/>
        <a:p>
          <a:r>
            <a:rPr lang="en-US" dirty="0"/>
            <a:t>If there were too many outliers, flooring and capping was done on the attributes followed by filling the missing values with the medians</a:t>
          </a:r>
        </a:p>
      </dgm:t>
    </dgm:pt>
    <dgm:pt modelId="{A61881AC-6C25-457E-8083-0FD7C8F11019}" type="parTrans" cxnId="{98CB753C-2995-44F0-BE5B-D973EC276F8D}">
      <dgm:prSet/>
      <dgm:spPr/>
      <dgm:t>
        <a:bodyPr/>
        <a:lstStyle/>
        <a:p>
          <a:endParaRPr lang="en-US"/>
        </a:p>
      </dgm:t>
    </dgm:pt>
    <dgm:pt modelId="{6D8C8A71-D71C-4F39-8FC0-C10F1110B405}" type="sibTrans" cxnId="{98CB753C-2995-44F0-BE5B-D973EC276F8D}">
      <dgm:prSet phldrT="03" phldr="0"/>
      <dgm:spPr/>
      <dgm:t>
        <a:bodyPr/>
        <a:lstStyle/>
        <a:p>
          <a:endParaRPr lang="en-US"/>
        </a:p>
      </dgm:t>
    </dgm:pt>
    <dgm:pt modelId="{12C4E33B-7779-49C2-AA9D-36268ACCD9F7}" type="pres">
      <dgm:prSet presAssocID="{931D5A7D-6353-4318-8141-245A1AE25F1E}" presName="diagram" presStyleCnt="0">
        <dgm:presLayoutVars>
          <dgm:dir/>
          <dgm:resizeHandles val="exact"/>
        </dgm:presLayoutVars>
      </dgm:prSet>
      <dgm:spPr/>
    </dgm:pt>
    <dgm:pt modelId="{B9271DB9-B6A9-4540-ABD5-688C83942732}" type="pres">
      <dgm:prSet presAssocID="{B4B9332F-2D1E-4E89-9E77-E74BA1E0D291}" presName="node" presStyleLbl="node1" presStyleIdx="0" presStyleCnt="3">
        <dgm:presLayoutVars>
          <dgm:bulletEnabled val="1"/>
        </dgm:presLayoutVars>
      </dgm:prSet>
      <dgm:spPr/>
    </dgm:pt>
    <dgm:pt modelId="{52A18115-09EF-4C24-8CB0-96A677790B3F}" type="pres">
      <dgm:prSet presAssocID="{6F759D00-8195-4925-A8C8-C9F39B15C2C4}" presName="sibTrans" presStyleLbl="sibTrans2D1" presStyleIdx="0" presStyleCnt="2"/>
      <dgm:spPr/>
    </dgm:pt>
    <dgm:pt modelId="{0B8B6437-686A-4789-9E61-DB078B02F393}" type="pres">
      <dgm:prSet presAssocID="{6F759D00-8195-4925-A8C8-C9F39B15C2C4}" presName="connectorText" presStyleLbl="sibTrans2D1" presStyleIdx="0" presStyleCnt="2"/>
      <dgm:spPr/>
    </dgm:pt>
    <dgm:pt modelId="{69CE9CEC-874A-49FB-B369-718E7824E302}" type="pres">
      <dgm:prSet presAssocID="{F4691A06-1D21-4950-8304-B46F239618DD}" presName="node" presStyleLbl="node1" presStyleIdx="1" presStyleCnt="3">
        <dgm:presLayoutVars>
          <dgm:bulletEnabled val="1"/>
        </dgm:presLayoutVars>
      </dgm:prSet>
      <dgm:spPr/>
    </dgm:pt>
    <dgm:pt modelId="{02A5607B-E2FC-41B3-BB18-2411F4A4EE24}" type="pres">
      <dgm:prSet presAssocID="{08C23A14-59F8-4E36-AE80-0A533311599B}" presName="sibTrans" presStyleLbl="sibTrans2D1" presStyleIdx="1" presStyleCnt="2"/>
      <dgm:spPr/>
    </dgm:pt>
    <dgm:pt modelId="{9890734B-3901-4A36-B02D-AB2B48039388}" type="pres">
      <dgm:prSet presAssocID="{08C23A14-59F8-4E36-AE80-0A533311599B}" presName="connectorText" presStyleLbl="sibTrans2D1" presStyleIdx="1" presStyleCnt="2"/>
      <dgm:spPr/>
    </dgm:pt>
    <dgm:pt modelId="{55432CD9-F890-41A9-BF63-085A2AA356F7}" type="pres">
      <dgm:prSet presAssocID="{280BBF83-5AA0-4C0C-BA41-7C23A5D13FAE}" presName="node" presStyleLbl="node1" presStyleIdx="2" presStyleCnt="3">
        <dgm:presLayoutVars>
          <dgm:bulletEnabled val="1"/>
        </dgm:presLayoutVars>
      </dgm:prSet>
      <dgm:spPr/>
    </dgm:pt>
  </dgm:ptLst>
  <dgm:cxnLst>
    <dgm:cxn modelId="{C251E035-2B3D-4078-A4DF-D9DD1AD03254}" type="presOf" srcId="{08C23A14-59F8-4E36-AE80-0A533311599B}" destId="{9890734B-3901-4A36-B02D-AB2B48039388}" srcOrd="1" destOrd="0" presId="urn:microsoft.com/office/officeart/2005/8/layout/process5"/>
    <dgm:cxn modelId="{BC8A5D37-F380-4337-AE75-09BA50FD92DB}" srcId="{931D5A7D-6353-4318-8141-245A1AE25F1E}" destId="{F4691A06-1D21-4950-8304-B46F239618DD}" srcOrd="1" destOrd="0" parTransId="{6DF9133B-7FB9-44F6-8A38-AB4D7DE55D46}" sibTransId="{08C23A14-59F8-4E36-AE80-0A533311599B}"/>
    <dgm:cxn modelId="{E17F1D39-B68C-4499-BB7E-57452B729387}" type="presOf" srcId="{6F759D00-8195-4925-A8C8-C9F39B15C2C4}" destId="{0B8B6437-686A-4789-9E61-DB078B02F393}" srcOrd="1" destOrd="0" presId="urn:microsoft.com/office/officeart/2005/8/layout/process5"/>
    <dgm:cxn modelId="{98CB753C-2995-44F0-BE5B-D973EC276F8D}" srcId="{931D5A7D-6353-4318-8141-245A1AE25F1E}" destId="{280BBF83-5AA0-4C0C-BA41-7C23A5D13FAE}" srcOrd="2" destOrd="0" parTransId="{A61881AC-6C25-457E-8083-0FD7C8F11019}" sibTransId="{6D8C8A71-D71C-4F39-8FC0-C10F1110B405}"/>
    <dgm:cxn modelId="{600B3F46-E0A0-47BB-92A3-2C6A44E45C34}" srcId="{931D5A7D-6353-4318-8141-245A1AE25F1E}" destId="{B4B9332F-2D1E-4E89-9E77-E74BA1E0D291}" srcOrd="0" destOrd="0" parTransId="{5524ADA5-0A79-44F7-8883-167552DD35B5}" sibTransId="{6F759D00-8195-4925-A8C8-C9F39B15C2C4}"/>
    <dgm:cxn modelId="{E770E19C-28F4-49E3-9A93-5B0645D470A3}" type="presOf" srcId="{280BBF83-5AA0-4C0C-BA41-7C23A5D13FAE}" destId="{55432CD9-F890-41A9-BF63-085A2AA356F7}" srcOrd="0" destOrd="0" presId="urn:microsoft.com/office/officeart/2005/8/layout/process5"/>
    <dgm:cxn modelId="{47E237C5-A54F-4252-99B1-BA15B8A04254}" type="presOf" srcId="{08C23A14-59F8-4E36-AE80-0A533311599B}" destId="{02A5607B-E2FC-41B3-BB18-2411F4A4EE24}" srcOrd="0" destOrd="0" presId="urn:microsoft.com/office/officeart/2005/8/layout/process5"/>
    <dgm:cxn modelId="{81C068E4-A25A-41B9-9E39-6BD4A82A6AB4}" type="presOf" srcId="{931D5A7D-6353-4318-8141-245A1AE25F1E}" destId="{12C4E33B-7779-49C2-AA9D-36268ACCD9F7}" srcOrd="0" destOrd="0" presId="urn:microsoft.com/office/officeart/2005/8/layout/process5"/>
    <dgm:cxn modelId="{8E7903EB-A06A-4510-A522-A9B93E242638}" type="presOf" srcId="{6F759D00-8195-4925-A8C8-C9F39B15C2C4}" destId="{52A18115-09EF-4C24-8CB0-96A677790B3F}" srcOrd="0" destOrd="0" presId="urn:microsoft.com/office/officeart/2005/8/layout/process5"/>
    <dgm:cxn modelId="{C590D9ED-8654-4F8C-989B-D8EC3B740B3F}" type="presOf" srcId="{B4B9332F-2D1E-4E89-9E77-E74BA1E0D291}" destId="{B9271DB9-B6A9-4540-ABD5-688C83942732}" srcOrd="0" destOrd="0" presId="urn:microsoft.com/office/officeart/2005/8/layout/process5"/>
    <dgm:cxn modelId="{43F441F5-FD54-4BB8-9B2E-9A6DFE73851C}" type="presOf" srcId="{F4691A06-1D21-4950-8304-B46F239618DD}" destId="{69CE9CEC-874A-49FB-B369-718E7824E302}" srcOrd="0" destOrd="0" presId="urn:microsoft.com/office/officeart/2005/8/layout/process5"/>
    <dgm:cxn modelId="{F866823B-C946-4DE4-8B23-0FF95498962D}" type="presParOf" srcId="{12C4E33B-7779-49C2-AA9D-36268ACCD9F7}" destId="{B9271DB9-B6A9-4540-ABD5-688C83942732}" srcOrd="0" destOrd="0" presId="urn:microsoft.com/office/officeart/2005/8/layout/process5"/>
    <dgm:cxn modelId="{73E4441E-0112-49F9-A2B8-24492B75713A}" type="presParOf" srcId="{12C4E33B-7779-49C2-AA9D-36268ACCD9F7}" destId="{52A18115-09EF-4C24-8CB0-96A677790B3F}" srcOrd="1" destOrd="0" presId="urn:microsoft.com/office/officeart/2005/8/layout/process5"/>
    <dgm:cxn modelId="{3AD179DF-C36F-424D-87F5-6E1349F89E33}" type="presParOf" srcId="{52A18115-09EF-4C24-8CB0-96A677790B3F}" destId="{0B8B6437-686A-4789-9E61-DB078B02F393}" srcOrd="0" destOrd="0" presId="urn:microsoft.com/office/officeart/2005/8/layout/process5"/>
    <dgm:cxn modelId="{3CA66084-73DB-4178-A7E9-6DC011E6F7F6}" type="presParOf" srcId="{12C4E33B-7779-49C2-AA9D-36268ACCD9F7}" destId="{69CE9CEC-874A-49FB-B369-718E7824E302}" srcOrd="2" destOrd="0" presId="urn:microsoft.com/office/officeart/2005/8/layout/process5"/>
    <dgm:cxn modelId="{8B392168-6D27-444C-8A84-14E2CFC04FE3}" type="presParOf" srcId="{12C4E33B-7779-49C2-AA9D-36268ACCD9F7}" destId="{02A5607B-E2FC-41B3-BB18-2411F4A4EE24}" srcOrd="3" destOrd="0" presId="urn:microsoft.com/office/officeart/2005/8/layout/process5"/>
    <dgm:cxn modelId="{24C6909B-7982-44AD-A66B-7F775B453CFB}" type="presParOf" srcId="{02A5607B-E2FC-41B3-BB18-2411F4A4EE24}" destId="{9890734B-3901-4A36-B02D-AB2B48039388}" srcOrd="0" destOrd="0" presId="urn:microsoft.com/office/officeart/2005/8/layout/process5"/>
    <dgm:cxn modelId="{8BDE4F5B-95A7-4D0E-A8B2-6D19407D9373}" type="presParOf" srcId="{12C4E33B-7779-49C2-AA9D-36268ACCD9F7}" destId="{55432CD9-F890-41A9-BF63-085A2AA356F7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5F028-EA29-42C2-A40A-2E54F3C2E6F6}">
      <dsp:nvSpPr>
        <dsp:cNvPr id="0" name=""/>
        <dsp:cNvSpPr/>
      </dsp:nvSpPr>
      <dsp:spPr>
        <a:xfrm>
          <a:off x="0" y="2154"/>
          <a:ext cx="5982454" cy="10918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706EE8-24A9-4D4A-B096-9844F22EB792}">
      <dsp:nvSpPr>
        <dsp:cNvPr id="0" name=""/>
        <dsp:cNvSpPr/>
      </dsp:nvSpPr>
      <dsp:spPr>
        <a:xfrm>
          <a:off x="330278" y="247816"/>
          <a:ext cx="600506" cy="6005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57E06-7149-4854-816B-89672A42B16E}">
      <dsp:nvSpPr>
        <dsp:cNvPr id="0" name=""/>
        <dsp:cNvSpPr/>
      </dsp:nvSpPr>
      <dsp:spPr>
        <a:xfrm>
          <a:off x="1261064" y="2154"/>
          <a:ext cx="4721389" cy="1091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552" tIns="115552" rIns="115552" bIns="11555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Severity is the target variable which is ordinal in nature and ranges from 1 to 4 </a:t>
          </a:r>
        </a:p>
      </dsp:txBody>
      <dsp:txXfrm>
        <a:off x="1261064" y="2154"/>
        <a:ext cx="4721389" cy="1091830"/>
      </dsp:txXfrm>
    </dsp:sp>
    <dsp:sp modelId="{AB38C917-774F-4951-B222-196E0A6D88E5}">
      <dsp:nvSpPr>
        <dsp:cNvPr id="0" name=""/>
        <dsp:cNvSpPr/>
      </dsp:nvSpPr>
      <dsp:spPr>
        <a:xfrm>
          <a:off x="0" y="1366942"/>
          <a:ext cx="5982454" cy="10918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93C7E0-A9EA-43EB-BA17-8A2C3B263735}">
      <dsp:nvSpPr>
        <dsp:cNvPr id="0" name=""/>
        <dsp:cNvSpPr/>
      </dsp:nvSpPr>
      <dsp:spPr>
        <a:xfrm>
          <a:off x="330278" y="1612604"/>
          <a:ext cx="600506" cy="6005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C09B0-5293-461A-911C-5EB8AC0522B9}">
      <dsp:nvSpPr>
        <dsp:cNvPr id="0" name=""/>
        <dsp:cNvSpPr/>
      </dsp:nvSpPr>
      <dsp:spPr>
        <a:xfrm>
          <a:off x="1261064" y="1366942"/>
          <a:ext cx="4721389" cy="1091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552" tIns="115552" rIns="115552" bIns="11555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Given the details of an accident, the severity of the accident will be predicted</a:t>
          </a:r>
        </a:p>
      </dsp:txBody>
      <dsp:txXfrm>
        <a:off x="1261064" y="1366942"/>
        <a:ext cx="4721389" cy="1091830"/>
      </dsp:txXfrm>
    </dsp:sp>
    <dsp:sp modelId="{C09450EE-3F13-40E8-9ACE-B9227F6F1692}">
      <dsp:nvSpPr>
        <dsp:cNvPr id="0" name=""/>
        <dsp:cNvSpPr/>
      </dsp:nvSpPr>
      <dsp:spPr>
        <a:xfrm>
          <a:off x="0" y="2731730"/>
          <a:ext cx="5982454" cy="10918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DF63D-F405-4C54-B5EE-70392770DC5E}">
      <dsp:nvSpPr>
        <dsp:cNvPr id="0" name=""/>
        <dsp:cNvSpPr/>
      </dsp:nvSpPr>
      <dsp:spPr>
        <a:xfrm>
          <a:off x="330278" y="2977392"/>
          <a:ext cx="600506" cy="6005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ED62B-E5B3-43E6-8C42-A7DF71C7C3D2}">
      <dsp:nvSpPr>
        <dsp:cNvPr id="0" name=""/>
        <dsp:cNvSpPr/>
      </dsp:nvSpPr>
      <dsp:spPr>
        <a:xfrm>
          <a:off x="1261064" y="2731730"/>
          <a:ext cx="4721389" cy="1091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552" tIns="115552" rIns="115552" bIns="11555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Multi-class classification on the target variable</a:t>
          </a:r>
        </a:p>
      </dsp:txBody>
      <dsp:txXfrm>
        <a:off x="1261064" y="2731730"/>
        <a:ext cx="4721389" cy="1091830"/>
      </dsp:txXfrm>
    </dsp:sp>
    <dsp:sp modelId="{D15CC526-A0C8-4EC2-928D-D854FB948FB7}">
      <dsp:nvSpPr>
        <dsp:cNvPr id="0" name=""/>
        <dsp:cNvSpPr/>
      </dsp:nvSpPr>
      <dsp:spPr>
        <a:xfrm>
          <a:off x="0" y="4096518"/>
          <a:ext cx="5982454" cy="10918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FBADC-4E19-4225-844C-CC69F6F41363}">
      <dsp:nvSpPr>
        <dsp:cNvPr id="0" name=""/>
        <dsp:cNvSpPr/>
      </dsp:nvSpPr>
      <dsp:spPr>
        <a:xfrm>
          <a:off x="330278" y="4342180"/>
          <a:ext cx="600506" cy="6005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5E132-9FD6-42C6-898B-CA0D3D321B5E}">
      <dsp:nvSpPr>
        <dsp:cNvPr id="0" name=""/>
        <dsp:cNvSpPr/>
      </dsp:nvSpPr>
      <dsp:spPr>
        <a:xfrm>
          <a:off x="1261064" y="4096518"/>
          <a:ext cx="4721389" cy="1091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552" tIns="115552" rIns="115552" bIns="11555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Classification algorithms such as Logistic regression, K nearest </a:t>
          </a:r>
          <a:r>
            <a:rPr lang="en-US" sz="1400" kern="1200" err="1"/>
            <a:t>neighbours</a:t>
          </a:r>
          <a:r>
            <a:rPr lang="en-US" sz="1400" kern="1200"/>
            <a:t>, Decision Trees, Naïve Bayes and Random Forest have been used and their results will be compared to obtain the best results.</a:t>
          </a:r>
        </a:p>
      </dsp:txBody>
      <dsp:txXfrm>
        <a:off x="1261064" y="4096518"/>
        <a:ext cx="4721389" cy="1091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8ECEF-8780-4DEB-8199-B0A55BE236D6}">
      <dsp:nvSpPr>
        <dsp:cNvPr id="0" name=""/>
        <dsp:cNvSpPr/>
      </dsp:nvSpPr>
      <dsp:spPr>
        <a:xfrm>
          <a:off x="5261" y="1382286"/>
          <a:ext cx="3062582" cy="1225032"/>
        </a:xfrm>
        <a:prstGeom prst="chevron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Missing values need to be filled appropriately and unwanted columns need to be dropped</a:t>
          </a:r>
        </a:p>
      </dsp:txBody>
      <dsp:txXfrm>
        <a:off x="617777" y="1382286"/>
        <a:ext cx="1837550" cy="1225032"/>
      </dsp:txXfrm>
    </dsp:sp>
    <dsp:sp modelId="{E12E8C87-873F-456F-962E-6907AE60B979}">
      <dsp:nvSpPr>
        <dsp:cNvPr id="0" name=""/>
        <dsp:cNvSpPr/>
      </dsp:nvSpPr>
      <dsp:spPr>
        <a:xfrm>
          <a:off x="2761585" y="1382286"/>
          <a:ext cx="3062582" cy="1225032"/>
        </a:xfrm>
        <a:prstGeom prst="chevron">
          <a:avLst/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preprocessing performed on the records of each state separately and not as a whole to produce better results</a:t>
          </a:r>
        </a:p>
      </dsp:txBody>
      <dsp:txXfrm>
        <a:off x="3374101" y="1382286"/>
        <a:ext cx="1837550" cy="1225032"/>
      </dsp:txXfrm>
    </dsp:sp>
    <dsp:sp modelId="{1EBDF181-8291-4E7E-8030-F0A25F94BABD}">
      <dsp:nvSpPr>
        <dsp:cNvPr id="0" name=""/>
        <dsp:cNvSpPr/>
      </dsp:nvSpPr>
      <dsp:spPr>
        <a:xfrm>
          <a:off x="5517909" y="1382286"/>
          <a:ext cx="3062582" cy="1225032"/>
        </a:xfrm>
        <a:prstGeom prst="chevron">
          <a:avLst/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Columns having more than 50% missing values out of the total number of records were dropped</a:t>
          </a:r>
        </a:p>
      </dsp:txBody>
      <dsp:txXfrm>
        <a:off x="6130425" y="1382286"/>
        <a:ext cx="1837550" cy="1225032"/>
      </dsp:txXfrm>
    </dsp:sp>
    <dsp:sp modelId="{25ACE257-CC0F-4827-A139-A8403B3BDFA2}">
      <dsp:nvSpPr>
        <dsp:cNvPr id="0" name=""/>
        <dsp:cNvSpPr/>
      </dsp:nvSpPr>
      <dsp:spPr>
        <a:xfrm>
          <a:off x="8274233" y="1382286"/>
          <a:ext cx="3062582" cy="1225032"/>
        </a:xfrm>
        <a:prstGeom prst="chevron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Columns with repetitive data or those that contributed nothing to the predictions were dropped</a:t>
          </a:r>
        </a:p>
      </dsp:txBody>
      <dsp:txXfrm>
        <a:off x="8886749" y="1382286"/>
        <a:ext cx="1837550" cy="12250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71DB9-B6A9-4540-ABD5-688C83942732}">
      <dsp:nvSpPr>
        <dsp:cNvPr id="0" name=""/>
        <dsp:cNvSpPr/>
      </dsp:nvSpPr>
      <dsp:spPr>
        <a:xfrm>
          <a:off x="9275" y="850648"/>
          <a:ext cx="2772407" cy="166344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Boxplots were plotted for the numerical attributes to determine the number of outliers</a:t>
          </a:r>
        </a:p>
      </dsp:txBody>
      <dsp:txXfrm>
        <a:off x="57996" y="899369"/>
        <a:ext cx="2674965" cy="1566002"/>
      </dsp:txXfrm>
    </dsp:sp>
    <dsp:sp modelId="{52A18115-09EF-4C24-8CB0-96A677790B3F}">
      <dsp:nvSpPr>
        <dsp:cNvPr id="0" name=""/>
        <dsp:cNvSpPr/>
      </dsp:nvSpPr>
      <dsp:spPr>
        <a:xfrm>
          <a:off x="3025655" y="1338591"/>
          <a:ext cx="587750" cy="687557"/>
        </a:xfrm>
        <a:prstGeom prst="rightArrow">
          <a:avLst>
            <a:gd name="adj1" fmla="val 60000"/>
            <a:gd name="adj2" fmla="val 50000"/>
          </a:avLst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3025655" y="1476102"/>
        <a:ext cx="411425" cy="412535"/>
      </dsp:txXfrm>
    </dsp:sp>
    <dsp:sp modelId="{69CE9CEC-874A-49FB-B369-718E7824E302}">
      <dsp:nvSpPr>
        <dsp:cNvPr id="0" name=""/>
        <dsp:cNvSpPr/>
      </dsp:nvSpPr>
      <dsp:spPr>
        <a:xfrm>
          <a:off x="3890646" y="850648"/>
          <a:ext cx="2772407" cy="166344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5">
                <a:hueOff val="-786995"/>
                <a:satOff val="6346"/>
                <a:lumOff val="588"/>
                <a:alphaOff val="0"/>
                <a:tint val="98000"/>
                <a:lumMod val="102000"/>
              </a:schemeClr>
              <a:schemeClr val="accent5">
                <a:hueOff val="-786995"/>
                <a:satOff val="6346"/>
                <a:lumOff val="58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If the number of outliers wasn’t a lot, the missing values were filled with the median of the attribute</a:t>
          </a:r>
        </a:p>
      </dsp:txBody>
      <dsp:txXfrm>
        <a:off x="3939367" y="899369"/>
        <a:ext cx="2674965" cy="1566002"/>
      </dsp:txXfrm>
    </dsp:sp>
    <dsp:sp modelId="{02A5607B-E2FC-41B3-BB18-2411F4A4EE24}">
      <dsp:nvSpPr>
        <dsp:cNvPr id="0" name=""/>
        <dsp:cNvSpPr/>
      </dsp:nvSpPr>
      <dsp:spPr>
        <a:xfrm>
          <a:off x="6907025" y="1338591"/>
          <a:ext cx="587750" cy="687557"/>
        </a:xfrm>
        <a:prstGeom prst="rightArrow">
          <a:avLst>
            <a:gd name="adj1" fmla="val 60000"/>
            <a:gd name="adj2" fmla="val 50000"/>
          </a:avLst>
        </a:prstGeom>
        <a:blipFill rotWithShape="1">
          <a:blip xmlns:r="http://schemas.openxmlformats.org/officeDocument/2006/relationships" r:embed="rId1">
            <a:duotone>
              <a:schemeClr val="accent5">
                <a:hueOff val="-1573990"/>
                <a:satOff val="12692"/>
                <a:lumOff val="1176"/>
                <a:alphaOff val="0"/>
                <a:tint val="98000"/>
                <a:lumMod val="102000"/>
              </a:schemeClr>
              <a:schemeClr val="accent5">
                <a:hueOff val="-1573990"/>
                <a:satOff val="12692"/>
                <a:lumOff val="117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907025" y="1476102"/>
        <a:ext cx="411425" cy="412535"/>
      </dsp:txXfrm>
    </dsp:sp>
    <dsp:sp modelId="{55432CD9-F890-41A9-BF63-085A2AA356F7}">
      <dsp:nvSpPr>
        <dsp:cNvPr id="0" name=""/>
        <dsp:cNvSpPr/>
      </dsp:nvSpPr>
      <dsp:spPr>
        <a:xfrm>
          <a:off x="7772016" y="850648"/>
          <a:ext cx="2772407" cy="166344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5">
                <a:hueOff val="-1573990"/>
                <a:satOff val="12692"/>
                <a:lumOff val="1176"/>
                <a:alphaOff val="0"/>
                <a:tint val="98000"/>
                <a:lumMod val="102000"/>
              </a:schemeClr>
              <a:schemeClr val="accent5">
                <a:hueOff val="-1573990"/>
                <a:satOff val="12692"/>
                <a:lumOff val="117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If there were too many outliers, flooring and capping was done on the attributes followed by filling the missing values with the medians</a:t>
          </a:r>
        </a:p>
      </dsp:txBody>
      <dsp:txXfrm>
        <a:off x="7820737" y="899369"/>
        <a:ext cx="2674965" cy="1566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11/26/2020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75663-BF0B-4694-A37A-7B2FA3551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000" b="1" i="0" u="none" strike="noStrike" dirty="0">
                <a:solidFill>
                  <a:srgbClr val="FEFEFE"/>
                </a:solidFill>
                <a:effectLst/>
                <a:latin typeface="Century Gothic" panose="020B0502020202020204" pitchFamily="34" charset="0"/>
              </a:rPr>
              <a:t>DATA ANALYTICS PROJECT</a:t>
            </a:r>
            <a:br>
              <a:rPr lang="en-US" dirty="0">
                <a:effectLst/>
              </a:rPr>
            </a:br>
            <a:r>
              <a:rPr lang="en-US" sz="5000" b="1" i="0" u="none" strike="noStrike" dirty="0">
                <a:solidFill>
                  <a:srgbClr val="FEFEFE"/>
                </a:solidFill>
                <a:effectLst/>
                <a:latin typeface="Century Gothic" panose="020B0502020202020204" pitchFamily="34" charset="0"/>
              </a:rPr>
              <a:t>US ACCIDENTS’ SEVERITY PREDICTION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08CFE-FE52-43C0-B387-BE9E76E627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TEAM NAME : 63_PESU_DA_0293_0314_1432 US Accident Severity Prediction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Team Members : Samarth G Vasist - PES1201801432</a:t>
            </a:r>
            <a:endParaRPr lang="en-US" sz="20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                		    Vishesh P - PES1201800314</a:t>
            </a:r>
            <a:endParaRPr lang="en-US" sz="2000" dirty="0">
              <a:effectLst/>
            </a:endParaRPr>
          </a:p>
          <a:p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                		    Sreejesh Saya - PES1201800293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2501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EFD38-D1A4-445C-965E-F094E6FB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Our Approach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6041E-B54F-4784-87D9-F0FBF65D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US" sz="1600" dirty="0"/>
              <a:t>The dataset was first split into Training and Testing sets for each state</a:t>
            </a:r>
          </a:p>
          <a:p>
            <a:r>
              <a:rPr lang="en-US" sz="1600" dirty="0"/>
              <a:t>Various classification methods were used such as Logistic Regression, K – Nearest </a:t>
            </a:r>
            <a:r>
              <a:rPr lang="en-US" sz="1600" dirty="0" err="1"/>
              <a:t>Neighbours</a:t>
            </a:r>
            <a:r>
              <a:rPr lang="en-US" sz="1600" dirty="0"/>
              <a:t>, Decision Trees, Random Forest and Naïve Bayes</a:t>
            </a:r>
          </a:p>
          <a:p>
            <a:r>
              <a:rPr lang="en-US" sz="1600" dirty="0"/>
              <a:t>A comparative study was performed between the results of all the models built to determine the most suitable classifier </a:t>
            </a:r>
          </a:p>
          <a:p>
            <a:r>
              <a:rPr lang="en-US" sz="1600" dirty="0"/>
              <a:t>To perform the comparative analysis, we made use of the testing set accuracy obtained from any and every model built, trained on the training data and tested on the testing set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55987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FD9F-E901-408E-8127-00921B720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CFFEB-C8E9-476B-9FE7-010578A2F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/>
              <a:t>Multi-class logistic regression was implemented for predicting the severity of accidents</a:t>
            </a:r>
          </a:p>
          <a:p>
            <a:pPr algn="l"/>
            <a:r>
              <a:rPr lang="en-US" sz="1800" b="0" i="0" u="none" strike="noStrike" baseline="0" dirty="0"/>
              <a:t>We also implemented dimensionality reduction using Principal Component Analysis (PCA) where we chose 2 components</a:t>
            </a:r>
          </a:p>
          <a:p>
            <a:pPr algn="l"/>
            <a:r>
              <a:rPr lang="en-US" dirty="0"/>
              <a:t>However after thorough testing it was later concluded that PCA is not suitable for our analysis as did not perform well on our dataset</a:t>
            </a:r>
          </a:p>
          <a:p>
            <a:pPr algn="l"/>
            <a:r>
              <a:rPr lang="en-US" dirty="0"/>
              <a:t>Logistic Regression works better without combining PCA with it</a:t>
            </a:r>
          </a:p>
        </p:txBody>
      </p:sp>
    </p:spTree>
    <p:extLst>
      <p:ext uri="{BB962C8B-B14F-4D97-AF65-F5344CB8AC3E}">
        <p14:creationId xmlns:p14="http://schemas.microsoft.com/office/powerpoint/2010/main" val="2572702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EA81-6E70-471C-B7F3-3E816A9A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– Nearest </a:t>
            </a:r>
            <a:r>
              <a:rPr lang="en-US" dirty="0" err="1"/>
              <a:t>Neighbours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6C69D-7AF0-4046-B34C-FBA18814B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the Elbow method to determine the best value of K(number of </a:t>
            </a:r>
            <a:r>
              <a:rPr lang="en-US" dirty="0" err="1"/>
              <a:t>neighbours</a:t>
            </a:r>
            <a:r>
              <a:rPr lang="en-US" dirty="0"/>
              <a:t>)</a:t>
            </a:r>
          </a:p>
          <a:p>
            <a:r>
              <a:rPr lang="en-US" dirty="0"/>
              <a:t>The best value of K was used to perform multi – class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2363222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8E7D-EA2D-489A-B43C-86900839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7BBB9-9495-4A08-80C2-BEF792BD5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the best models and results, the parameters such as </a:t>
            </a:r>
            <a:r>
              <a:rPr lang="en-US" dirty="0" err="1"/>
              <a:t>max_depth</a:t>
            </a:r>
            <a:r>
              <a:rPr lang="en-US" dirty="0"/>
              <a:t> and criterion were changed accordingly</a:t>
            </a:r>
          </a:p>
          <a:p>
            <a:r>
              <a:rPr lang="en-US" dirty="0"/>
              <a:t>The criterion was set to </a:t>
            </a:r>
            <a:r>
              <a:rPr lang="en-US" b="1" dirty="0"/>
              <a:t>Entropy </a:t>
            </a:r>
            <a:r>
              <a:rPr lang="en-US" dirty="0"/>
              <a:t> and </a:t>
            </a:r>
            <a:r>
              <a:rPr lang="en-US" b="1" dirty="0"/>
              <a:t>Gini Index</a:t>
            </a:r>
            <a:r>
              <a:rPr lang="en-US" dirty="0"/>
              <a:t> and tested several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14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8138-E420-49E8-8640-69DF0303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CC7F6-4F05-49ED-B0F2-FA0676823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numerous tests, we decided to maintain 10 trees for our models </a:t>
            </a:r>
          </a:p>
          <a:p>
            <a:r>
              <a:rPr lang="en-US" dirty="0"/>
              <a:t>The criterion was set to </a:t>
            </a:r>
            <a:r>
              <a:rPr lang="en-US" b="1" dirty="0"/>
              <a:t>Entropy</a:t>
            </a:r>
          </a:p>
          <a:p>
            <a:r>
              <a:rPr lang="en-US" dirty="0"/>
              <a:t>Gave us excellent results</a:t>
            </a:r>
          </a:p>
        </p:txBody>
      </p:sp>
    </p:spTree>
    <p:extLst>
      <p:ext uri="{BB962C8B-B14F-4D97-AF65-F5344CB8AC3E}">
        <p14:creationId xmlns:p14="http://schemas.microsoft.com/office/powerpoint/2010/main" val="1643171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42D3C-DF40-40AE-B1D3-13633683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5ED6F-D1FE-4117-BB32-B5BF80816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Gaussian Naïve Bayes specifically was used to classify accident severity</a:t>
            </a:r>
          </a:p>
          <a:p>
            <a:r>
              <a:rPr lang="en-US" dirty="0"/>
              <a:t>The results proved to be unsatisfactory as the accuracy never crossed 70% under any circumstance</a:t>
            </a:r>
          </a:p>
        </p:txBody>
      </p:sp>
    </p:spTree>
    <p:extLst>
      <p:ext uri="{BB962C8B-B14F-4D97-AF65-F5344CB8AC3E}">
        <p14:creationId xmlns:p14="http://schemas.microsoft.com/office/powerpoint/2010/main" val="1146589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1720A9-DCEB-48CC-A314-129E5A48E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F3C28-758A-45D3-A914-E51DBDC84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264" y="447187"/>
            <a:ext cx="7052734" cy="1514300"/>
          </a:xfrm>
          <a:effectLst/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Results and Conclusions</a:t>
            </a:r>
          </a:p>
        </p:txBody>
      </p:sp>
      <p:pic>
        <p:nvPicPr>
          <p:cNvPr id="5" name="Graphic 4" descr="Earth globe: Americas">
            <a:extLst>
              <a:ext uri="{FF2B5EF4-FFF2-40B4-BE49-F238E27FC236}">
                <a16:creationId xmlns:a16="http://schemas.microsoft.com/office/drawing/2014/main" id="{B9ED7CAF-44F0-4AF0-B6BD-1D9C8EF70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459" y="4801456"/>
            <a:ext cx="1700784" cy="1700784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pic>
        <p:nvPicPr>
          <p:cNvPr id="7" name="Graphic 6" descr="Crash">
            <a:extLst>
              <a:ext uri="{FF2B5EF4-FFF2-40B4-BE49-F238E27FC236}">
                <a16:creationId xmlns:a16="http://schemas.microsoft.com/office/drawing/2014/main" id="{A27DDDDE-945E-479A-B7E5-8DC380E4E1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4540" y="534419"/>
            <a:ext cx="1704417" cy="1704417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pic>
        <p:nvPicPr>
          <p:cNvPr id="12" name="Graphic 11" descr="Artificial Intelligence">
            <a:extLst>
              <a:ext uri="{FF2B5EF4-FFF2-40B4-BE49-F238E27FC236}">
                <a16:creationId xmlns:a16="http://schemas.microsoft.com/office/drawing/2014/main" id="{C771F533-86F3-4DC9-9ED0-8E822C6DC9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9459" y="2669754"/>
            <a:ext cx="1700784" cy="1700784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A5F55-4B3D-4251-8A8F-49215E23F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699" y="2413000"/>
            <a:ext cx="7052733" cy="3632200"/>
          </a:xfrm>
          <a:effectLst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After numerous tests and comparisons, it was found that Random Forest is the best classifier to classify traffic accidents’ severity in the US provided the details of the accidents</a:t>
            </a:r>
          </a:p>
          <a:p>
            <a:pPr>
              <a:lnSpc>
                <a:spcPct val="90000"/>
              </a:lnSpc>
            </a:pPr>
            <a:r>
              <a:rPr lang="en-US" dirty="0"/>
              <a:t>One could recreate any set of conditions and feed to the Random Forest model and it would predict the severity of the accident(if it occurred) accurately</a:t>
            </a:r>
          </a:p>
          <a:p>
            <a:pPr>
              <a:lnSpc>
                <a:spcPct val="90000"/>
              </a:lnSpc>
            </a:pPr>
            <a:r>
              <a:rPr lang="en-US" dirty="0"/>
              <a:t>It would greatly help understand the dangers of accidents and take preventive measures for the future</a:t>
            </a:r>
          </a:p>
          <a:p>
            <a:pPr>
              <a:lnSpc>
                <a:spcPct val="90000"/>
              </a:lnSpc>
            </a:pPr>
            <a:r>
              <a:rPr lang="en-US" dirty="0"/>
              <a:t>Although our analysis has been restricted to the US, the prediction of severity itself can be applied worldwide provided updated traffic accident data</a:t>
            </a:r>
          </a:p>
        </p:txBody>
      </p:sp>
    </p:spTree>
    <p:extLst>
      <p:ext uri="{BB962C8B-B14F-4D97-AF65-F5344CB8AC3E}">
        <p14:creationId xmlns:p14="http://schemas.microsoft.com/office/powerpoint/2010/main" val="1188781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3A0CB-7EA4-44B5-94BC-9BF3C3C38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of each 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0BD6C-2E58-475C-8203-670E0F8A8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Sreejesh Saya – PES1201800293 : Exploratory Analysis and testing of models</a:t>
            </a:r>
          </a:p>
          <a:p>
            <a:r>
              <a:rPr lang="en-US" dirty="0"/>
              <a:t>Vishesh P – PES1201800314 : Exploratory Analysis, Preprocessing and model building</a:t>
            </a:r>
          </a:p>
          <a:p>
            <a:r>
              <a:rPr lang="en-US" dirty="0"/>
              <a:t>Samarth G Vasist – PES1201801432 : Exploratory Analysis, Preprocessing and model building</a:t>
            </a:r>
          </a:p>
          <a:p>
            <a:r>
              <a:rPr lang="en-US" dirty="0"/>
              <a:t>All of us contributed equally to the writing of the reports, cleaning up of code and making the video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78974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85B3A411-39CB-4453-9F3D-FA4820663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D59EC2-0166-41A5-B253-88E6BF28E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8C425FAF-4FCC-494A-B22F-84509E392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650E85A-A0C2-4F77-B982-28078367B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82B893C-2914-472F-8F64-8A0E65234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3D41E0-3460-4524-B9BD-036E52231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9818AD18-A207-4B6A-A461-CA34EAA73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457" y="640080"/>
            <a:ext cx="3602736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043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B39E-BA0C-4561-8D8C-F7860E41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27EE9-7081-4043-A25A-5557AB24E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699" y="2413000"/>
            <a:ext cx="7052733" cy="3632200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effectLst/>
                <a:latin typeface="Century Gothic" panose="020B0502020202020204" pitchFamily="34" charset="0"/>
              </a:rPr>
              <a:t>The dataset consists of 3.5 million records</a:t>
            </a:r>
          </a:p>
          <a:p>
            <a:r>
              <a:rPr lang="en-US" b="0" i="0" u="none" strike="noStrike" dirty="0">
                <a:effectLst/>
                <a:latin typeface="Century Gothic" panose="020B0502020202020204" pitchFamily="34" charset="0"/>
              </a:rPr>
              <a:t>Has 49 attributes describing each accident that has occurred in any of the 50 states of the United States</a:t>
            </a:r>
          </a:p>
          <a:p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Analysis confined to 5 states of our choice namely California, Massachusetts ,Kentucky , Maryland and Louisiana which account up to 1 million records approximately</a:t>
            </a:r>
          </a:p>
          <a:p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Target attribute for our analysis is </a:t>
            </a:r>
            <a:r>
              <a:rPr lang="en-US" b="1" dirty="0">
                <a:solidFill>
                  <a:srgbClr val="FFFFFF"/>
                </a:solidFill>
                <a:latin typeface="Century Gothic" panose="020B0502020202020204" pitchFamily="34" charset="0"/>
              </a:rPr>
              <a:t>Severity</a:t>
            </a:r>
            <a:endParaRPr lang="en-US" dirty="0"/>
          </a:p>
        </p:txBody>
      </p:sp>
      <p:pic>
        <p:nvPicPr>
          <p:cNvPr id="14" name="Graphic 13" descr="Bar chart">
            <a:extLst>
              <a:ext uri="{FF2B5EF4-FFF2-40B4-BE49-F238E27FC236}">
                <a16:creationId xmlns:a16="http://schemas.microsoft.com/office/drawing/2014/main" id="{43C5BFFB-E682-49B6-8229-143D18D7F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438" y="2814638"/>
            <a:ext cx="2913062" cy="291306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129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CA11A6D-EE76-467D-BF5C-22DEB4E3B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3">
            <a:extLst>
              <a:ext uri="{FF2B5EF4-FFF2-40B4-BE49-F238E27FC236}">
                <a16:creationId xmlns:a16="http://schemas.microsoft.com/office/drawing/2014/main" id="{76BD6D39-47C9-4B0A-BB01-EA963F4ED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E76B9-7556-439D-962E-6EFC4EAC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687286"/>
            <a:ext cx="3269463" cy="3978017"/>
          </a:xfrm>
        </p:spPr>
        <p:txBody>
          <a:bodyPr anchor="t">
            <a:normAutofit/>
          </a:bodyPr>
          <a:lstStyle/>
          <a:p>
            <a:r>
              <a:rPr lang="en-US" sz="4400"/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31FEE4-A526-4B52-96B6-A66F323998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6407323"/>
              </p:ext>
            </p:extLst>
          </p:nvPr>
        </p:nvGraphicFramePr>
        <p:xfrm>
          <a:off x="5508820" y="965199"/>
          <a:ext cx="5982454" cy="5190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126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DB389-4A94-496A-A886-FAD54E02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Why is it important?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B38DA-6A5C-452D-A3A6-72FF6B2E8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4" y="2413000"/>
            <a:ext cx="5277286" cy="3632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b="0" i="0" u="none" strike="noStrike" baseline="0" dirty="0"/>
              <a:t>Road safety has become important now more than ever with increasing traffic throughout the world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Unfortunately, it has been neglected worldwide, leading to unfortunate traffic accidents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Current data of accidents need to be collected and </a:t>
            </a:r>
            <a:r>
              <a:rPr lang="en-US" sz="1500" dirty="0" err="1"/>
              <a:t>analysed</a:t>
            </a:r>
            <a:r>
              <a:rPr lang="en-US" sz="1500" dirty="0"/>
              <a:t> to determine the conditions under accidents of varying severity occur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Given an instance consisting of various attributes(conditions), the chances of an accident </a:t>
            </a:r>
            <a:r>
              <a:rPr lang="en-US" sz="1500" dirty="0" err="1"/>
              <a:t>occuring</a:t>
            </a:r>
            <a:r>
              <a:rPr lang="en-US" sz="1500" dirty="0"/>
              <a:t> and its severity needs to be known accurately</a:t>
            </a:r>
          </a:p>
        </p:txBody>
      </p:sp>
      <p:pic>
        <p:nvPicPr>
          <p:cNvPr id="5" name="Graphic 4" descr="Traffic light">
            <a:extLst>
              <a:ext uri="{FF2B5EF4-FFF2-40B4-BE49-F238E27FC236}">
                <a16:creationId xmlns:a16="http://schemas.microsoft.com/office/drawing/2014/main" id="{43C376EB-908C-4809-85F9-8FC2A09F2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5342" y="3015717"/>
            <a:ext cx="2204909" cy="220490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8" name="Graphic 7" descr="Car">
            <a:extLst>
              <a:ext uri="{FF2B5EF4-FFF2-40B4-BE49-F238E27FC236}">
                <a16:creationId xmlns:a16="http://schemas.microsoft.com/office/drawing/2014/main" id="{FA9E423E-D6FE-4D75-8F37-C4EA342CE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1691" y="2342299"/>
            <a:ext cx="1775873" cy="177587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1" name="Graphic 10" descr="Seat Belt">
            <a:extLst>
              <a:ext uri="{FF2B5EF4-FFF2-40B4-BE49-F238E27FC236}">
                <a16:creationId xmlns:a16="http://schemas.microsoft.com/office/drawing/2014/main" id="{627D5DB7-8637-46C8-9A64-CCF136F264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51691" y="4353464"/>
            <a:ext cx="1775873" cy="177587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2234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6AB74CA-E76D-4922-91FE-A4AAF0487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custGeom>
            <a:avLst/>
            <a:gdLst>
              <a:gd name="connsiteX0" fmla="*/ 0 w 11707367"/>
              <a:gd name="connsiteY0" fmla="*/ 0 h 2572622"/>
              <a:gd name="connsiteX1" fmla="*/ 1888420 w 11707367"/>
              <a:gd name="connsiteY1" fmla="*/ 0 h 2572622"/>
              <a:gd name="connsiteX2" fmla="*/ 2198560 w 11707367"/>
              <a:gd name="connsiteY2" fmla="*/ 310139 h 2572622"/>
              <a:gd name="connsiteX3" fmla="*/ 2425431 w 11707367"/>
              <a:gd name="connsiteY3" fmla="*/ 310139 h 2572622"/>
              <a:gd name="connsiteX4" fmla="*/ 2735570 w 11707367"/>
              <a:gd name="connsiteY4" fmla="*/ 0 h 2572622"/>
              <a:gd name="connsiteX5" fmla="*/ 11707367 w 11707367"/>
              <a:gd name="connsiteY5" fmla="*/ 0 h 2572622"/>
              <a:gd name="connsiteX6" fmla="*/ 11707367 w 11707367"/>
              <a:gd name="connsiteY6" fmla="*/ 2572622 h 2572622"/>
              <a:gd name="connsiteX7" fmla="*/ 0 w 11707367"/>
              <a:gd name="connsiteY7" fmla="*/ 2572622 h 25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07367" h="2572622">
                <a:moveTo>
                  <a:pt x="0" y="0"/>
                </a:moveTo>
                <a:lnTo>
                  <a:pt x="1888420" y="0"/>
                </a:lnTo>
                <a:lnTo>
                  <a:pt x="2198560" y="310139"/>
                </a:lnTo>
                <a:cubicBezTo>
                  <a:pt x="2261209" y="372788"/>
                  <a:pt x="2362782" y="372788"/>
                  <a:pt x="2425431" y="310139"/>
                </a:cubicBezTo>
                <a:lnTo>
                  <a:pt x="2735570" y="0"/>
                </a:lnTo>
                <a:lnTo>
                  <a:pt x="11707367" y="0"/>
                </a:lnTo>
                <a:lnTo>
                  <a:pt x="11707367" y="2572622"/>
                </a:lnTo>
                <a:lnTo>
                  <a:pt x="0" y="2572622"/>
                </a:lnTo>
                <a:close/>
              </a:path>
            </a:pathLst>
          </a:custGeom>
          <a:solidFill>
            <a:srgbClr val="59595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57821-0B37-45B2-9872-1DB6594C3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91" y="4049486"/>
            <a:ext cx="4825480" cy="188322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Exploratory Analysis</a:t>
            </a:r>
          </a:p>
        </p:txBody>
      </p:sp>
      <p:pic>
        <p:nvPicPr>
          <p:cNvPr id="5" name="Graphic 4" descr="Map with pin">
            <a:extLst>
              <a:ext uri="{FF2B5EF4-FFF2-40B4-BE49-F238E27FC236}">
                <a16:creationId xmlns:a16="http://schemas.microsoft.com/office/drawing/2014/main" id="{F3ED6935-B666-4F63-9219-D093156E7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692" y="652229"/>
            <a:ext cx="2540268" cy="2540268"/>
          </a:xfrm>
          <a:prstGeom prst="rect">
            <a:avLst/>
          </a:prstGeom>
        </p:spPr>
      </p:pic>
      <p:pic>
        <p:nvPicPr>
          <p:cNvPr id="7" name="Graphic 6" descr="Cloud With Lightning And Rain">
            <a:extLst>
              <a:ext uri="{FF2B5EF4-FFF2-40B4-BE49-F238E27FC236}">
                <a16:creationId xmlns:a16="http://schemas.microsoft.com/office/drawing/2014/main" id="{175833A7-4CDB-42E7-B820-800E8751B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4239" y="653797"/>
            <a:ext cx="2542032" cy="2542032"/>
          </a:xfrm>
          <a:prstGeom prst="rect">
            <a:avLst/>
          </a:prstGeom>
        </p:spPr>
      </p:pic>
      <p:pic>
        <p:nvPicPr>
          <p:cNvPr id="9" name="Graphic 8" descr="Clock">
            <a:extLst>
              <a:ext uri="{FF2B5EF4-FFF2-40B4-BE49-F238E27FC236}">
                <a16:creationId xmlns:a16="http://schemas.microsoft.com/office/drawing/2014/main" id="{1CCC04C4-F6F7-4137-8F78-E674E554C6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66550" y="652228"/>
            <a:ext cx="2540269" cy="2540269"/>
          </a:xfrm>
          <a:prstGeom prst="rect">
            <a:avLst/>
          </a:prstGeom>
        </p:spPr>
      </p:pic>
      <p:pic>
        <p:nvPicPr>
          <p:cNvPr id="11" name="Graphic 10" descr="Slippery Road">
            <a:extLst>
              <a:ext uri="{FF2B5EF4-FFF2-40B4-BE49-F238E27FC236}">
                <a16:creationId xmlns:a16="http://schemas.microsoft.com/office/drawing/2014/main" id="{BDAEA45F-CC8B-4B61-803E-0E431F7983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67098" y="652228"/>
            <a:ext cx="2540269" cy="25402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05DF8-8FF0-41EB-8B9E-9D74C9C76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4049485"/>
            <a:ext cx="4846151" cy="188322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Exploratory analysis was performed to determine the conditions under which accidents occur in each of the five states individually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Conditions include, but not limited to Weather, Time of occurrence and most common locations</a:t>
            </a:r>
          </a:p>
          <a:p>
            <a:pPr>
              <a:lnSpc>
                <a:spcPct val="90000"/>
              </a:lnSpc>
            </a:pPr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74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2E977216-AC4B-4282-9160-8EC677524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BC50DD1-DD7D-4E46-87FA-488D20EFD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C2AC00E-795B-4042-8AE5-AB81D1038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32649-1A96-4EEE-9F72-18D9A1666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1050463"/>
            <a:ext cx="3505200" cy="32173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Exploratory Analysis - Graphs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C807AE-1FC7-4D21-85A4-96DDFBB40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2896" y="252808"/>
            <a:ext cx="3037276" cy="19438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4148D1-72A4-4993-8E60-3E48BC9F7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007" y="3639885"/>
            <a:ext cx="3817113" cy="1875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C562F4-C23B-43C5-BEE9-224FC8C29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8598" y="3639885"/>
            <a:ext cx="2957572" cy="21146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019F82-2B29-4C82-BF7A-159234E2F6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274" y="252808"/>
            <a:ext cx="2982897" cy="193142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671700F-527B-41F9-B7BD-4C69585C17B0}"/>
              </a:ext>
            </a:extLst>
          </p:cNvPr>
          <p:cNvSpPr txBox="1"/>
          <p:nvPr/>
        </p:nvSpPr>
        <p:spPr>
          <a:xfrm flipH="1">
            <a:off x="5333678" y="2196666"/>
            <a:ext cx="291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0" u="none" strike="noStrike" baseline="0" dirty="0"/>
              <a:t>Distribution of severity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45A593-95E5-4F95-B784-49C67C45BE18}"/>
              </a:ext>
            </a:extLst>
          </p:cNvPr>
          <p:cNvSpPr txBox="1"/>
          <p:nvPr/>
        </p:nvSpPr>
        <p:spPr>
          <a:xfrm>
            <a:off x="8953274" y="2196666"/>
            <a:ext cx="2982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u="none" strike="noStrike" baseline="0" dirty="0"/>
              <a:t>Boxplot showing the distribution of temperature at the time the</a:t>
            </a:r>
          </a:p>
          <a:p>
            <a:pPr algn="ctr"/>
            <a:r>
              <a:rPr lang="en-US" sz="1400" b="0" i="0" u="none" strike="noStrike" baseline="0" dirty="0"/>
              <a:t>accidents were recorded for each state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673E71-2C1B-46D5-99CF-E0CFD56C4579}"/>
              </a:ext>
            </a:extLst>
          </p:cNvPr>
          <p:cNvSpPr txBox="1"/>
          <p:nvPr/>
        </p:nvSpPr>
        <p:spPr>
          <a:xfrm>
            <a:off x="4884728" y="5513385"/>
            <a:ext cx="381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0" u="none" strike="noStrike" baseline="0" dirty="0"/>
              <a:t>Time-series analysis resampled by Hour for all five states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D631DD-0869-437D-95C3-338BA544D96C}"/>
              </a:ext>
            </a:extLst>
          </p:cNvPr>
          <p:cNvSpPr txBox="1"/>
          <p:nvPr/>
        </p:nvSpPr>
        <p:spPr>
          <a:xfrm>
            <a:off x="9106513" y="5754548"/>
            <a:ext cx="2957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 u="none" strike="noStrike" baseline="0" dirty="0"/>
              <a:t>Percentage of accidents occurring on each day of the week in the five states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7763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1B16-4A46-403D-B1D1-457A6767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Preprocessing - 1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86FE22-032B-48F1-8C6E-6076B6AFC1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9297715"/>
              </p:ext>
            </p:extLst>
          </p:nvPr>
        </p:nvGraphicFramePr>
        <p:xfrm>
          <a:off x="496765" y="2494721"/>
          <a:ext cx="11342077" cy="3989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5063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02AA5-D952-481A-B594-39AA1F533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Data Preprocessing - 2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2DC93D-A6D8-432D-A86C-7FAB99583D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217661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477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2449-2EB9-4B97-A1EF-FB548EF7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Preprocessing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41716-1ADC-4105-AA05-47C9317ED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699" y="2413000"/>
            <a:ext cx="7052733" cy="3632200"/>
          </a:xfrm>
        </p:spPr>
        <p:txBody>
          <a:bodyPr>
            <a:normAutofit/>
          </a:bodyPr>
          <a:lstStyle/>
          <a:p>
            <a:r>
              <a:rPr lang="en-US" dirty="0"/>
              <a:t>All the missing values in the categorical attributes were filled with the mode of their attributes’ categories respectively</a:t>
            </a:r>
          </a:p>
          <a:p>
            <a:r>
              <a:rPr lang="en-US" dirty="0"/>
              <a:t>Correlation plots and a heatmap signifying the correlation between each pair of numerical attributes were plotted</a:t>
            </a:r>
          </a:p>
          <a:p>
            <a:r>
              <a:rPr lang="en-US" dirty="0"/>
              <a:t>All numerical attributes were Standardized while all categorical attributes were either Label encoded or One-Hot encoded as required</a:t>
            </a:r>
          </a:p>
        </p:txBody>
      </p:sp>
      <p:pic>
        <p:nvPicPr>
          <p:cNvPr id="6" name="Graphic 5" descr="Morse Code">
            <a:extLst>
              <a:ext uri="{FF2B5EF4-FFF2-40B4-BE49-F238E27FC236}">
                <a16:creationId xmlns:a16="http://schemas.microsoft.com/office/drawing/2014/main" id="{FE1E0E07-FDBC-4500-9078-E6428598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5831" y="4492960"/>
            <a:ext cx="1233068" cy="1233068"/>
          </a:xfrm>
          <a:prstGeom prst="rect">
            <a:avLst/>
          </a:prstGeom>
        </p:spPr>
      </p:pic>
      <p:pic>
        <p:nvPicPr>
          <p:cNvPr id="8" name="Graphic 7" descr="Chinese Teapot And Cup">
            <a:extLst>
              <a:ext uri="{FF2B5EF4-FFF2-40B4-BE49-F238E27FC236}">
                <a16:creationId xmlns:a16="http://schemas.microsoft.com/office/drawing/2014/main" id="{CFE427DE-8F11-4B5C-AD34-A87E36F080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5831" y="2846751"/>
            <a:ext cx="1164497" cy="116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39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1001</Words>
  <Application>Microsoft Office PowerPoint</Application>
  <PresentationFormat>Widescreen</PresentationFormat>
  <Paragraphs>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Century Gothic</vt:lpstr>
      <vt:lpstr>Wingdings 2</vt:lpstr>
      <vt:lpstr>Quotable</vt:lpstr>
      <vt:lpstr>DATA ANALYTICS PROJECT US ACCIDENTS’ SEVERITY PREDICTION </vt:lpstr>
      <vt:lpstr>About the Dataset</vt:lpstr>
      <vt:lpstr>Problem Statement</vt:lpstr>
      <vt:lpstr>Why is it important?</vt:lpstr>
      <vt:lpstr>Exploratory Analysis</vt:lpstr>
      <vt:lpstr>Exploratory Analysis - Graphs</vt:lpstr>
      <vt:lpstr>Data Preprocessing - 1</vt:lpstr>
      <vt:lpstr>Data Preprocessing - 2</vt:lpstr>
      <vt:lpstr>Data Preprocessing - 3</vt:lpstr>
      <vt:lpstr>Our Approach</vt:lpstr>
      <vt:lpstr>Logistic Regression</vt:lpstr>
      <vt:lpstr>K – Nearest Neighbours</vt:lpstr>
      <vt:lpstr>Decision Trees</vt:lpstr>
      <vt:lpstr>Random Forest</vt:lpstr>
      <vt:lpstr>Naïve Bayes</vt:lpstr>
      <vt:lpstr>Results and Conclusions</vt:lpstr>
      <vt:lpstr>Contribution of each member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PROJECT US ACCIDENTS’ SEVERITY PREDICTION </dc:title>
  <dc:creator>Vishesh P</dc:creator>
  <cp:lastModifiedBy>Vishesh P</cp:lastModifiedBy>
  <cp:revision>3</cp:revision>
  <dcterms:created xsi:type="dcterms:W3CDTF">2020-11-26T12:25:58Z</dcterms:created>
  <dcterms:modified xsi:type="dcterms:W3CDTF">2020-11-26T12:39:33Z</dcterms:modified>
</cp:coreProperties>
</file>