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Vollkorn Bold" charset="1" panose="00000800000000000000"/>
      <p:regular r:id="rId16"/>
    </p:embeddedFont>
    <p:embeddedFont>
      <p:font typeface="Assistant Light" charset="1" panose="00000400000000000000"/>
      <p:regular r:id="rId17"/>
    </p:embeddedFont>
    <p:embeddedFont>
      <p:font typeface="TT Rounds Condensed" charset="1" panose="02000506030000020003"/>
      <p:regular r:id="rId18"/>
    </p:embeddedFont>
    <p:embeddedFont>
      <p:font typeface="Assistant Bold" charset="1" panose="00000800000000000000"/>
      <p:regular r:id="rId19"/>
    </p:embeddedFont>
    <p:embeddedFont>
      <p:font typeface="Assistant" charset="1" panose="00000500000000000000"/>
      <p:regular r:id="rId20"/>
    </p:embeddedFont>
    <p:embeddedFont>
      <p:font typeface="Vollkorn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19" Target="../media/image38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36.png" Type="http://schemas.openxmlformats.org/officeDocument/2006/relationships/image"/><Relationship Id="rId13" Target="../media/image37.svg" Type="http://schemas.openxmlformats.org/officeDocument/2006/relationships/image"/><Relationship Id="rId14" Target="../media/image41.png" Type="http://schemas.openxmlformats.org/officeDocument/2006/relationships/image"/><Relationship Id="rId15" Target="../media/image42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18" Target="../media/image9.png" Type="http://schemas.openxmlformats.org/officeDocument/2006/relationships/image"/><Relationship Id="rId19" Target="../media/image10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860000">
            <a:off x="-4821343" y="3589164"/>
            <a:ext cx="24629873" cy="5000802"/>
            <a:chOff x="0" y="0"/>
            <a:chExt cx="32839830" cy="66677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813" y="12700"/>
              <a:ext cx="32798229" cy="6642354"/>
            </a:xfrm>
            <a:custGeom>
              <a:avLst/>
              <a:gdLst/>
              <a:ahLst/>
              <a:cxnLst/>
              <a:rect r="r" b="b" t="t" l="l"/>
              <a:pathLst>
                <a:path h="6642354" w="32798229">
                  <a:moveTo>
                    <a:pt x="0" y="3321177"/>
                  </a:moveTo>
                  <a:lnTo>
                    <a:pt x="5456763" y="0"/>
                  </a:lnTo>
                  <a:lnTo>
                    <a:pt x="5456763" y="1660525"/>
                  </a:lnTo>
                  <a:lnTo>
                    <a:pt x="32798229" y="1660525"/>
                  </a:lnTo>
                  <a:lnTo>
                    <a:pt x="32798229" y="4981702"/>
                  </a:lnTo>
                  <a:lnTo>
                    <a:pt x="5456763" y="4981702"/>
                  </a:lnTo>
                  <a:lnTo>
                    <a:pt x="5456763" y="6642354"/>
                  </a:lnTo>
                  <a:close/>
                </a:path>
              </a:pathLst>
            </a:custGeom>
            <a:solidFill>
              <a:srgbClr val="36333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-1016"/>
              <a:ext cx="32839844" cy="6669659"/>
            </a:xfrm>
            <a:custGeom>
              <a:avLst/>
              <a:gdLst/>
              <a:ahLst/>
              <a:cxnLst/>
              <a:rect r="r" b="b" t="t" l="l"/>
              <a:pathLst>
                <a:path h="6669659" w="32839844">
                  <a:moveTo>
                    <a:pt x="6036" y="3325876"/>
                  </a:moveTo>
                  <a:lnTo>
                    <a:pt x="5462799" y="4699"/>
                  </a:lnTo>
                  <a:cubicBezTo>
                    <a:pt x="5468834" y="1016"/>
                    <a:pt x="5477784" y="0"/>
                    <a:pt x="5485485" y="1905"/>
                  </a:cubicBezTo>
                  <a:cubicBezTo>
                    <a:pt x="5493185" y="3810"/>
                    <a:pt x="5498389" y="8509"/>
                    <a:pt x="5498389" y="13589"/>
                  </a:cubicBezTo>
                  <a:lnTo>
                    <a:pt x="5498389" y="1674241"/>
                  </a:lnTo>
                  <a:lnTo>
                    <a:pt x="5477576" y="1674241"/>
                  </a:lnTo>
                  <a:lnTo>
                    <a:pt x="5477576" y="1661541"/>
                  </a:lnTo>
                  <a:lnTo>
                    <a:pt x="32819042" y="1661541"/>
                  </a:lnTo>
                  <a:cubicBezTo>
                    <a:pt x="32830489" y="1661541"/>
                    <a:pt x="32839844" y="1667256"/>
                    <a:pt x="32839844" y="1674241"/>
                  </a:cubicBezTo>
                  <a:lnTo>
                    <a:pt x="32839844" y="4995418"/>
                  </a:lnTo>
                  <a:cubicBezTo>
                    <a:pt x="32839844" y="5002403"/>
                    <a:pt x="32830489" y="5008118"/>
                    <a:pt x="32819042" y="5008118"/>
                  </a:cubicBezTo>
                  <a:lnTo>
                    <a:pt x="5477576" y="5008118"/>
                  </a:lnTo>
                  <a:lnTo>
                    <a:pt x="5477576" y="4995418"/>
                  </a:lnTo>
                  <a:lnTo>
                    <a:pt x="5498389" y="4995418"/>
                  </a:lnTo>
                  <a:lnTo>
                    <a:pt x="5498389" y="6656070"/>
                  </a:lnTo>
                  <a:cubicBezTo>
                    <a:pt x="5498389" y="6661151"/>
                    <a:pt x="5493394" y="6665849"/>
                    <a:pt x="5485485" y="6667754"/>
                  </a:cubicBezTo>
                  <a:cubicBezTo>
                    <a:pt x="5477576" y="6669659"/>
                    <a:pt x="5468834" y="6668643"/>
                    <a:pt x="5462799" y="6664960"/>
                  </a:cubicBezTo>
                  <a:lnTo>
                    <a:pt x="6036" y="3343910"/>
                  </a:lnTo>
                  <a:cubicBezTo>
                    <a:pt x="2081" y="3341497"/>
                    <a:pt x="0" y="3338322"/>
                    <a:pt x="0" y="3334893"/>
                  </a:cubicBezTo>
                  <a:cubicBezTo>
                    <a:pt x="0" y="3331464"/>
                    <a:pt x="2289" y="3328289"/>
                    <a:pt x="6036" y="3325876"/>
                  </a:cubicBezTo>
                  <a:moveTo>
                    <a:pt x="35382" y="3343910"/>
                  </a:moveTo>
                  <a:lnTo>
                    <a:pt x="20813" y="3334893"/>
                  </a:lnTo>
                  <a:lnTo>
                    <a:pt x="35590" y="3325876"/>
                  </a:lnTo>
                  <a:lnTo>
                    <a:pt x="5492145" y="6647053"/>
                  </a:lnTo>
                  <a:lnTo>
                    <a:pt x="5477368" y="6656070"/>
                  </a:lnTo>
                  <a:lnTo>
                    <a:pt x="5456555" y="6656070"/>
                  </a:lnTo>
                  <a:lnTo>
                    <a:pt x="5456555" y="4995418"/>
                  </a:lnTo>
                  <a:cubicBezTo>
                    <a:pt x="5456555" y="4988433"/>
                    <a:pt x="5465920" y="4982718"/>
                    <a:pt x="5477368" y="4982718"/>
                  </a:cubicBezTo>
                  <a:lnTo>
                    <a:pt x="32819042" y="4982718"/>
                  </a:lnTo>
                  <a:lnTo>
                    <a:pt x="32819042" y="4995418"/>
                  </a:lnTo>
                  <a:lnTo>
                    <a:pt x="32798227" y="4995418"/>
                  </a:lnTo>
                  <a:lnTo>
                    <a:pt x="32798227" y="1674241"/>
                  </a:lnTo>
                  <a:lnTo>
                    <a:pt x="32819042" y="1674241"/>
                  </a:lnTo>
                  <a:lnTo>
                    <a:pt x="32819042" y="1686941"/>
                  </a:lnTo>
                  <a:lnTo>
                    <a:pt x="5477576" y="1686941"/>
                  </a:lnTo>
                  <a:cubicBezTo>
                    <a:pt x="5466129" y="1686941"/>
                    <a:pt x="5456763" y="1681226"/>
                    <a:pt x="5456763" y="1674241"/>
                  </a:cubicBezTo>
                  <a:lnTo>
                    <a:pt x="5456763" y="13716"/>
                  </a:lnTo>
                  <a:lnTo>
                    <a:pt x="5477576" y="13716"/>
                  </a:lnTo>
                  <a:lnTo>
                    <a:pt x="5492353" y="22733"/>
                  </a:lnTo>
                  <a:lnTo>
                    <a:pt x="35590" y="3343910"/>
                  </a:lnTo>
                  <a:close/>
                </a:path>
              </a:pathLst>
            </a:custGeom>
            <a:solidFill>
              <a:srgbClr val="172C51"/>
            </a:solidFill>
          </p:spPr>
        </p:sp>
      </p:grpSp>
      <p:sp>
        <p:nvSpPr>
          <p:cNvPr name="Freeform 5" id="5" descr="A cartoon of a person holding a bowl of food  Description automatically generated"/>
          <p:cNvSpPr/>
          <p:nvPr/>
        </p:nvSpPr>
        <p:spPr>
          <a:xfrm flipH="false" flipV="false" rot="0">
            <a:off x="11112035" y="5557836"/>
            <a:ext cx="1584836" cy="3204176"/>
          </a:xfrm>
          <a:custGeom>
            <a:avLst/>
            <a:gdLst/>
            <a:ahLst/>
            <a:cxnLst/>
            <a:rect r="r" b="b" t="t" l="l"/>
            <a:pathLst>
              <a:path h="3204176" w="1584836">
                <a:moveTo>
                  <a:pt x="0" y="0"/>
                </a:moveTo>
                <a:lnTo>
                  <a:pt x="1584835" y="0"/>
                </a:lnTo>
                <a:lnTo>
                  <a:pt x="1584835" y="3204176"/>
                </a:lnTo>
                <a:lnTo>
                  <a:pt x="0" y="3204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78" r="0" b="-2678"/>
            </a:stretch>
          </a:blipFill>
        </p:spPr>
      </p:sp>
      <p:sp>
        <p:nvSpPr>
          <p:cNvPr name="Freeform 6" id="6" descr="A cartoon of a bowl of food  Description automatically generated"/>
          <p:cNvSpPr/>
          <p:nvPr/>
        </p:nvSpPr>
        <p:spPr>
          <a:xfrm flipH="false" flipV="false" rot="0">
            <a:off x="12915227" y="7721181"/>
            <a:ext cx="1385888" cy="1314450"/>
          </a:xfrm>
          <a:custGeom>
            <a:avLst/>
            <a:gdLst/>
            <a:ahLst/>
            <a:cxnLst/>
            <a:rect r="r" b="b" t="t" l="l"/>
            <a:pathLst>
              <a:path h="1314450" w="1385888">
                <a:moveTo>
                  <a:pt x="0" y="0"/>
                </a:moveTo>
                <a:lnTo>
                  <a:pt x="1385887" y="0"/>
                </a:lnTo>
                <a:lnTo>
                  <a:pt x="1385887" y="1314450"/>
                </a:lnTo>
                <a:lnTo>
                  <a:pt x="0" y="131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A cartoon of a bowl of food  Description automatically generated"/>
          <p:cNvSpPr/>
          <p:nvPr/>
        </p:nvSpPr>
        <p:spPr>
          <a:xfrm flipH="false" flipV="false" rot="0">
            <a:off x="11865633" y="8094948"/>
            <a:ext cx="1371600" cy="1300162"/>
          </a:xfrm>
          <a:custGeom>
            <a:avLst/>
            <a:gdLst/>
            <a:ahLst/>
            <a:cxnLst/>
            <a:rect r="r" b="b" t="t" l="l"/>
            <a:pathLst>
              <a:path h="1300162" w="1371600">
                <a:moveTo>
                  <a:pt x="0" y="0"/>
                </a:moveTo>
                <a:lnTo>
                  <a:pt x="1371600" y="0"/>
                </a:lnTo>
                <a:lnTo>
                  <a:pt x="1371600" y="1300162"/>
                </a:lnTo>
                <a:lnTo>
                  <a:pt x="0" y="1300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 descr="A cartoon of a truck  Description automatically generated"/>
          <p:cNvSpPr/>
          <p:nvPr/>
        </p:nvSpPr>
        <p:spPr>
          <a:xfrm flipH="false" flipV="false" rot="0">
            <a:off x="9292267" y="264858"/>
            <a:ext cx="5504732" cy="4840228"/>
          </a:xfrm>
          <a:custGeom>
            <a:avLst/>
            <a:gdLst/>
            <a:ahLst/>
            <a:cxnLst/>
            <a:rect r="r" b="b" t="t" l="l"/>
            <a:pathLst>
              <a:path h="4840228" w="5504732">
                <a:moveTo>
                  <a:pt x="0" y="0"/>
                </a:moveTo>
                <a:lnTo>
                  <a:pt x="5504732" y="0"/>
                </a:lnTo>
                <a:lnTo>
                  <a:pt x="5504732" y="4840228"/>
                </a:lnTo>
                <a:lnTo>
                  <a:pt x="0" y="48402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71" r="0" b="-771"/>
            </a:stretch>
          </a:blipFill>
        </p:spPr>
      </p:sp>
      <p:sp>
        <p:nvSpPr>
          <p:cNvPr name="Freeform 9" id="9" descr="A yellow truck with a fruit on the side  Description automatically generated"/>
          <p:cNvSpPr/>
          <p:nvPr/>
        </p:nvSpPr>
        <p:spPr>
          <a:xfrm flipH="false" flipV="false" rot="0">
            <a:off x="11544030" y="1117659"/>
            <a:ext cx="4257675" cy="4514850"/>
          </a:xfrm>
          <a:custGeom>
            <a:avLst/>
            <a:gdLst/>
            <a:ahLst/>
            <a:cxnLst/>
            <a:rect r="r" b="b" t="t" l="l"/>
            <a:pathLst>
              <a:path h="4514850" w="4257675">
                <a:moveTo>
                  <a:pt x="0" y="0"/>
                </a:moveTo>
                <a:lnTo>
                  <a:pt x="4257675" y="0"/>
                </a:lnTo>
                <a:lnTo>
                  <a:pt x="4257675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 descr="A tree with green leaves  Description automatically generated"/>
          <p:cNvSpPr/>
          <p:nvPr/>
        </p:nvSpPr>
        <p:spPr>
          <a:xfrm flipH="false" flipV="false" rot="0">
            <a:off x="12212444" y="1450315"/>
            <a:ext cx="5810699" cy="6609992"/>
          </a:xfrm>
          <a:custGeom>
            <a:avLst/>
            <a:gdLst/>
            <a:ahLst/>
            <a:cxnLst/>
            <a:rect r="r" b="b" t="t" l="l"/>
            <a:pathLst>
              <a:path h="6609992" w="5810699">
                <a:moveTo>
                  <a:pt x="0" y="0"/>
                </a:moveTo>
                <a:lnTo>
                  <a:pt x="5810698" y="0"/>
                </a:lnTo>
                <a:lnTo>
                  <a:pt x="5810698" y="6609992"/>
                </a:lnTo>
                <a:lnTo>
                  <a:pt x="0" y="66099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33" r="0" b="-233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-1908023">
            <a:off x="2171389" y="6008826"/>
            <a:ext cx="7442921" cy="1635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08"/>
              </a:lnSpc>
            </a:pPr>
            <a:r>
              <a:rPr lang="en-US" sz="10090" spc="-22">
                <a:solidFill>
                  <a:srgbClr val="87C75C"/>
                </a:solidFill>
                <a:latin typeface="Vollkorn Bold"/>
              </a:rPr>
              <a:t>FRESHIFY</a:t>
            </a:r>
          </a:p>
        </p:txBody>
      </p:sp>
      <p:sp>
        <p:nvSpPr>
          <p:cNvPr name="TextBox 12" id="12"/>
          <p:cNvSpPr txBox="true"/>
          <p:nvPr/>
        </p:nvSpPr>
        <p:spPr>
          <a:xfrm rot="-1860000">
            <a:off x="2070021" y="7516394"/>
            <a:ext cx="673550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87C75C"/>
                </a:solidFill>
                <a:latin typeface="Assistant Bold Italics"/>
              </a:rPr>
              <a:t>Freshness beyond borders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75863" y="391476"/>
            <a:ext cx="1361974" cy="1875352"/>
            <a:chOff x="0" y="0"/>
            <a:chExt cx="1815965" cy="250046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15965" cy="2500469"/>
            </a:xfrm>
            <a:custGeom>
              <a:avLst/>
              <a:gdLst/>
              <a:ahLst/>
              <a:cxnLst/>
              <a:rect r="r" b="b" t="t" l="l"/>
              <a:pathLst>
                <a:path h="2500469" w="1815965">
                  <a:moveTo>
                    <a:pt x="0" y="0"/>
                  </a:moveTo>
                  <a:lnTo>
                    <a:pt x="1815965" y="0"/>
                  </a:lnTo>
                  <a:lnTo>
                    <a:pt x="1815965" y="2500469"/>
                  </a:lnTo>
                  <a:lnTo>
                    <a:pt x="0" y="2500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67184" y="374416"/>
              <a:ext cx="1131873" cy="930966"/>
            </a:xfrm>
            <a:custGeom>
              <a:avLst/>
              <a:gdLst/>
              <a:ahLst/>
              <a:cxnLst/>
              <a:rect r="r" b="b" t="t" l="l"/>
              <a:pathLst>
                <a:path h="930966" w="1131873">
                  <a:moveTo>
                    <a:pt x="0" y="0"/>
                  </a:moveTo>
                  <a:lnTo>
                    <a:pt x="1131874" y="0"/>
                  </a:lnTo>
                  <a:lnTo>
                    <a:pt x="1131874" y="930965"/>
                  </a:lnTo>
                  <a:lnTo>
                    <a:pt x="0" y="9309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43842" y="4127739"/>
            <a:ext cx="480348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  <a:spcBef>
                <a:spcPct val="0"/>
              </a:spcBef>
            </a:pPr>
            <a:r>
              <a:rPr lang="en-US" sz="5174" spc="-11">
                <a:solidFill>
                  <a:srgbClr val="000000"/>
                </a:solidFill>
                <a:latin typeface="Vollkorn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040671" y="2663853"/>
            <a:ext cx="3601687" cy="4959294"/>
            <a:chOff x="0" y="0"/>
            <a:chExt cx="4802249" cy="66123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2249" cy="6612391"/>
            </a:xfrm>
            <a:custGeom>
              <a:avLst/>
              <a:gdLst/>
              <a:ahLst/>
              <a:cxnLst/>
              <a:rect r="r" b="b" t="t" l="l"/>
              <a:pathLst>
                <a:path h="6612391" w="4802249">
                  <a:moveTo>
                    <a:pt x="0" y="0"/>
                  </a:moveTo>
                  <a:lnTo>
                    <a:pt x="4802249" y="0"/>
                  </a:lnTo>
                  <a:lnTo>
                    <a:pt x="4802249" y="6612391"/>
                  </a:lnTo>
                  <a:lnTo>
                    <a:pt x="0" y="66123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71005" y="990127"/>
              <a:ext cx="2993195" cy="2461903"/>
            </a:xfrm>
            <a:custGeom>
              <a:avLst/>
              <a:gdLst/>
              <a:ahLst/>
              <a:cxnLst/>
              <a:rect r="r" b="b" t="t" l="l"/>
              <a:pathLst>
                <a:path h="2461903" w="2993195">
                  <a:moveTo>
                    <a:pt x="0" y="0"/>
                  </a:moveTo>
                  <a:lnTo>
                    <a:pt x="2993194" y="0"/>
                  </a:lnTo>
                  <a:lnTo>
                    <a:pt x="2993194" y="2461903"/>
                  </a:lnTo>
                  <a:lnTo>
                    <a:pt x="0" y="24619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17931" y="9907249"/>
            <a:ext cx="5937559" cy="37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spc="19">
                <a:solidFill>
                  <a:srgbClr val="000000"/>
                </a:solidFill>
                <a:latin typeface="TT Rounds Condensed"/>
              </a:rPr>
              <a:t>https://economictimes.indiatimes.com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66750"/>
            <a:ext cx="14883093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spc="-10">
                <a:solidFill>
                  <a:srgbClr val="000000"/>
                </a:solidFill>
                <a:latin typeface="Vollkorn Bold"/>
              </a:rPr>
              <a:t>FOOD </a:t>
            </a:r>
            <a:r>
              <a:rPr lang="en-US" sz="4500" spc="-10">
                <a:solidFill>
                  <a:srgbClr val="000000"/>
                </a:solidFill>
                <a:latin typeface="Vollkorn Bold"/>
              </a:rPr>
              <a:t>PRODUCT WASTE </a:t>
            </a:r>
          </a:p>
        </p:txBody>
      </p:sp>
      <p:sp>
        <p:nvSpPr>
          <p:cNvPr name="Freeform 4" id="4" descr="A graph with a red and black bar  Description automatically generated"/>
          <p:cNvSpPr/>
          <p:nvPr/>
        </p:nvSpPr>
        <p:spPr>
          <a:xfrm flipH="false" flipV="false" rot="0">
            <a:off x="1701289" y="1887007"/>
            <a:ext cx="14885422" cy="7690182"/>
          </a:xfrm>
          <a:custGeom>
            <a:avLst/>
            <a:gdLst/>
            <a:ahLst/>
            <a:cxnLst/>
            <a:rect r="r" b="b" t="t" l="l"/>
            <a:pathLst>
              <a:path h="7690182" w="14885422">
                <a:moveTo>
                  <a:pt x="0" y="0"/>
                </a:moveTo>
                <a:lnTo>
                  <a:pt x="14885422" y="0"/>
                </a:lnTo>
                <a:lnTo>
                  <a:pt x="14885422" y="7690182"/>
                </a:lnTo>
                <a:lnTo>
                  <a:pt x="0" y="7690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39" r="0" b="-4439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433924"/>
            <a:ext cx="680987" cy="937676"/>
            <a:chOff x="0" y="0"/>
            <a:chExt cx="907983" cy="12502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7983" cy="1250234"/>
            </a:xfrm>
            <a:custGeom>
              <a:avLst/>
              <a:gdLst/>
              <a:ahLst/>
              <a:cxnLst/>
              <a:rect r="r" b="b" t="t" l="l"/>
              <a:pathLst>
                <a:path h="1250234" w="907983">
                  <a:moveTo>
                    <a:pt x="0" y="0"/>
                  </a:moveTo>
                  <a:lnTo>
                    <a:pt x="907983" y="0"/>
                  </a:lnTo>
                  <a:lnTo>
                    <a:pt x="907983" y="1250234"/>
                  </a:lnTo>
                  <a:lnTo>
                    <a:pt x="0" y="1250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3592" y="187208"/>
              <a:ext cx="565937" cy="465483"/>
            </a:xfrm>
            <a:custGeom>
              <a:avLst/>
              <a:gdLst/>
              <a:ahLst/>
              <a:cxnLst/>
              <a:rect r="r" b="b" t="t" l="l"/>
              <a:pathLst>
                <a:path h="465483" w="565937">
                  <a:moveTo>
                    <a:pt x="0" y="0"/>
                  </a:moveTo>
                  <a:lnTo>
                    <a:pt x="565937" y="0"/>
                  </a:lnTo>
                  <a:lnTo>
                    <a:pt x="565937" y="465483"/>
                  </a:lnTo>
                  <a:lnTo>
                    <a:pt x="0" y="465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85941" y="652954"/>
            <a:ext cx="1368611" cy="751492"/>
          </a:xfrm>
          <a:custGeom>
            <a:avLst/>
            <a:gdLst/>
            <a:ahLst/>
            <a:cxnLst/>
            <a:rect r="r" b="b" t="t" l="l"/>
            <a:pathLst>
              <a:path h="751492" w="1368611">
                <a:moveTo>
                  <a:pt x="0" y="0"/>
                </a:moveTo>
                <a:lnTo>
                  <a:pt x="1368611" y="0"/>
                </a:lnTo>
                <a:lnTo>
                  <a:pt x="1368611" y="751492"/>
                </a:lnTo>
                <a:lnTo>
                  <a:pt x="0" y="751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69988" y="6554468"/>
            <a:ext cx="3672916" cy="3571911"/>
          </a:xfrm>
          <a:custGeom>
            <a:avLst/>
            <a:gdLst/>
            <a:ahLst/>
            <a:cxnLst/>
            <a:rect r="r" b="b" t="t" l="l"/>
            <a:pathLst>
              <a:path h="3571911" w="3672916">
                <a:moveTo>
                  <a:pt x="0" y="0"/>
                </a:moveTo>
                <a:lnTo>
                  <a:pt x="3672916" y="0"/>
                </a:lnTo>
                <a:lnTo>
                  <a:pt x="3672916" y="3571911"/>
                </a:lnTo>
                <a:lnTo>
                  <a:pt x="0" y="357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99596"/>
            <a:ext cx="14883093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spc="-10">
                <a:solidFill>
                  <a:srgbClr val="000000"/>
                </a:solidFill>
                <a:latin typeface="Vollkorn Bold"/>
              </a:rPr>
              <a:t>PROBLEM STATEMENT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259300" y="433924"/>
            <a:ext cx="680987" cy="937676"/>
            <a:chOff x="0" y="0"/>
            <a:chExt cx="907983" cy="12502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7983" cy="1250234"/>
            </a:xfrm>
            <a:custGeom>
              <a:avLst/>
              <a:gdLst/>
              <a:ahLst/>
              <a:cxnLst/>
              <a:rect r="r" b="b" t="t" l="l"/>
              <a:pathLst>
                <a:path h="1250234" w="907983">
                  <a:moveTo>
                    <a:pt x="0" y="0"/>
                  </a:moveTo>
                  <a:lnTo>
                    <a:pt x="907983" y="0"/>
                  </a:lnTo>
                  <a:lnTo>
                    <a:pt x="907983" y="1250234"/>
                  </a:lnTo>
                  <a:lnTo>
                    <a:pt x="0" y="1250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3592" y="187208"/>
              <a:ext cx="565937" cy="465483"/>
            </a:xfrm>
            <a:custGeom>
              <a:avLst/>
              <a:gdLst/>
              <a:ahLst/>
              <a:cxnLst/>
              <a:rect r="r" b="b" t="t" l="l"/>
              <a:pathLst>
                <a:path h="465483" w="565937">
                  <a:moveTo>
                    <a:pt x="0" y="0"/>
                  </a:moveTo>
                  <a:lnTo>
                    <a:pt x="565937" y="0"/>
                  </a:lnTo>
                  <a:lnTo>
                    <a:pt x="565937" y="465483"/>
                  </a:lnTo>
                  <a:lnTo>
                    <a:pt x="0" y="465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476866" y="2443097"/>
            <a:ext cx="11986761" cy="3880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9"/>
              </a:lnSpc>
            </a:pPr>
          </a:p>
          <a:p>
            <a:pPr algn="l">
              <a:lnSpc>
                <a:spcPts val="3869"/>
              </a:lnSpc>
            </a:pPr>
            <a:r>
              <a:rPr lang="en-US" sz="2999" spc="-5">
                <a:solidFill>
                  <a:srgbClr val="000000"/>
                </a:solidFill>
                <a:latin typeface="Assistant Bold"/>
              </a:rPr>
              <a:t>Losses in Business and Food Waste: </a:t>
            </a:r>
            <a:r>
              <a:rPr lang="en-US" sz="2999" spc="-5">
                <a:solidFill>
                  <a:srgbClr val="000000"/>
                </a:solidFill>
                <a:latin typeface="Assistant"/>
              </a:rPr>
              <a:t>Businesses suffer financial losses and contribute to food waste due to the</a:t>
            </a:r>
            <a:r>
              <a:rPr lang="en-US" sz="2999" spc="-5">
                <a:solidFill>
                  <a:srgbClr val="D9261C"/>
                </a:solidFill>
                <a:latin typeface="Assistant"/>
              </a:rPr>
              <a:t> misjudged shelf life</a:t>
            </a:r>
            <a:r>
              <a:rPr lang="en-US" sz="2999" spc="-5">
                <a:solidFill>
                  <a:srgbClr val="000000"/>
                </a:solidFill>
                <a:latin typeface="Assistant"/>
              </a:rPr>
              <a:t> of produce</a:t>
            </a:r>
          </a:p>
          <a:p>
            <a:pPr algn="l">
              <a:lnSpc>
                <a:spcPts val="3869"/>
              </a:lnSpc>
            </a:pPr>
          </a:p>
          <a:p>
            <a:pPr algn="l">
              <a:lnSpc>
                <a:spcPts val="3869"/>
              </a:lnSpc>
            </a:pPr>
            <a:r>
              <a:rPr lang="en-US" sz="2999" spc="-5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2999" spc="-5">
                <a:solidFill>
                  <a:srgbClr val="000000"/>
                </a:solidFill>
                <a:latin typeface="Assistant Bold"/>
              </a:rPr>
              <a:t>Misjudgments</a:t>
            </a:r>
            <a:r>
              <a:rPr lang="en-US" sz="2999" spc="-5">
                <a:solidFill>
                  <a:srgbClr val="000000"/>
                </a:solidFill>
                <a:latin typeface="Assistant"/>
              </a:rPr>
              <a:t> in the fruit and vegetable transportation industry lead to the    </a:t>
            </a:r>
            <a:r>
              <a:rPr lang="en-US" sz="2999" spc="-5">
                <a:solidFill>
                  <a:srgbClr val="D9261C"/>
                </a:solidFill>
                <a:latin typeface="Assistant"/>
              </a:rPr>
              <a:t>overestimation</a:t>
            </a:r>
            <a:r>
              <a:rPr lang="en-US" sz="2999" spc="-5">
                <a:solidFill>
                  <a:srgbClr val="000000"/>
                </a:solidFill>
                <a:latin typeface="Assistant"/>
              </a:rPr>
              <a:t> of product </a:t>
            </a:r>
            <a:r>
              <a:rPr lang="en-US" sz="2999" spc="-5">
                <a:solidFill>
                  <a:srgbClr val="D9261C"/>
                </a:solidFill>
                <a:latin typeface="Assistant"/>
              </a:rPr>
              <a:t>freshness</a:t>
            </a:r>
            <a:r>
              <a:rPr lang="en-US" sz="2999" spc="-5">
                <a:solidFill>
                  <a:srgbClr val="000000"/>
                </a:solidFill>
                <a:latin typeface="Assistant"/>
              </a:rPr>
              <a:t>, resulting in both economic and environmental consequences.</a:t>
            </a:r>
          </a:p>
          <a:p>
            <a:pPr algn="l">
              <a:lnSpc>
                <a:spcPts val="386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35253" y="2774851"/>
            <a:ext cx="13331825" cy="333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99" spc="-5">
                <a:solidFill>
                  <a:srgbClr val="000000"/>
                </a:solidFill>
                <a:latin typeface="Vollkorn Bold"/>
              </a:rPr>
              <a:t>Cold Food Storage (CFS) Solution:</a:t>
            </a:r>
            <a:r>
              <a:rPr lang="en-US" sz="2799" spc="-5">
                <a:solidFill>
                  <a:srgbClr val="D9261C"/>
                </a:solidFill>
                <a:latin typeface="Vollkorn Bold"/>
              </a:rPr>
              <a:t> </a:t>
            </a:r>
            <a:r>
              <a:rPr lang="en-US" sz="2799" spc="-5">
                <a:solidFill>
                  <a:srgbClr val="000000"/>
                </a:solidFill>
                <a:latin typeface="Vollkorn"/>
              </a:rPr>
              <a:t>Involves controlling temperatures to </a:t>
            </a:r>
            <a:r>
              <a:rPr lang="en-US" sz="2799" spc="-5">
                <a:solidFill>
                  <a:srgbClr val="D9261C"/>
                </a:solidFill>
                <a:latin typeface="Vollkorn Bold"/>
              </a:rPr>
              <a:t>mitigate ethylene gas production</a:t>
            </a:r>
            <a:r>
              <a:rPr lang="en-US" sz="2799" spc="-5">
                <a:solidFill>
                  <a:srgbClr val="000000"/>
                </a:solidFill>
                <a:latin typeface="Vollkorn"/>
              </a:rPr>
              <a:t> and preserve </a:t>
            </a:r>
            <a:r>
              <a:rPr lang="en-US" sz="2799" spc="-5">
                <a:solidFill>
                  <a:srgbClr val="D9261C"/>
                </a:solidFill>
                <a:latin typeface="Vollkorn Bold"/>
              </a:rPr>
              <a:t>fruit quality</a:t>
            </a:r>
            <a:r>
              <a:rPr lang="en-US" sz="2799" spc="-5">
                <a:solidFill>
                  <a:srgbClr val="000000"/>
                </a:solidFill>
                <a:latin typeface="Vollkorn"/>
                <a:ea typeface="Vollkorn"/>
              </a:rPr>
              <a:t>, including prompt cooling to 14°C (58°F) and sanitation measures like hot water treatments.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799" spc="-5">
                <a:solidFill>
                  <a:srgbClr val="000000"/>
                </a:solidFill>
                <a:latin typeface="Vollkorn Bold"/>
              </a:rPr>
              <a:t>       </a:t>
            </a:r>
            <a:r>
              <a:rPr lang="en-US" sz="2799" spc="-5">
                <a:solidFill>
                  <a:srgbClr val="D9261C"/>
                </a:solidFill>
                <a:latin typeface="Vollkorn Bold"/>
              </a:rPr>
              <a:t>Cons</a:t>
            </a:r>
          </a:p>
          <a:p>
            <a:pPr algn="l">
              <a:lnSpc>
                <a:spcPts val="3779"/>
              </a:lnSpc>
            </a:pPr>
            <a:r>
              <a:rPr lang="en-US" sz="2799" spc="-5">
                <a:solidFill>
                  <a:srgbClr val="D9261C"/>
                </a:solidFill>
                <a:latin typeface="Vollkorn Bold"/>
              </a:rPr>
              <a:t>                  </a:t>
            </a:r>
            <a:r>
              <a:rPr lang="en-US" sz="2799" spc="-5">
                <a:solidFill>
                  <a:srgbClr val="000000"/>
                </a:solidFill>
                <a:latin typeface="Vollkorn Bold"/>
              </a:rPr>
              <a:t> </a:t>
            </a:r>
            <a:r>
              <a:rPr lang="en-US" sz="2799" spc="-5">
                <a:solidFill>
                  <a:srgbClr val="000000"/>
                </a:solidFill>
                <a:latin typeface="Vollkorn Bold"/>
              </a:rPr>
              <a:t>High cost </a:t>
            </a:r>
          </a:p>
          <a:p>
            <a:pPr algn="l">
              <a:lnSpc>
                <a:spcPts val="3779"/>
              </a:lnSpc>
            </a:pPr>
            <a:r>
              <a:rPr lang="en-US" sz="2799" spc="-6">
                <a:solidFill>
                  <a:srgbClr val="000000"/>
                </a:solidFill>
                <a:latin typeface="Vollkorn Bold"/>
              </a:rPr>
              <a:t>                   </a:t>
            </a:r>
            <a:r>
              <a:rPr lang="en-US" sz="2799" spc="-6">
                <a:solidFill>
                  <a:srgbClr val="000000"/>
                </a:solidFill>
                <a:latin typeface="Vollkorn Bold"/>
              </a:rPr>
              <a:t>Risk of Damage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315175" y="7541161"/>
            <a:ext cx="2534757" cy="2379503"/>
          </a:xfrm>
          <a:custGeom>
            <a:avLst/>
            <a:gdLst/>
            <a:ahLst/>
            <a:cxnLst/>
            <a:rect r="r" b="b" t="t" l="l"/>
            <a:pathLst>
              <a:path h="2379503" w="2534757">
                <a:moveTo>
                  <a:pt x="0" y="0"/>
                </a:moveTo>
                <a:lnTo>
                  <a:pt x="2534757" y="0"/>
                </a:lnTo>
                <a:lnTo>
                  <a:pt x="2534757" y="2379503"/>
                </a:lnTo>
                <a:lnTo>
                  <a:pt x="0" y="2379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2184" y="7541161"/>
            <a:ext cx="1993909" cy="2249827"/>
          </a:xfrm>
          <a:custGeom>
            <a:avLst/>
            <a:gdLst/>
            <a:ahLst/>
            <a:cxnLst/>
            <a:rect r="r" b="b" t="t" l="l"/>
            <a:pathLst>
              <a:path h="2249827" w="1993909">
                <a:moveTo>
                  <a:pt x="0" y="0"/>
                </a:moveTo>
                <a:lnTo>
                  <a:pt x="1993909" y="0"/>
                </a:lnTo>
                <a:lnTo>
                  <a:pt x="1993909" y="2249827"/>
                </a:lnTo>
                <a:lnTo>
                  <a:pt x="0" y="22498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09650"/>
            <a:ext cx="523631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4"/>
              </a:lnSpc>
              <a:spcBef>
                <a:spcPct val="0"/>
              </a:spcBef>
            </a:pPr>
            <a:r>
              <a:rPr lang="en-US" sz="3995" spc="-8">
                <a:solidFill>
                  <a:srgbClr val="000000"/>
                </a:solidFill>
                <a:latin typeface="Vollkorn Bold"/>
              </a:rPr>
              <a:t>EXISTING SOLUTION: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259300" y="433924"/>
            <a:ext cx="680987" cy="937676"/>
            <a:chOff x="0" y="0"/>
            <a:chExt cx="907983" cy="12502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7983" cy="1250234"/>
            </a:xfrm>
            <a:custGeom>
              <a:avLst/>
              <a:gdLst/>
              <a:ahLst/>
              <a:cxnLst/>
              <a:rect r="r" b="b" t="t" l="l"/>
              <a:pathLst>
                <a:path h="1250234" w="907983">
                  <a:moveTo>
                    <a:pt x="0" y="0"/>
                  </a:moveTo>
                  <a:lnTo>
                    <a:pt x="907983" y="0"/>
                  </a:lnTo>
                  <a:lnTo>
                    <a:pt x="907983" y="1250234"/>
                  </a:lnTo>
                  <a:lnTo>
                    <a:pt x="0" y="1250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83592" y="187208"/>
              <a:ext cx="565937" cy="465483"/>
            </a:xfrm>
            <a:custGeom>
              <a:avLst/>
              <a:gdLst/>
              <a:ahLst/>
              <a:cxnLst/>
              <a:rect r="r" b="b" t="t" l="l"/>
              <a:pathLst>
                <a:path h="465483" w="565937">
                  <a:moveTo>
                    <a:pt x="0" y="0"/>
                  </a:moveTo>
                  <a:lnTo>
                    <a:pt x="565937" y="0"/>
                  </a:lnTo>
                  <a:lnTo>
                    <a:pt x="565937" y="465483"/>
                  </a:lnTo>
                  <a:lnTo>
                    <a:pt x="0" y="465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05224" y="2508885"/>
            <a:ext cx="9877552" cy="546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 spc="-5">
                <a:solidFill>
                  <a:srgbClr val="000000"/>
                </a:solidFill>
                <a:latin typeface="Vollkorn Bold"/>
              </a:rPr>
              <a:t>Tailored Ripening: </a:t>
            </a:r>
          </a:p>
          <a:p>
            <a:pPr algn="just">
              <a:lnSpc>
                <a:spcPts val="3359"/>
              </a:lnSpc>
            </a:pPr>
            <a:r>
              <a:rPr lang="en-US" sz="2799" spc="-5">
                <a:solidFill>
                  <a:srgbClr val="000000"/>
                </a:solidFill>
                <a:latin typeface="Vollkorn"/>
              </a:rPr>
              <a:t>Utilize </a:t>
            </a:r>
            <a:r>
              <a:rPr lang="en-US" sz="2799" spc="-5">
                <a:solidFill>
                  <a:srgbClr val="D13123"/>
                </a:solidFill>
                <a:latin typeface="Vollkorn Bold"/>
              </a:rPr>
              <a:t>ethylene gas</a:t>
            </a:r>
            <a:r>
              <a:rPr lang="en-US" sz="2799" spc="-5">
                <a:solidFill>
                  <a:srgbClr val="000000"/>
                </a:solidFill>
                <a:latin typeface="Vollkorn"/>
              </a:rPr>
              <a:t> monitoring to adjust ripening based on destination.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799" spc="-5">
                <a:solidFill>
                  <a:srgbClr val="000000"/>
                </a:solidFill>
                <a:latin typeface="Vollkorn Bold"/>
              </a:rPr>
              <a:t>Data-Driven Decisions:</a:t>
            </a:r>
            <a:r>
              <a:rPr lang="en-US" sz="2799" spc="-5">
                <a:solidFill>
                  <a:srgbClr val="000000"/>
                </a:solidFill>
                <a:latin typeface="Vollkorn"/>
              </a:rPr>
              <a:t> </a:t>
            </a:r>
          </a:p>
          <a:p>
            <a:pPr algn="just">
              <a:lnSpc>
                <a:spcPts val="3359"/>
              </a:lnSpc>
            </a:pPr>
            <a:r>
              <a:rPr lang="en-US" sz="2799" spc="-5">
                <a:solidFill>
                  <a:srgbClr val="000000"/>
                </a:solidFill>
                <a:latin typeface="Vollkorn"/>
              </a:rPr>
              <a:t>Analyze data for </a:t>
            </a:r>
            <a:r>
              <a:rPr lang="en-US" sz="2799" spc="-5">
                <a:solidFill>
                  <a:srgbClr val="D9261C"/>
                </a:solidFill>
                <a:latin typeface="Vollkorn Bold"/>
              </a:rPr>
              <a:t>tailored ripening</a:t>
            </a:r>
            <a:r>
              <a:rPr lang="en-US" sz="2799" spc="-5">
                <a:solidFill>
                  <a:srgbClr val="000000"/>
                </a:solidFill>
                <a:latin typeface="Vollkorn"/>
              </a:rPr>
              <a:t>, efficient routes, and delivery schedules.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799" spc="-5">
                <a:solidFill>
                  <a:srgbClr val="000000"/>
                </a:solidFill>
                <a:latin typeface="Vollkorn Bold"/>
              </a:rPr>
              <a:t>Advanced Sensors: </a:t>
            </a:r>
          </a:p>
          <a:p>
            <a:pPr algn="just">
              <a:lnSpc>
                <a:spcPts val="3359"/>
              </a:lnSpc>
            </a:pPr>
            <a:r>
              <a:rPr lang="en-US" sz="2799" spc="-5">
                <a:solidFill>
                  <a:srgbClr val="000000"/>
                </a:solidFill>
                <a:latin typeface="Vollkorn"/>
              </a:rPr>
              <a:t>Monitor </a:t>
            </a:r>
            <a:r>
              <a:rPr lang="en-US" sz="2799" spc="-5">
                <a:solidFill>
                  <a:srgbClr val="D13123"/>
                </a:solidFill>
                <a:latin typeface="Vollkorn Bold"/>
              </a:rPr>
              <a:t>ethylene levels</a:t>
            </a:r>
            <a:r>
              <a:rPr lang="en-US" sz="2799" spc="-5">
                <a:solidFill>
                  <a:srgbClr val="000000"/>
                </a:solidFill>
                <a:latin typeface="Vollkorn"/>
              </a:rPr>
              <a:t>,</a:t>
            </a:r>
            <a:r>
              <a:rPr lang="en-US" sz="2799" spc="-5">
                <a:solidFill>
                  <a:srgbClr val="D13123"/>
                </a:solidFill>
                <a:latin typeface="Vollkorn Bold"/>
              </a:rPr>
              <a:t> temperature</a:t>
            </a:r>
            <a:r>
              <a:rPr lang="en-US" sz="2799" spc="-5">
                <a:solidFill>
                  <a:srgbClr val="000000"/>
                </a:solidFill>
                <a:latin typeface="Vollkorn"/>
              </a:rPr>
              <a:t>, and </a:t>
            </a:r>
            <a:r>
              <a:rPr lang="en-US" sz="2799" spc="-5">
                <a:solidFill>
                  <a:srgbClr val="D9261C"/>
                </a:solidFill>
                <a:latin typeface="Vollkorn Bold"/>
              </a:rPr>
              <a:t>humidity </a:t>
            </a:r>
            <a:r>
              <a:rPr lang="en-US" sz="2799" spc="-5">
                <a:solidFill>
                  <a:srgbClr val="000000"/>
                </a:solidFill>
                <a:latin typeface="Vollkorn"/>
              </a:rPr>
              <a:t>for precise control.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249359" y="2532605"/>
            <a:ext cx="900976" cy="1093750"/>
          </a:xfrm>
          <a:custGeom>
            <a:avLst/>
            <a:gdLst/>
            <a:ahLst/>
            <a:cxnLst/>
            <a:rect r="r" b="b" t="t" l="l"/>
            <a:pathLst>
              <a:path h="1093750" w="900976">
                <a:moveTo>
                  <a:pt x="0" y="0"/>
                </a:moveTo>
                <a:lnTo>
                  <a:pt x="900976" y="0"/>
                </a:lnTo>
                <a:lnTo>
                  <a:pt x="900976" y="1093750"/>
                </a:lnTo>
                <a:lnTo>
                  <a:pt x="0" y="1093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49359" y="4264530"/>
            <a:ext cx="892303" cy="988261"/>
          </a:xfrm>
          <a:custGeom>
            <a:avLst/>
            <a:gdLst/>
            <a:ahLst/>
            <a:cxnLst/>
            <a:rect r="r" b="b" t="t" l="l"/>
            <a:pathLst>
              <a:path h="988261" w="892303">
                <a:moveTo>
                  <a:pt x="0" y="0"/>
                </a:moveTo>
                <a:lnTo>
                  <a:pt x="892302" y="0"/>
                </a:lnTo>
                <a:lnTo>
                  <a:pt x="892302" y="988261"/>
                </a:lnTo>
                <a:lnTo>
                  <a:pt x="0" y="988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26799" y="5890966"/>
            <a:ext cx="914862" cy="914862"/>
          </a:xfrm>
          <a:custGeom>
            <a:avLst/>
            <a:gdLst/>
            <a:ahLst/>
            <a:cxnLst/>
            <a:rect r="r" b="b" t="t" l="l"/>
            <a:pathLst>
              <a:path h="914862" w="914862">
                <a:moveTo>
                  <a:pt x="0" y="0"/>
                </a:moveTo>
                <a:lnTo>
                  <a:pt x="914862" y="0"/>
                </a:lnTo>
                <a:lnTo>
                  <a:pt x="914862" y="914862"/>
                </a:lnTo>
                <a:lnTo>
                  <a:pt x="0" y="9148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66750"/>
            <a:ext cx="14883093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spc="-10">
                <a:solidFill>
                  <a:srgbClr val="000000"/>
                </a:solidFill>
                <a:latin typeface="Vollkorn Bold"/>
              </a:rPr>
              <a:t>PROPOSED SOLUTION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259300" y="433924"/>
            <a:ext cx="680987" cy="937676"/>
            <a:chOff x="0" y="0"/>
            <a:chExt cx="907983" cy="12502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07983" cy="1250234"/>
            </a:xfrm>
            <a:custGeom>
              <a:avLst/>
              <a:gdLst/>
              <a:ahLst/>
              <a:cxnLst/>
              <a:rect r="r" b="b" t="t" l="l"/>
              <a:pathLst>
                <a:path h="1250234" w="907983">
                  <a:moveTo>
                    <a:pt x="0" y="0"/>
                  </a:moveTo>
                  <a:lnTo>
                    <a:pt x="907983" y="0"/>
                  </a:lnTo>
                  <a:lnTo>
                    <a:pt x="907983" y="1250234"/>
                  </a:lnTo>
                  <a:lnTo>
                    <a:pt x="0" y="1250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83592" y="187208"/>
              <a:ext cx="565937" cy="465483"/>
            </a:xfrm>
            <a:custGeom>
              <a:avLst/>
              <a:gdLst/>
              <a:ahLst/>
              <a:cxnLst/>
              <a:rect r="r" b="b" t="t" l="l"/>
              <a:pathLst>
                <a:path h="465483" w="565937">
                  <a:moveTo>
                    <a:pt x="0" y="0"/>
                  </a:moveTo>
                  <a:lnTo>
                    <a:pt x="565937" y="0"/>
                  </a:lnTo>
                  <a:lnTo>
                    <a:pt x="565937" y="465483"/>
                  </a:lnTo>
                  <a:lnTo>
                    <a:pt x="0" y="465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433924"/>
            <a:ext cx="680987" cy="937676"/>
            <a:chOff x="0" y="0"/>
            <a:chExt cx="907983" cy="12502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7983" cy="1250234"/>
            </a:xfrm>
            <a:custGeom>
              <a:avLst/>
              <a:gdLst/>
              <a:ahLst/>
              <a:cxnLst/>
              <a:rect r="r" b="b" t="t" l="l"/>
              <a:pathLst>
                <a:path h="1250234" w="907983">
                  <a:moveTo>
                    <a:pt x="0" y="0"/>
                  </a:moveTo>
                  <a:lnTo>
                    <a:pt x="907983" y="0"/>
                  </a:lnTo>
                  <a:lnTo>
                    <a:pt x="907983" y="1250234"/>
                  </a:lnTo>
                  <a:lnTo>
                    <a:pt x="0" y="1250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3592" y="187208"/>
              <a:ext cx="565937" cy="465483"/>
            </a:xfrm>
            <a:custGeom>
              <a:avLst/>
              <a:gdLst/>
              <a:ahLst/>
              <a:cxnLst/>
              <a:rect r="r" b="b" t="t" l="l"/>
              <a:pathLst>
                <a:path h="465483" w="565937">
                  <a:moveTo>
                    <a:pt x="0" y="0"/>
                  </a:moveTo>
                  <a:lnTo>
                    <a:pt x="565937" y="0"/>
                  </a:lnTo>
                  <a:lnTo>
                    <a:pt x="565937" y="465483"/>
                  </a:lnTo>
                  <a:lnTo>
                    <a:pt x="0" y="465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96932" y="4238684"/>
            <a:ext cx="2500746" cy="1809631"/>
            <a:chOff x="0" y="0"/>
            <a:chExt cx="3334329" cy="24128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4329" cy="2412841"/>
            </a:xfrm>
            <a:custGeom>
              <a:avLst/>
              <a:gdLst/>
              <a:ahLst/>
              <a:cxnLst/>
              <a:rect r="r" b="b" t="t" l="l"/>
              <a:pathLst>
                <a:path h="2412841" w="3334329">
                  <a:moveTo>
                    <a:pt x="0" y="0"/>
                  </a:moveTo>
                  <a:lnTo>
                    <a:pt x="3334329" y="0"/>
                  </a:lnTo>
                  <a:lnTo>
                    <a:pt x="3334329" y="2412841"/>
                  </a:lnTo>
                  <a:lnTo>
                    <a:pt x="0" y="2412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7" id="7"/>
            <p:cNvSpPr/>
            <p:nvPr/>
          </p:nvSpPr>
          <p:spPr>
            <a:xfrm flipV="true">
              <a:off x="2100837" y="895574"/>
              <a:ext cx="912820" cy="287614"/>
            </a:xfrm>
            <a:prstGeom prst="line">
              <a:avLst/>
            </a:prstGeom>
            <a:ln cap="flat" w="4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2124082" y="1245917"/>
              <a:ext cx="866341" cy="300783"/>
            </a:xfrm>
            <a:prstGeom prst="line">
              <a:avLst/>
            </a:prstGeom>
            <a:ln cap="flat" w="4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V="true">
              <a:off x="2117100" y="1164719"/>
              <a:ext cx="0" cy="404140"/>
            </a:xfrm>
            <a:prstGeom prst="line">
              <a:avLst/>
            </a:prstGeom>
            <a:ln cap="flat" w="4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flipV="true">
              <a:off x="2990423" y="897610"/>
              <a:ext cx="89" cy="348307"/>
            </a:xfrm>
            <a:prstGeom prst="line">
              <a:avLst/>
            </a:prstGeom>
            <a:ln cap="flat" w="4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V="true">
              <a:off x="2124065" y="945439"/>
              <a:ext cx="882604" cy="278320"/>
            </a:xfrm>
            <a:prstGeom prst="line">
              <a:avLst/>
            </a:prstGeom>
            <a:ln cap="flat" w="4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2107824" y="979213"/>
              <a:ext cx="882604" cy="278320"/>
            </a:xfrm>
            <a:prstGeom prst="line">
              <a:avLst/>
            </a:prstGeom>
            <a:ln cap="flat" w="4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2124065" y="1001371"/>
              <a:ext cx="882604" cy="278320"/>
            </a:xfrm>
            <a:prstGeom prst="line">
              <a:avLst/>
            </a:prstGeom>
            <a:ln cap="flat" w="4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V="true">
              <a:off x="2124087" y="1044027"/>
              <a:ext cx="882604" cy="278320"/>
            </a:xfrm>
            <a:prstGeom prst="line">
              <a:avLst/>
            </a:prstGeom>
            <a:ln cap="flat" w="4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V="true">
              <a:off x="2117100" y="1228578"/>
              <a:ext cx="882604" cy="278320"/>
            </a:xfrm>
            <a:prstGeom prst="line">
              <a:avLst/>
            </a:prstGeom>
            <a:ln cap="flat" w="4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2100837" y="1186877"/>
              <a:ext cx="882604" cy="278320"/>
            </a:xfrm>
            <a:prstGeom prst="line">
              <a:avLst/>
            </a:prstGeom>
            <a:ln cap="flat" w="4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2100831" y="1140531"/>
              <a:ext cx="882604" cy="278320"/>
            </a:xfrm>
            <a:prstGeom prst="line">
              <a:avLst/>
            </a:prstGeom>
            <a:ln cap="flat" w="4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flipV="true">
              <a:off x="2114811" y="1089418"/>
              <a:ext cx="882604" cy="278320"/>
            </a:xfrm>
            <a:prstGeom prst="line">
              <a:avLst/>
            </a:prstGeom>
            <a:ln cap="flat" w="4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-140988">
              <a:off x="2021859" y="1559718"/>
              <a:ext cx="647453" cy="606448"/>
            </a:xfrm>
            <a:custGeom>
              <a:avLst/>
              <a:gdLst/>
              <a:ahLst/>
              <a:cxnLst/>
              <a:rect r="r" b="b" t="t" l="l"/>
              <a:pathLst>
                <a:path h="606448" w="647453">
                  <a:moveTo>
                    <a:pt x="0" y="0"/>
                  </a:moveTo>
                  <a:lnTo>
                    <a:pt x="647453" y="0"/>
                  </a:lnTo>
                  <a:lnTo>
                    <a:pt x="647453" y="606448"/>
                  </a:lnTo>
                  <a:lnTo>
                    <a:pt x="0" y="606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3577450" y="1538160"/>
            <a:ext cx="340020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5"/>
              </a:lnSpc>
              <a:spcBef>
                <a:spcPct val="0"/>
              </a:spcBef>
            </a:pPr>
            <a:r>
              <a:rPr lang="en-US" sz="2395" spc="-5">
                <a:solidFill>
                  <a:srgbClr val="000000"/>
                </a:solidFill>
                <a:latin typeface="Vollkorn Bold"/>
              </a:rPr>
              <a:t>Delivery schedule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855521" y="2847463"/>
            <a:ext cx="2860515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Vollkorn Bold"/>
              </a:rPr>
              <a:t>Prior delivery Hub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1483430" y="774872"/>
            <a:ext cx="2372091" cy="2916506"/>
            <a:chOff x="0" y="0"/>
            <a:chExt cx="3162789" cy="388867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62789" cy="3888674"/>
            </a:xfrm>
            <a:custGeom>
              <a:avLst/>
              <a:gdLst/>
              <a:ahLst/>
              <a:cxnLst/>
              <a:rect r="r" b="b" t="t" l="l"/>
              <a:pathLst>
                <a:path h="3888674" w="3162789">
                  <a:moveTo>
                    <a:pt x="0" y="0"/>
                  </a:moveTo>
                  <a:lnTo>
                    <a:pt x="3162789" y="0"/>
                  </a:lnTo>
                  <a:lnTo>
                    <a:pt x="3162789" y="3888674"/>
                  </a:lnTo>
                  <a:lnTo>
                    <a:pt x="0" y="3888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8305717" y="4128007"/>
            <a:ext cx="1320212" cy="1920308"/>
          </a:xfrm>
          <a:custGeom>
            <a:avLst/>
            <a:gdLst/>
            <a:ahLst/>
            <a:cxnLst/>
            <a:rect r="r" b="b" t="t" l="l"/>
            <a:pathLst>
              <a:path h="1920308" w="1320212">
                <a:moveTo>
                  <a:pt x="0" y="0"/>
                </a:moveTo>
                <a:lnTo>
                  <a:pt x="1320212" y="0"/>
                </a:lnTo>
                <a:lnTo>
                  <a:pt x="1320212" y="1920309"/>
                </a:lnTo>
                <a:lnTo>
                  <a:pt x="0" y="192030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297678" y="4909867"/>
            <a:ext cx="1195878" cy="356589"/>
          </a:xfrm>
          <a:custGeom>
            <a:avLst/>
            <a:gdLst/>
            <a:ahLst/>
            <a:cxnLst/>
            <a:rect r="r" b="b" t="t" l="l"/>
            <a:pathLst>
              <a:path h="356589" w="1195878">
                <a:moveTo>
                  <a:pt x="0" y="0"/>
                </a:moveTo>
                <a:lnTo>
                  <a:pt x="1195878" y="0"/>
                </a:lnTo>
                <a:lnTo>
                  <a:pt x="1195878" y="356589"/>
                </a:lnTo>
                <a:lnTo>
                  <a:pt x="0" y="3565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514081" y="4909867"/>
            <a:ext cx="1195878" cy="356589"/>
          </a:xfrm>
          <a:custGeom>
            <a:avLst/>
            <a:gdLst/>
            <a:ahLst/>
            <a:cxnLst/>
            <a:rect r="r" b="b" t="t" l="l"/>
            <a:pathLst>
              <a:path h="356589" w="1195878">
                <a:moveTo>
                  <a:pt x="0" y="0"/>
                </a:moveTo>
                <a:lnTo>
                  <a:pt x="1195877" y="0"/>
                </a:lnTo>
                <a:lnTo>
                  <a:pt x="1195877" y="356589"/>
                </a:lnTo>
                <a:lnTo>
                  <a:pt x="0" y="3565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834133">
            <a:off x="9830288" y="3372524"/>
            <a:ext cx="1195878" cy="356589"/>
          </a:xfrm>
          <a:custGeom>
            <a:avLst/>
            <a:gdLst/>
            <a:ahLst/>
            <a:cxnLst/>
            <a:rect r="r" b="b" t="t" l="l"/>
            <a:pathLst>
              <a:path h="356589" w="1195878">
                <a:moveTo>
                  <a:pt x="0" y="0"/>
                </a:moveTo>
                <a:lnTo>
                  <a:pt x="1195878" y="0"/>
                </a:lnTo>
                <a:lnTo>
                  <a:pt x="1195878" y="356589"/>
                </a:lnTo>
                <a:lnTo>
                  <a:pt x="0" y="3565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2024931">
            <a:off x="9799700" y="6079916"/>
            <a:ext cx="1195878" cy="356589"/>
          </a:xfrm>
          <a:custGeom>
            <a:avLst/>
            <a:gdLst/>
            <a:ahLst/>
            <a:cxnLst/>
            <a:rect r="r" b="b" t="t" l="l"/>
            <a:pathLst>
              <a:path h="356589" w="1195878">
                <a:moveTo>
                  <a:pt x="0" y="0"/>
                </a:moveTo>
                <a:lnTo>
                  <a:pt x="1195878" y="0"/>
                </a:lnTo>
                <a:lnTo>
                  <a:pt x="1195878" y="356589"/>
                </a:lnTo>
                <a:lnTo>
                  <a:pt x="0" y="3565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1288464" y="7210527"/>
            <a:ext cx="1740676" cy="1355552"/>
          </a:xfrm>
          <a:custGeom>
            <a:avLst/>
            <a:gdLst/>
            <a:ahLst/>
            <a:cxnLst/>
            <a:rect r="r" b="b" t="t" l="l"/>
            <a:pathLst>
              <a:path h="1355552" w="1740676">
                <a:moveTo>
                  <a:pt x="0" y="0"/>
                </a:moveTo>
                <a:lnTo>
                  <a:pt x="1740676" y="0"/>
                </a:lnTo>
                <a:lnTo>
                  <a:pt x="1740676" y="1355552"/>
                </a:lnTo>
                <a:lnTo>
                  <a:pt x="0" y="13555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3029140" y="7145505"/>
            <a:ext cx="1021347" cy="1485596"/>
          </a:xfrm>
          <a:custGeom>
            <a:avLst/>
            <a:gdLst/>
            <a:ahLst/>
            <a:cxnLst/>
            <a:rect r="r" b="b" t="t" l="l"/>
            <a:pathLst>
              <a:path h="1485596" w="1021347">
                <a:moveTo>
                  <a:pt x="0" y="0"/>
                </a:moveTo>
                <a:lnTo>
                  <a:pt x="1021347" y="0"/>
                </a:lnTo>
                <a:lnTo>
                  <a:pt x="1021347" y="1485596"/>
                </a:lnTo>
                <a:lnTo>
                  <a:pt x="0" y="148559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4689716" y="4008430"/>
            <a:ext cx="1925919" cy="2048746"/>
          </a:xfrm>
          <a:custGeom>
            <a:avLst/>
            <a:gdLst/>
            <a:ahLst/>
            <a:cxnLst/>
            <a:rect r="r" b="b" t="t" l="l"/>
            <a:pathLst>
              <a:path h="2048746" w="1925919">
                <a:moveTo>
                  <a:pt x="0" y="0"/>
                </a:moveTo>
                <a:lnTo>
                  <a:pt x="1925919" y="0"/>
                </a:lnTo>
                <a:lnTo>
                  <a:pt x="1925919" y="2048745"/>
                </a:lnTo>
                <a:lnTo>
                  <a:pt x="0" y="204874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4019888" y="2166450"/>
            <a:ext cx="2515326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Vollkorn Bold"/>
              </a:rPr>
              <a:t>Freshness level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199591" y="7688278"/>
            <a:ext cx="340020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5"/>
              </a:lnSpc>
            </a:pPr>
            <a:r>
              <a:rPr lang="en-US" sz="2395" spc="-4">
                <a:solidFill>
                  <a:srgbClr val="000000"/>
                </a:solidFill>
                <a:latin typeface="Vollkorn Bold"/>
              </a:rPr>
              <a:t>Controlled </a:t>
            </a:r>
          </a:p>
          <a:p>
            <a:pPr algn="ctr">
              <a:lnSpc>
                <a:spcPts val="2875"/>
              </a:lnSpc>
              <a:spcBef>
                <a:spcPct val="0"/>
              </a:spcBef>
            </a:pPr>
            <a:r>
              <a:rPr lang="en-US" sz="2395" spc="-5">
                <a:solidFill>
                  <a:srgbClr val="000000"/>
                </a:solidFill>
                <a:latin typeface="Vollkorn Bold"/>
              </a:rPr>
              <a:t>Ventilation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17048" y="6191535"/>
            <a:ext cx="2860515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Vollkorn Bold"/>
              </a:rPr>
              <a:t>Freshify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533256" y="6105466"/>
            <a:ext cx="2860515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Vollkorn Bold"/>
              </a:rPr>
              <a:t>ML model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073561" y="6105466"/>
            <a:ext cx="2860515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Vollkorn Bold"/>
              </a:rPr>
              <a:t>Beacon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28700" y="666750"/>
            <a:ext cx="14883093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spc="-10">
                <a:solidFill>
                  <a:srgbClr val="000000"/>
                </a:solidFill>
                <a:latin typeface="Vollkorn Bold"/>
              </a:rPr>
              <a:t>WORKFLOW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6932" y="3915446"/>
            <a:ext cx="3394118" cy="2456107"/>
            <a:chOff x="0" y="0"/>
            <a:chExt cx="4525491" cy="32748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5491" cy="3274810"/>
            </a:xfrm>
            <a:custGeom>
              <a:avLst/>
              <a:gdLst/>
              <a:ahLst/>
              <a:cxnLst/>
              <a:rect r="r" b="b" t="t" l="l"/>
              <a:pathLst>
                <a:path h="3274810" w="4525491">
                  <a:moveTo>
                    <a:pt x="0" y="0"/>
                  </a:moveTo>
                  <a:lnTo>
                    <a:pt x="4525491" y="0"/>
                  </a:lnTo>
                  <a:lnTo>
                    <a:pt x="4525491" y="3274810"/>
                  </a:lnTo>
                  <a:lnTo>
                    <a:pt x="0" y="32748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4" id="4"/>
            <p:cNvSpPr/>
            <p:nvPr/>
          </p:nvSpPr>
          <p:spPr>
            <a:xfrm flipV="true">
              <a:off x="2851344" y="1215510"/>
              <a:ext cx="1238917" cy="390361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2882893" y="1691011"/>
              <a:ext cx="1175835" cy="408235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2873417" y="1580805"/>
              <a:ext cx="0" cy="548516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V="true">
              <a:off x="4058728" y="1218274"/>
              <a:ext cx="121" cy="472737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2882870" y="1283190"/>
              <a:ext cx="1197908" cy="377748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V="true">
              <a:off x="2860827" y="1329030"/>
              <a:ext cx="1197908" cy="377748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flipV="true">
              <a:off x="2882870" y="1359103"/>
              <a:ext cx="1197908" cy="377748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V="true">
              <a:off x="2882900" y="1416998"/>
              <a:ext cx="1197908" cy="377748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2873417" y="1667478"/>
              <a:ext cx="1197908" cy="377748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2851344" y="1610879"/>
              <a:ext cx="1197908" cy="377748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V="true">
              <a:off x="2851337" y="1547977"/>
              <a:ext cx="1197908" cy="377748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V="true">
              <a:off x="2870310" y="1478604"/>
              <a:ext cx="1197908" cy="377748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-140988">
              <a:off x="2744152" y="2116915"/>
              <a:ext cx="878751" cy="823097"/>
            </a:xfrm>
            <a:custGeom>
              <a:avLst/>
              <a:gdLst/>
              <a:ahLst/>
              <a:cxnLst/>
              <a:rect r="r" b="b" t="t" l="l"/>
              <a:pathLst>
                <a:path h="823097" w="878751">
                  <a:moveTo>
                    <a:pt x="0" y="0"/>
                  </a:moveTo>
                  <a:lnTo>
                    <a:pt x="878751" y="0"/>
                  </a:lnTo>
                  <a:lnTo>
                    <a:pt x="878751" y="823096"/>
                  </a:lnTo>
                  <a:lnTo>
                    <a:pt x="0" y="8230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5852163" y="737427"/>
            <a:ext cx="5966460" cy="8862060"/>
            <a:chOff x="0" y="0"/>
            <a:chExt cx="1571413" cy="23340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71413" cy="2334040"/>
            </a:xfrm>
            <a:custGeom>
              <a:avLst/>
              <a:gdLst/>
              <a:ahLst/>
              <a:cxnLst/>
              <a:rect r="r" b="b" t="t" l="l"/>
              <a:pathLst>
                <a:path h="2334040" w="1571413">
                  <a:moveTo>
                    <a:pt x="57093" y="0"/>
                  </a:moveTo>
                  <a:lnTo>
                    <a:pt x="1514320" y="0"/>
                  </a:lnTo>
                  <a:cubicBezTo>
                    <a:pt x="1529462" y="0"/>
                    <a:pt x="1543984" y="6015"/>
                    <a:pt x="1554691" y="16722"/>
                  </a:cubicBezTo>
                  <a:cubicBezTo>
                    <a:pt x="1565398" y="27429"/>
                    <a:pt x="1571413" y="41951"/>
                    <a:pt x="1571413" y="57093"/>
                  </a:cubicBezTo>
                  <a:lnTo>
                    <a:pt x="1571413" y="2276947"/>
                  </a:lnTo>
                  <a:cubicBezTo>
                    <a:pt x="1571413" y="2292089"/>
                    <a:pt x="1565398" y="2306611"/>
                    <a:pt x="1554691" y="2317318"/>
                  </a:cubicBezTo>
                  <a:cubicBezTo>
                    <a:pt x="1543984" y="2328025"/>
                    <a:pt x="1529462" y="2334040"/>
                    <a:pt x="1514320" y="2334040"/>
                  </a:cubicBezTo>
                  <a:lnTo>
                    <a:pt x="57093" y="2334040"/>
                  </a:lnTo>
                  <a:cubicBezTo>
                    <a:pt x="41951" y="2334040"/>
                    <a:pt x="27429" y="2328025"/>
                    <a:pt x="16722" y="2317318"/>
                  </a:cubicBezTo>
                  <a:cubicBezTo>
                    <a:pt x="6015" y="2306611"/>
                    <a:pt x="0" y="2292089"/>
                    <a:pt x="0" y="2276947"/>
                  </a:cubicBezTo>
                  <a:lnTo>
                    <a:pt x="0" y="57093"/>
                  </a:lnTo>
                  <a:cubicBezTo>
                    <a:pt x="0" y="41951"/>
                    <a:pt x="6015" y="27429"/>
                    <a:pt x="16722" y="16722"/>
                  </a:cubicBezTo>
                  <a:cubicBezTo>
                    <a:pt x="27429" y="6015"/>
                    <a:pt x="41951" y="0"/>
                    <a:pt x="570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1571413" cy="2343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677559" y="1642207"/>
            <a:ext cx="793452" cy="1009160"/>
          </a:xfrm>
          <a:custGeom>
            <a:avLst/>
            <a:gdLst/>
            <a:ahLst/>
            <a:cxnLst/>
            <a:rect r="r" b="b" t="t" l="l"/>
            <a:pathLst>
              <a:path h="1009160" w="793452">
                <a:moveTo>
                  <a:pt x="0" y="0"/>
                </a:moveTo>
                <a:lnTo>
                  <a:pt x="793452" y="0"/>
                </a:lnTo>
                <a:lnTo>
                  <a:pt x="793452" y="1009160"/>
                </a:lnTo>
                <a:lnTo>
                  <a:pt x="0" y="1009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677559" y="3539064"/>
            <a:ext cx="751760" cy="1093469"/>
          </a:xfrm>
          <a:custGeom>
            <a:avLst/>
            <a:gdLst/>
            <a:ahLst/>
            <a:cxnLst/>
            <a:rect r="r" b="b" t="t" l="l"/>
            <a:pathLst>
              <a:path h="1093469" w="751760">
                <a:moveTo>
                  <a:pt x="0" y="0"/>
                </a:moveTo>
                <a:lnTo>
                  <a:pt x="751760" y="0"/>
                </a:lnTo>
                <a:lnTo>
                  <a:pt x="751760" y="1093469"/>
                </a:lnTo>
                <a:lnTo>
                  <a:pt x="0" y="10934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527328" y="5665189"/>
            <a:ext cx="1093912" cy="851884"/>
          </a:xfrm>
          <a:custGeom>
            <a:avLst/>
            <a:gdLst/>
            <a:ahLst/>
            <a:cxnLst/>
            <a:rect r="r" b="b" t="t" l="l"/>
            <a:pathLst>
              <a:path h="851884" w="1093912">
                <a:moveTo>
                  <a:pt x="0" y="0"/>
                </a:moveTo>
                <a:lnTo>
                  <a:pt x="1093913" y="0"/>
                </a:lnTo>
                <a:lnTo>
                  <a:pt x="1093913" y="851884"/>
                </a:lnTo>
                <a:lnTo>
                  <a:pt x="0" y="8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753356" y="7887136"/>
            <a:ext cx="641856" cy="933609"/>
          </a:xfrm>
          <a:custGeom>
            <a:avLst/>
            <a:gdLst/>
            <a:ahLst/>
            <a:cxnLst/>
            <a:rect r="r" b="b" t="t" l="l"/>
            <a:pathLst>
              <a:path h="933609" w="641856">
                <a:moveTo>
                  <a:pt x="0" y="0"/>
                </a:moveTo>
                <a:lnTo>
                  <a:pt x="641857" y="0"/>
                </a:lnTo>
                <a:lnTo>
                  <a:pt x="641857" y="933610"/>
                </a:lnTo>
                <a:lnTo>
                  <a:pt x="0" y="9336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737989" y="4033452"/>
            <a:ext cx="3394118" cy="2456107"/>
          </a:xfrm>
          <a:custGeom>
            <a:avLst/>
            <a:gdLst/>
            <a:ahLst/>
            <a:cxnLst/>
            <a:rect r="r" b="b" t="t" l="l"/>
            <a:pathLst>
              <a:path h="2456107" w="3394118">
                <a:moveTo>
                  <a:pt x="0" y="0"/>
                </a:moveTo>
                <a:lnTo>
                  <a:pt x="3394118" y="0"/>
                </a:lnTo>
                <a:lnTo>
                  <a:pt x="3394118" y="2456107"/>
                </a:lnTo>
                <a:lnTo>
                  <a:pt x="0" y="24561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5" id="25"/>
          <p:cNvSpPr/>
          <p:nvPr/>
        </p:nvSpPr>
        <p:spPr>
          <a:xfrm flipV="true">
            <a:off x="15876497" y="4945085"/>
            <a:ext cx="929188" cy="29277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V="true">
            <a:off x="15900159" y="5301710"/>
            <a:ext cx="881876" cy="306176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15893052" y="5219056"/>
            <a:ext cx="0" cy="411387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V="true">
            <a:off x="16782035" y="4947158"/>
            <a:ext cx="91" cy="35455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15900142" y="4995844"/>
            <a:ext cx="898431" cy="28331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V="true">
            <a:off x="15883609" y="5030224"/>
            <a:ext cx="898431" cy="28331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5900142" y="5052779"/>
            <a:ext cx="898431" cy="28331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V="true">
            <a:off x="15900164" y="5096200"/>
            <a:ext cx="898431" cy="28331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V="true">
            <a:off x="15893052" y="5284061"/>
            <a:ext cx="898431" cy="28331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V="true">
            <a:off x="15876497" y="5241611"/>
            <a:ext cx="898431" cy="28331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V="true">
            <a:off x="15876492" y="5194435"/>
            <a:ext cx="898431" cy="28331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V="true">
            <a:off x="15890722" y="5142405"/>
            <a:ext cx="898431" cy="28331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7" id="37"/>
          <p:cNvSpPr/>
          <p:nvPr/>
        </p:nvSpPr>
        <p:spPr>
          <a:xfrm flipH="false" flipV="false" rot="-140988">
            <a:off x="15796103" y="5621138"/>
            <a:ext cx="659063" cy="617322"/>
          </a:xfrm>
          <a:custGeom>
            <a:avLst/>
            <a:gdLst/>
            <a:ahLst/>
            <a:cxnLst/>
            <a:rect r="r" b="b" t="t" l="l"/>
            <a:pathLst>
              <a:path h="617322" w="659063">
                <a:moveTo>
                  <a:pt x="0" y="0"/>
                </a:moveTo>
                <a:lnTo>
                  <a:pt x="659063" y="0"/>
                </a:lnTo>
                <a:lnTo>
                  <a:pt x="659063" y="617322"/>
                </a:lnTo>
                <a:lnTo>
                  <a:pt x="0" y="617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330262" y="4931708"/>
            <a:ext cx="1382689" cy="580730"/>
          </a:xfrm>
          <a:custGeom>
            <a:avLst/>
            <a:gdLst/>
            <a:ahLst/>
            <a:cxnLst/>
            <a:rect r="r" b="b" t="t" l="l"/>
            <a:pathLst>
              <a:path h="580730" w="1382689">
                <a:moveTo>
                  <a:pt x="0" y="0"/>
                </a:moveTo>
                <a:lnTo>
                  <a:pt x="1382689" y="0"/>
                </a:lnTo>
                <a:lnTo>
                  <a:pt x="1382689" y="580730"/>
                </a:lnTo>
                <a:lnTo>
                  <a:pt x="0" y="58073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8067032" y="1776283"/>
            <a:ext cx="3420540" cy="47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3"/>
              </a:lnSpc>
              <a:spcBef>
                <a:spcPct val="0"/>
              </a:spcBef>
            </a:pPr>
            <a:r>
              <a:rPr lang="en-US" sz="3019" spc="-6">
                <a:solidFill>
                  <a:srgbClr val="000000"/>
                </a:solidFill>
                <a:latin typeface="Vollkorn"/>
              </a:rPr>
              <a:t>Ethylene gas sensor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831425" y="3804477"/>
            <a:ext cx="3420540" cy="47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3"/>
              </a:lnSpc>
              <a:spcBef>
                <a:spcPct val="0"/>
              </a:spcBef>
            </a:pPr>
            <a:r>
              <a:rPr lang="en-US" sz="3019" spc="-6">
                <a:solidFill>
                  <a:srgbClr val="000000"/>
                </a:solidFill>
                <a:latin typeface="Vollkorn"/>
              </a:rPr>
              <a:t>ML model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831425" y="5836282"/>
            <a:ext cx="3420540" cy="47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3"/>
              </a:lnSpc>
              <a:spcBef>
                <a:spcPct val="0"/>
              </a:spcBef>
            </a:pPr>
            <a:r>
              <a:rPr lang="en-US" sz="3019" spc="-6">
                <a:solidFill>
                  <a:srgbClr val="000000"/>
                </a:solidFill>
                <a:latin typeface="Vollkorn"/>
              </a:rPr>
              <a:t>Ventilation fan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702909" y="7868086"/>
            <a:ext cx="3420540" cy="939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3"/>
              </a:lnSpc>
            </a:pPr>
            <a:r>
              <a:rPr lang="en-US" sz="3019" spc="-6">
                <a:solidFill>
                  <a:srgbClr val="000000"/>
                </a:solidFill>
                <a:latin typeface="Vollkorn"/>
              </a:rPr>
              <a:t>Fins to control </a:t>
            </a:r>
          </a:p>
          <a:p>
            <a:pPr algn="ctr">
              <a:lnSpc>
                <a:spcPts val="3623"/>
              </a:lnSpc>
              <a:spcBef>
                <a:spcPct val="0"/>
              </a:spcBef>
            </a:pPr>
            <a:r>
              <a:rPr lang="en-US" sz="3019" spc="-6">
                <a:solidFill>
                  <a:srgbClr val="000000"/>
                </a:solidFill>
                <a:latin typeface="Vollkorn"/>
              </a:rPr>
              <a:t>ventilation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2113898" y="4971141"/>
            <a:ext cx="1382689" cy="580730"/>
          </a:xfrm>
          <a:custGeom>
            <a:avLst/>
            <a:gdLst/>
            <a:ahLst/>
            <a:cxnLst/>
            <a:rect r="r" b="b" t="t" l="l"/>
            <a:pathLst>
              <a:path h="580730" w="1382689">
                <a:moveTo>
                  <a:pt x="0" y="0"/>
                </a:moveTo>
                <a:lnTo>
                  <a:pt x="1382689" y="0"/>
                </a:lnTo>
                <a:lnTo>
                  <a:pt x="1382689" y="580729"/>
                </a:lnTo>
                <a:lnTo>
                  <a:pt x="0" y="5807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3674408" y="6822934"/>
            <a:ext cx="3457699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9"/>
              </a:lnSpc>
            </a:pPr>
            <a:r>
              <a:rPr lang="en-US" sz="2282" spc="-4">
                <a:solidFill>
                  <a:srgbClr val="D9261C"/>
                </a:solidFill>
                <a:latin typeface="Vollkorn Bold"/>
              </a:rPr>
              <a:t>Controlled environment</a:t>
            </a:r>
          </a:p>
          <a:p>
            <a:pPr algn="ctr">
              <a:lnSpc>
                <a:spcPts val="2739"/>
              </a:lnSpc>
            </a:pPr>
            <a:r>
              <a:rPr lang="en-US" sz="2282" spc="-4">
                <a:solidFill>
                  <a:srgbClr val="000000"/>
                </a:solidFill>
                <a:latin typeface="Vollkorn"/>
              </a:rPr>
              <a:t>for products</a:t>
            </a:r>
          </a:p>
          <a:p>
            <a:pPr algn="ctr">
              <a:lnSpc>
                <a:spcPts val="2739"/>
              </a:lnSpc>
            </a:pPr>
            <a:r>
              <a:rPr lang="en-US" sz="2282" spc="-4">
                <a:solidFill>
                  <a:srgbClr val="000000"/>
                </a:solidFill>
                <a:latin typeface="Vollkorn"/>
              </a:rPr>
              <a:t>tailored for the user</a:t>
            </a:r>
          </a:p>
          <a:p>
            <a:pPr algn="ctr">
              <a:lnSpc>
                <a:spcPts val="2739"/>
              </a:lnSpc>
              <a:spcBef>
                <a:spcPct val="0"/>
              </a:spcBef>
            </a:pPr>
          </a:p>
        </p:txBody>
      </p:sp>
      <p:grpSp>
        <p:nvGrpSpPr>
          <p:cNvPr name="Group 45" id="45"/>
          <p:cNvGrpSpPr/>
          <p:nvPr/>
        </p:nvGrpSpPr>
        <p:grpSpPr>
          <a:xfrm rot="0">
            <a:off x="17259300" y="433924"/>
            <a:ext cx="680987" cy="937676"/>
            <a:chOff x="0" y="0"/>
            <a:chExt cx="907983" cy="1250234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07983" cy="1250234"/>
            </a:xfrm>
            <a:custGeom>
              <a:avLst/>
              <a:gdLst/>
              <a:ahLst/>
              <a:cxnLst/>
              <a:rect r="r" b="b" t="t" l="l"/>
              <a:pathLst>
                <a:path h="1250234" w="907983">
                  <a:moveTo>
                    <a:pt x="0" y="0"/>
                  </a:moveTo>
                  <a:lnTo>
                    <a:pt x="907983" y="0"/>
                  </a:lnTo>
                  <a:lnTo>
                    <a:pt x="907983" y="1250234"/>
                  </a:lnTo>
                  <a:lnTo>
                    <a:pt x="0" y="1250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83592" y="187208"/>
              <a:ext cx="565937" cy="465483"/>
            </a:xfrm>
            <a:custGeom>
              <a:avLst/>
              <a:gdLst/>
              <a:ahLst/>
              <a:cxnLst/>
              <a:rect r="r" b="b" t="t" l="l"/>
              <a:pathLst>
                <a:path h="465483" w="565937">
                  <a:moveTo>
                    <a:pt x="0" y="0"/>
                  </a:moveTo>
                  <a:lnTo>
                    <a:pt x="565937" y="0"/>
                  </a:lnTo>
                  <a:lnTo>
                    <a:pt x="565937" y="465483"/>
                  </a:lnTo>
                  <a:lnTo>
                    <a:pt x="0" y="465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765142" y="6822934"/>
            <a:ext cx="3457699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9"/>
              </a:lnSpc>
            </a:pPr>
            <a:r>
              <a:rPr lang="en-US" sz="2282" spc="-4">
                <a:solidFill>
                  <a:srgbClr val="000000"/>
                </a:solidFill>
                <a:latin typeface="Vollkorn"/>
              </a:rPr>
              <a:t>Products in the</a:t>
            </a:r>
          </a:p>
          <a:p>
            <a:pPr algn="ctr">
              <a:lnSpc>
                <a:spcPts val="2739"/>
              </a:lnSpc>
              <a:spcBef>
                <a:spcPct val="0"/>
              </a:spcBef>
            </a:pPr>
            <a:r>
              <a:rPr lang="en-US" sz="2282" spc="-5">
                <a:solidFill>
                  <a:srgbClr val="D9261C"/>
                </a:solidFill>
                <a:latin typeface="Vollkorn Bold"/>
              </a:rPr>
              <a:t>Freshify box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948709" y="424399"/>
            <a:ext cx="345769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9"/>
              </a:lnSpc>
              <a:spcBef>
                <a:spcPct val="0"/>
              </a:spcBef>
            </a:pPr>
            <a:r>
              <a:rPr lang="en-US" sz="2282" spc="-5">
                <a:solidFill>
                  <a:srgbClr val="D9261C"/>
                </a:solidFill>
                <a:latin typeface="Vollkorn Bold"/>
              </a:rPr>
              <a:t>Freshify</a:t>
            </a:r>
          </a:p>
        </p:txBody>
      </p:sp>
      <p:sp>
        <p:nvSpPr>
          <p:cNvPr name="AutoShape 50" id="50"/>
          <p:cNvSpPr/>
          <p:nvPr/>
        </p:nvSpPr>
        <p:spPr>
          <a:xfrm>
            <a:off x="7702909" y="2997291"/>
            <a:ext cx="2508528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51" id="51"/>
          <p:cNvSpPr/>
          <p:nvPr/>
        </p:nvSpPr>
        <p:spPr>
          <a:xfrm>
            <a:off x="7702909" y="5033729"/>
            <a:ext cx="2508528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>
            <a:off x="7702909" y="7070167"/>
            <a:ext cx="2508528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88560" y="2007367"/>
            <a:ext cx="1149872" cy="2193602"/>
          </a:xfrm>
          <a:custGeom>
            <a:avLst/>
            <a:gdLst/>
            <a:ahLst/>
            <a:cxnLst/>
            <a:rect r="r" b="b" t="t" l="l"/>
            <a:pathLst>
              <a:path h="2193602" w="1149872">
                <a:moveTo>
                  <a:pt x="0" y="0"/>
                </a:moveTo>
                <a:lnTo>
                  <a:pt x="1149872" y="0"/>
                </a:lnTo>
                <a:lnTo>
                  <a:pt x="1149872" y="2193603"/>
                </a:lnTo>
                <a:lnTo>
                  <a:pt x="0" y="2193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603" t="-39597" r="-112680" b="-29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084187" y="7477233"/>
            <a:ext cx="2158619" cy="981190"/>
          </a:xfrm>
          <a:custGeom>
            <a:avLst/>
            <a:gdLst/>
            <a:ahLst/>
            <a:cxnLst/>
            <a:rect r="r" b="b" t="t" l="l"/>
            <a:pathLst>
              <a:path h="981190" w="2158619">
                <a:moveTo>
                  <a:pt x="0" y="0"/>
                </a:moveTo>
                <a:lnTo>
                  <a:pt x="2158618" y="0"/>
                </a:lnTo>
                <a:lnTo>
                  <a:pt x="2158618" y="981191"/>
                </a:lnTo>
                <a:lnTo>
                  <a:pt x="0" y="981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847" t="-112685" r="-24645" b="-10959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24802" y="4597521"/>
            <a:ext cx="3121763" cy="1682476"/>
          </a:xfrm>
          <a:custGeom>
            <a:avLst/>
            <a:gdLst/>
            <a:ahLst/>
            <a:cxnLst/>
            <a:rect r="r" b="b" t="t" l="l"/>
            <a:pathLst>
              <a:path h="1682476" w="3121763">
                <a:moveTo>
                  <a:pt x="0" y="0"/>
                </a:moveTo>
                <a:lnTo>
                  <a:pt x="3121763" y="0"/>
                </a:lnTo>
                <a:lnTo>
                  <a:pt x="3121763" y="1682477"/>
                </a:lnTo>
                <a:lnTo>
                  <a:pt x="0" y="16824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3330262" y="4062894"/>
            <a:ext cx="6459187" cy="28256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996730" y="4062894"/>
            <a:ext cx="6936175" cy="2942958"/>
          </a:xfrm>
          <a:prstGeom prst="line">
            <a:avLst/>
          </a:prstGeom>
          <a:ln cap="flat" w="38100">
            <a:solidFill>
              <a:srgbClr val="D926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3308744" y="6777630"/>
            <a:ext cx="3152956" cy="110889"/>
          </a:xfrm>
          <a:prstGeom prst="line">
            <a:avLst/>
          </a:prstGeom>
          <a:ln cap="flat" w="38100">
            <a:solidFill>
              <a:srgbClr val="D926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3214675" y="6661764"/>
            <a:ext cx="3361274" cy="5699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3163496" y="4062894"/>
            <a:ext cx="4547799" cy="633922"/>
          </a:xfrm>
          <a:prstGeom prst="line">
            <a:avLst/>
          </a:prstGeom>
          <a:ln cap="flat" w="38100">
            <a:solidFill>
              <a:srgbClr val="92DC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3082462" y="6086374"/>
            <a:ext cx="4628833" cy="1085764"/>
          </a:xfrm>
          <a:prstGeom prst="line">
            <a:avLst/>
          </a:prstGeom>
          <a:ln cap="flat" w="38100">
            <a:solidFill>
              <a:srgbClr val="0F9A9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2672901" y="1665895"/>
            <a:ext cx="1028778" cy="341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6"/>
              </a:lnSpc>
              <a:spcBef>
                <a:spcPct val="0"/>
              </a:spcBef>
            </a:pPr>
            <a:r>
              <a:rPr lang="en-US" sz="2255" spc="-5">
                <a:solidFill>
                  <a:srgbClr val="000000"/>
                </a:solidFill>
                <a:latin typeface="Assistant Bold"/>
              </a:rPr>
              <a:t>DHT 11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91307" y="9141307"/>
            <a:ext cx="1344379" cy="68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6"/>
              </a:lnSpc>
              <a:spcBef>
                <a:spcPct val="0"/>
              </a:spcBef>
            </a:pPr>
            <a:r>
              <a:rPr lang="en-US" sz="2255" spc="-5">
                <a:solidFill>
                  <a:srgbClr val="000000"/>
                </a:solidFill>
                <a:latin typeface="Assistant Bold"/>
              </a:rPr>
              <a:t>GAS SENSOR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23473" y="9934725"/>
            <a:ext cx="633564" cy="34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6"/>
              </a:lnSpc>
              <a:spcBef>
                <a:spcPct val="0"/>
              </a:spcBef>
            </a:pPr>
            <a:r>
              <a:rPr lang="en-US" sz="2255" spc="-5">
                <a:solidFill>
                  <a:srgbClr val="FFC05A"/>
                </a:solidFill>
                <a:latin typeface="Assistant Bold"/>
              </a:rPr>
              <a:t>12V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2492" y="9934725"/>
            <a:ext cx="633564" cy="34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6"/>
              </a:lnSpc>
              <a:spcBef>
                <a:spcPct val="0"/>
              </a:spcBef>
            </a:pPr>
            <a:r>
              <a:rPr lang="en-US" sz="2255" spc="-5">
                <a:solidFill>
                  <a:srgbClr val="FFC05A"/>
                </a:solidFill>
                <a:latin typeface="Assistant Bold"/>
              </a:rPr>
              <a:t>5V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259300" y="433924"/>
            <a:ext cx="680987" cy="937676"/>
            <a:chOff x="0" y="0"/>
            <a:chExt cx="907983" cy="125023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07983" cy="1250234"/>
            </a:xfrm>
            <a:custGeom>
              <a:avLst/>
              <a:gdLst/>
              <a:ahLst/>
              <a:cxnLst/>
              <a:rect r="r" b="b" t="t" l="l"/>
              <a:pathLst>
                <a:path h="1250234" w="907983">
                  <a:moveTo>
                    <a:pt x="0" y="0"/>
                  </a:moveTo>
                  <a:lnTo>
                    <a:pt x="907983" y="0"/>
                  </a:lnTo>
                  <a:lnTo>
                    <a:pt x="907983" y="1250234"/>
                  </a:lnTo>
                  <a:lnTo>
                    <a:pt x="0" y="1250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3592" y="187208"/>
              <a:ext cx="565937" cy="465483"/>
            </a:xfrm>
            <a:custGeom>
              <a:avLst/>
              <a:gdLst/>
              <a:ahLst/>
              <a:cxnLst/>
              <a:rect r="r" b="b" t="t" l="l"/>
              <a:pathLst>
                <a:path h="465483" w="565937">
                  <a:moveTo>
                    <a:pt x="0" y="0"/>
                  </a:moveTo>
                  <a:lnTo>
                    <a:pt x="565937" y="0"/>
                  </a:lnTo>
                  <a:lnTo>
                    <a:pt x="565937" y="465483"/>
                  </a:lnTo>
                  <a:lnTo>
                    <a:pt x="0" y="465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6458866" y="197912"/>
            <a:ext cx="537026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spc="-10">
                <a:solidFill>
                  <a:srgbClr val="000000"/>
                </a:solidFill>
                <a:latin typeface="Vollkorn Bold"/>
              </a:rPr>
              <a:t>CIRCUIT DIAGRAM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152524" y="9075217"/>
            <a:ext cx="74116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134939" y="2854998"/>
            <a:ext cx="74116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607525" y="4108331"/>
            <a:ext cx="2473460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Container box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66351" y="6274507"/>
            <a:ext cx="2473460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DHT - 11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34939" y="3189840"/>
            <a:ext cx="3399582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Ethylene gas sensor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30379" y="5099170"/>
            <a:ext cx="2473460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WiFi Module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92587" y="4108331"/>
            <a:ext cx="2473460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Rs. 250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83062" y="5099170"/>
            <a:ext cx="2473460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Rs. 160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83062" y="3189840"/>
            <a:ext cx="2473460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Rs. 150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60919" y="6322132"/>
            <a:ext cx="2473460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Rs. 150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98000" y="7909410"/>
            <a:ext cx="2473460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Total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07264" y="7980406"/>
            <a:ext cx="2825056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Rs. 730/ per box</a:t>
            </a:r>
          </a:p>
        </p:txBody>
      </p:sp>
      <p:sp>
        <p:nvSpPr>
          <p:cNvPr name="AutoShape 14" id="14"/>
          <p:cNvSpPr/>
          <p:nvPr/>
        </p:nvSpPr>
        <p:spPr>
          <a:xfrm>
            <a:off x="5134939" y="3758618"/>
            <a:ext cx="74116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5134939" y="4810533"/>
            <a:ext cx="74116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5134939" y="5888744"/>
            <a:ext cx="74116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5134939" y="6698433"/>
            <a:ext cx="74116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9225821" y="2842700"/>
            <a:ext cx="17007" cy="623251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5143195" y="2854998"/>
            <a:ext cx="0" cy="623251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5871058" y="8523394"/>
            <a:ext cx="2473460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Total for 100 box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62818" y="8523394"/>
            <a:ext cx="2969502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Rs. 62000 / 100 box</a:t>
            </a:r>
          </a:p>
        </p:txBody>
      </p:sp>
      <p:sp>
        <p:nvSpPr>
          <p:cNvPr name="AutoShape 22" id="22"/>
          <p:cNvSpPr/>
          <p:nvPr/>
        </p:nvSpPr>
        <p:spPr>
          <a:xfrm>
            <a:off x="12555900" y="2854998"/>
            <a:ext cx="0" cy="623251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2613868" y="1694901"/>
            <a:ext cx="1306026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We offer solutions to companies like </a:t>
            </a:r>
            <a:r>
              <a:rPr lang="en-US" sz="2474" spc="-5">
                <a:solidFill>
                  <a:srgbClr val="D9261C"/>
                </a:solidFill>
                <a:latin typeface="Assistant Bold"/>
              </a:rPr>
              <a:t>NinjaCart, Zepto, CropIn,</a:t>
            </a:r>
            <a:r>
              <a:rPr lang="en-US" sz="2474" spc="-5">
                <a:solidFill>
                  <a:srgbClr val="000000"/>
                </a:solidFill>
                <a:latin typeface="Assistant Bold"/>
              </a:rPr>
              <a:t> and</a:t>
            </a:r>
            <a:r>
              <a:rPr lang="en-US" sz="2474" spc="-5">
                <a:solidFill>
                  <a:srgbClr val="D9261C"/>
                </a:solidFill>
                <a:latin typeface="Assistant Bold"/>
              </a:rPr>
              <a:t> AgroStar</a:t>
            </a:r>
            <a:r>
              <a:rPr lang="en-US" sz="2474" spc="-5">
                <a:solidFill>
                  <a:srgbClr val="000000"/>
                </a:solidFill>
                <a:latin typeface="Assistant Bold"/>
              </a:rPr>
              <a:t> to reduce food waste and losses in the agricultural supply chain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49091" y="403797"/>
            <a:ext cx="14883093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spc="-10">
                <a:solidFill>
                  <a:srgbClr val="000000"/>
                </a:solidFill>
                <a:latin typeface="Vollkorn Bold"/>
              </a:rPr>
              <a:t>BUSINESS MODEL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7259300" y="91024"/>
            <a:ext cx="812033" cy="1118118"/>
            <a:chOff x="0" y="0"/>
            <a:chExt cx="1082711" cy="149082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82711" cy="1490824"/>
            </a:xfrm>
            <a:custGeom>
              <a:avLst/>
              <a:gdLst/>
              <a:ahLst/>
              <a:cxnLst/>
              <a:rect r="r" b="b" t="t" l="l"/>
              <a:pathLst>
                <a:path h="1490824" w="1082711">
                  <a:moveTo>
                    <a:pt x="0" y="0"/>
                  </a:moveTo>
                  <a:lnTo>
                    <a:pt x="1082711" y="0"/>
                  </a:lnTo>
                  <a:lnTo>
                    <a:pt x="1082711" y="1490824"/>
                  </a:lnTo>
                  <a:lnTo>
                    <a:pt x="0" y="1490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18922" y="223233"/>
              <a:ext cx="674843" cy="555058"/>
            </a:xfrm>
            <a:custGeom>
              <a:avLst/>
              <a:gdLst/>
              <a:ahLst/>
              <a:cxnLst/>
              <a:rect r="r" b="b" t="t" l="l"/>
              <a:pathLst>
                <a:path h="555058" w="674843">
                  <a:moveTo>
                    <a:pt x="0" y="0"/>
                  </a:moveTo>
                  <a:lnTo>
                    <a:pt x="674843" y="0"/>
                  </a:lnTo>
                  <a:lnTo>
                    <a:pt x="674843" y="555058"/>
                  </a:lnTo>
                  <a:lnTo>
                    <a:pt x="0" y="555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5674242" y="7036570"/>
            <a:ext cx="2473460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Battery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585121" y="7131820"/>
            <a:ext cx="2825056" cy="36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 spc="-5">
                <a:solidFill>
                  <a:srgbClr val="000000"/>
                </a:solidFill>
                <a:latin typeface="Assistant Bold"/>
              </a:rPr>
              <a:t>Rs. 20/ per box</a:t>
            </a:r>
          </a:p>
        </p:txBody>
      </p:sp>
      <p:sp>
        <p:nvSpPr>
          <p:cNvPr name="AutoShape 30" id="30"/>
          <p:cNvSpPr/>
          <p:nvPr/>
        </p:nvSpPr>
        <p:spPr>
          <a:xfrm>
            <a:off x="5134939" y="7790347"/>
            <a:ext cx="74116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DAGC_64GVcc</dc:identifier>
  <dcterms:modified xsi:type="dcterms:W3CDTF">2011-08-01T06:04:30Z</dcterms:modified>
  <cp:revision>1</cp:revision>
  <dc:title>Freshness beyond borders</dc:title>
</cp:coreProperties>
</file>